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15" r:id="rId3"/>
    <p:sldMasterId id="2147483734" r:id="rId4"/>
    <p:sldMasterId id="2147483752" r:id="rId5"/>
    <p:sldMasterId id="2147483770" r:id="rId6"/>
    <p:sldMasterId id="2147483788" r:id="rId7"/>
    <p:sldMasterId id="2147483806" r:id="rId8"/>
    <p:sldMasterId id="2147483824" r:id="rId9"/>
    <p:sldMasterId id="2147483842" r:id="rId10"/>
    <p:sldMasterId id="2147483860" r:id="rId11"/>
    <p:sldMasterId id="2147483878" r:id="rId12"/>
    <p:sldMasterId id="2147483896" r:id="rId13"/>
  </p:sldMasterIdLst>
  <p:notesMasterIdLst>
    <p:notesMasterId r:id="rId37"/>
  </p:notesMasterIdLst>
  <p:handoutMasterIdLst>
    <p:handoutMasterId r:id="rId38"/>
  </p:handoutMasterIdLst>
  <p:sldIdLst>
    <p:sldId id="256" r:id="rId14"/>
    <p:sldId id="334" r:id="rId15"/>
    <p:sldId id="257" r:id="rId16"/>
    <p:sldId id="280" r:id="rId17"/>
    <p:sldId id="266" r:id="rId18"/>
    <p:sldId id="282" r:id="rId19"/>
    <p:sldId id="281" r:id="rId20"/>
    <p:sldId id="259" r:id="rId21"/>
    <p:sldId id="314" r:id="rId22"/>
    <p:sldId id="315" r:id="rId23"/>
    <p:sldId id="317" r:id="rId24"/>
    <p:sldId id="318" r:id="rId25"/>
    <p:sldId id="322" r:id="rId26"/>
    <p:sldId id="316" r:id="rId27"/>
    <p:sldId id="324" r:id="rId28"/>
    <p:sldId id="325" r:id="rId29"/>
    <p:sldId id="326" r:id="rId30"/>
    <p:sldId id="327" r:id="rId31"/>
    <p:sldId id="328" r:id="rId32"/>
    <p:sldId id="329" r:id="rId33"/>
    <p:sldId id="333" r:id="rId34"/>
    <p:sldId id="331" r:id="rId35"/>
    <p:sldId id="332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Tytuł" id="{AA64E528-0EBD-41F1-B71A-C9B39962CF1B}">
          <p14:sldIdLst>
            <p14:sldId id="256"/>
            <p14:sldId id="257"/>
            <p14:sldId id="280"/>
            <p14:sldId id="266"/>
            <p14:sldId id="282"/>
            <p14:sldId id="281"/>
            <p14:sldId id="259"/>
            <p14:sldId id="314"/>
            <p14:sldId id="315"/>
            <p14:sldId id="317"/>
            <p14:sldId id="318"/>
            <p14:sldId id="322"/>
            <p14:sldId id="316"/>
            <p14:sldId id="324"/>
            <p14:sldId id="325"/>
            <p14:sldId id="326"/>
            <p14:sldId id="327"/>
            <p14:sldId id="328"/>
            <p14:sldId id="329"/>
            <p14:sldId id="333"/>
            <p14:sldId id="331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552D"/>
    <a:srgbClr val="278F4C"/>
    <a:srgbClr val="559222"/>
    <a:srgbClr val="D42A7F"/>
    <a:srgbClr val="579523"/>
    <a:srgbClr val="4D4D4D"/>
    <a:srgbClr val="4B4B4B"/>
    <a:srgbClr val="F09142"/>
    <a:srgbClr val="FECD8C"/>
    <a:srgbClr val="F38C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3162" autoAdjust="0"/>
  </p:normalViewPr>
  <p:slideViewPr>
    <p:cSldViewPr>
      <p:cViewPr>
        <p:scale>
          <a:sx n="100" d="100"/>
          <a:sy n="100" d="100"/>
        </p:scale>
        <p:origin x="78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620D-C949-4377-9D74-95D0683FCD38}" type="doc">
      <dgm:prSet loTypeId="urn:microsoft.com/office/officeart/2005/8/layout/rings+Icon" loCatId="relationship" qsTypeId="urn:microsoft.com/office/officeart/2005/8/quickstyle/3d1" qsCatId="3D" csTypeId="urn:microsoft.com/office/officeart/2005/8/colors/colorful5" csCatId="colorful" phldr="1"/>
      <dgm:spPr/>
    </dgm:pt>
    <dgm:pt modelId="{2BB4264D-8674-4BB6-9A89-B357435177E5}">
      <dgm:prSet phldrT="[Tekst]" custT="1"/>
      <dgm:spPr>
        <a:solidFill>
          <a:schemeClr val="bg2">
            <a:lumMod val="50000"/>
            <a:alpha val="81000"/>
          </a:schemeClr>
        </a:solidFill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Kursy* i studia podyplomowe</a:t>
          </a:r>
          <a:r>
            <a:rPr lang="pl-PL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, </a:t>
          </a:r>
          <a:br>
            <a:rPr lang="pl-PL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w których wezmą udział pracownicy z inicjatywy pracodawcy lub za jego zgodą</a:t>
          </a:r>
          <a:endParaRPr lang="pl-PL" sz="13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F7C12-98E4-4468-AC4C-AEF5788D7692}" type="parTrans" cxnId="{0D916A9C-3BD9-4E40-974F-F9B861B3D045}">
      <dgm:prSet/>
      <dgm:spPr/>
      <dgm:t>
        <a:bodyPr/>
        <a:lstStyle/>
        <a:p>
          <a:endParaRPr lang="pl-PL"/>
        </a:p>
      </dgm:t>
    </dgm:pt>
    <dgm:pt modelId="{B1D20755-9E5D-4411-8F09-4F32CC6A574C}" type="sibTrans" cxnId="{0D916A9C-3BD9-4E40-974F-F9B861B3D045}">
      <dgm:prSet/>
      <dgm:spPr/>
      <dgm:t>
        <a:bodyPr/>
        <a:lstStyle/>
        <a:p>
          <a:endParaRPr lang="pl-PL"/>
        </a:p>
      </dgm:t>
    </dgm:pt>
    <dgm:pt modelId="{F5A90DD9-ED75-4602-A9AC-5CBFC86923E0}">
      <dgm:prSet phldrT="[Tekst]" custT="1"/>
      <dgm:spPr>
        <a:solidFill>
          <a:srgbClr val="D42A7F">
            <a:alpha val="80000"/>
          </a:srgbClr>
        </a:solidFill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Egzaminy umożliwiające uzyskanie dyplomów </a:t>
          </a:r>
          <a:r>
            <a:rPr lang="pl-PL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potwierdzających nabycie umiejętności, kwalifikacji lub uprawnień zawodowych</a:t>
          </a:r>
          <a:endParaRPr lang="pl-PL" sz="13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E43A0-4E7F-44E7-895F-F1E764068462}" type="parTrans" cxnId="{29ECEA2E-1F15-4695-850A-35C24D4BC48E}">
      <dgm:prSet/>
      <dgm:spPr/>
      <dgm:t>
        <a:bodyPr/>
        <a:lstStyle/>
        <a:p>
          <a:endParaRPr lang="pl-PL"/>
        </a:p>
      </dgm:t>
    </dgm:pt>
    <dgm:pt modelId="{F71C1F68-2951-44AB-A4E9-A9624F959AD8}" type="sibTrans" cxnId="{29ECEA2E-1F15-4695-850A-35C24D4BC48E}">
      <dgm:prSet/>
      <dgm:spPr/>
      <dgm:t>
        <a:bodyPr/>
        <a:lstStyle/>
        <a:p>
          <a:endParaRPr lang="pl-PL"/>
        </a:p>
      </dgm:t>
    </dgm:pt>
    <dgm:pt modelId="{198B5384-D3CB-4138-B4F7-98735FFBFDEB}">
      <dgm:prSet phldrT="[Tekst]" custT="1"/>
      <dgm:spPr>
        <a:solidFill>
          <a:srgbClr val="FFC000">
            <a:alpha val="67000"/>
          </a:srgbClr>
        </a:solidFill>
      </dgm:spPr>
      <dgm:t>
        <a:bodyPr/>
        <a:lstStyle/>
        <a:p>
          <a:pPr algn="ctr"/>
          <a:r>
            <a: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Badania lekarskie </a:t>
          </a:r>
          <a:br>
            <a: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</a:br>
          <a:r>
            <a: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i psychologiczne </a:t>
          </a:r>
          <a:r>
            <a:rPr lang="pl-PL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wymagane do podjęcia kształcenia ustawicznego lub pracy zawodowej po ukończonym kształceniu</a:t>
          </a:r>
          <a:endParaRPr lang="pl-PL" sz="13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gm:t>
    </dgm:pt>
    <dgm:pt modelId="{28F781CE-B0FD-4587-9651-3E36FE4EFE05}" type="parTrans" cxnId="{5C2BC02B-28F5-4199-ABF4-AA847FFD66BB}">
      <dgm:prSet/>
      <dgm:spPr/>
      <dgm:t>
        <a:bodyPr/>
        <a:lstStyle/>
        <a:p>
          <a:endParaRPr lang="pl-PL"/>
        </a:p>
      </dgm:t>
    </dgm:pt>
    <dgm:pt modelId="{97379147-52CA-43EF-A638-721AA2F54CDF}" type="sibTrans" cxnId="{5C2BC02B-28F5-4199-ABF4-AA847FFD66BB}">
      <dgm:prSet/>
      <dgm:spPr/>
      <dgm:t>
        <a:bodyPr/>
        <a:lstStyle/>
        <a:p>
          <a:endParaRPr lang="pl-PL"/>
        </a:p>
      </dgm:t>
    </dgm:pt>
    <dgm:pt modelId="{DBA79F79-4370-4156-AC8B-C1459AA845D2}">
      <dgm:prSet phldrT="[Tekst]" custT="1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Ubezpieczenia </a:t>
          </a:r>
          <a:br>
            <a: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</a:br>
          <a:r>
            <a: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od następstw nieszczęśliwych </a:t>
          </a:r>
          <a:r>
            <a:rPr lang="pl-PL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wypadków </a:t>
          </a:r>
        </a:p>
        <a:p>
          <a:pPr>
            <a:spcAft>
              <a:spcPts val="0"/>
            </a:spcAft>
          </a:pPr>
          <a:r>
            <a:rPr lang="pl-PL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w związku z udziałem </a:t>
          </a:r>
          <a:br>
            <a:rPr lang="pl-PL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</a:br>
          <a:r>
            <a:rPr lang="pl-PL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w kształceniu ustawicznym</a:t>
          </a:r>
          <a:endParaRPr lang="pl-PL" sz="13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gm:t>
    </dgm:pt>
    <dgm:pt modelId="{502FD5B9-B416-433C-8133-0207C8EA9104}" type="parTrans" cxnId="{00F23E60-2342-4D0A-B902-90DBD784596F}">
      <dgm:prSet/>
      <dgm:spPr/>
      <dgm:t>
        <a:bodyPr/>
        <a:lstStyle/>
        <a:p>
          <a:endParaRPr lang="pl-PL"/>
        </a:p>
      </dgm:t>
    </dgm:pt>
    <dgm:pt modelId="{67792BA6-7046-4E54-A62B-3A35690B6366}" type="sibTrans" cxnId="{00F23E60-2342-4D0A-B902-90DBD784596F}">
      <dgm:prSet/>
      <dgm:spPr/>
      <dgm:t>
        <a:bodyPr/>
        <a:lstStyle/>
        <a:p>
          <a:endParaRPr lang="pl-PL"/>
        </a:p>
      </dgm:t>
    </dgm:pt>
    <dgm:pt modelId="{6CD8BECF-7DFC-495B-9D19-9845E0D8CFA2}" type="pres">
      <dgm:prSet presAssocID="{1CB0620D-C949-4377-9D74-95D0683FCD38}" presName="Name0" presStyleCnt="0">
        <dgm:presLayoutVars>
          <dgm:chMax val="7"/>
          <dgm:dir/>
          <dgm:resizeHandles val="exact"/>
        </dgm:presLayoutVars>
      </dgm:prSet>
      <dgm:spPr/>
    </dgm:pt>
    <dgm:pt modelId="{50DC61B5-D05B-4102-943A-0BB12E793484}" type="pres">
      <dgm:prSet presAssocID="{1CB0620D-C949-4377-9D74-95D0683FCD38}" presName="ellipse1" presStyleLbl="vennNode1" presStyleIdx="0" presStyleCnt="4" custScaleX="139497" custScaleY="80030" custLinFactNeighborX="22027" custLinFactNeighborY="-91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2E5CC9-57B4-4E38-966B-F4D1632E1827}" type="pres">
      <dgm:prSet presAssocID="{1CB0620D-C949-4377-9D74-95D0683FCD38}" presName="ellipse2" presStyleLbl="vennNode1" presStyleIdx="1" presStyleCnt="4" custScaleX="138232" custScaleY="83348" custLinFactNeighborX="-30055" custLinFactNeighborY="-41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5487EE-16E7-495D-96CA-9992799C1C65}" type="pres">
      <dgm:prSet presAssocID="{1CB0620D-C949-4377-9D74-95D0683FCD38}" presName="ellipse3" presStyleLbl="vennNode1" presStyleIdx="2" presStyleCnt="4" custScaleX="143035" custScaleY="73361" custLinFactNeighborX="43722" custLinFactNeighborY="-91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FCD286-DB0A-401D-AD25-40238B74B678}" type="pres">
      <dgm:prSet presAssocID="{1CB0620D-C949-4377-9D74-95D0683FCD38}" presName="ellipse4" presStyleLbl="vennNode1" presStyleIdx="3" presStyleCnt="4" custScaleX="148163" custScaleY="79996" custLinFactNeighborX="-7533" custLinFactNeighborY="-25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1DA9BCE-CAFD-4382-BCEB-D4819BE7E719}" type="presOf" srcId="{2BB4264D-8674-4BB6-9A89-B357435177E5}" destId="{50DC61B5-D05B-4102-943A-0BB12E793484}" srcOrd="0" destOrd="0" presId="urn:microsoft.com/office/officeart/2005/8/layout/rings+Icon"/>
    <dgm:cxn modelId="{29ECEA2E-1F15-4695-850A-35C24D4BC48E}" srcId="{1CB0620D-C949-4377-9D74-95D0683FCD38}" destId="{F5A90DD9-ED75-4602-A9AC-5CBFC86923E0}" srcOrd="1" destOrd="0" parTransId="{AD3E43A0-4E7F-44E7-895F-F1E764068462}" sibTransId="{F71C1F68-2951-44AB-A4E9-A9624F959AD8}"/>
    <dgm:cxn modelId="{30733533-F984-4EE3-8757-E647C0D381B7}" type="presOf" srcId="{1CB0620D-C949-4377-9D74-95D0683FCD38}" destId="{6CD8BECF-7DFC-495B-9D19-9845E0D8CFA2}" srcOrd="0" destOrd="0" presId="urn:microsoft.com/office/officeart/2005/8/layout/rings+Icon"/>
    <dgm:cxn modelId="{83B251F2-2971-42E6-9F5F-E688FB7853B2}" type="presOf" srcId="{DBA79F79-4370-4156-AC8B-C1459AA845D2}" destId="{8BFCD286-DB0A-401D-AD25-40238B74B678}" srcOrd="0" destOrd="0" presId="urn:microsoft.com/office/officeart/2005/8/layout/rings+Icon"/>
    <dgm:cxn modelId="{0D916A9C-3BD9-4E40-974F-F9B861B3D045}" srcId="{1CB0620D-C949-4377-9D74-95D0683FCD38}" destId="{2BB4264D-8674-4BB6-9A89-B357435177E5}" srcOrd="0" destOrd="0" parTransId="{79BF7C12-98E4-4468-AC4C-AEF5788D7692}" sibTransId="{B1D20755-9E5D-4411-8F09-4F32CC6A574C}"/>
    <dgm:cxn modelId="{E7179C48-3452-4B10-95E1-5E9ED9A62D6C}" type="presOf" srcId="{198B5384-D3CB-4138-B4F7-98735FFBFDEB}" destId="{CD5487EE-16E7-495D-96CA-9992799C1C65}" srcOrd="0" destOrd="0" presId="urn:microsoft.com/office/officeart/2005/8/layout/rings+Icon"/>
    <dgm:cxn modelId="{5C2BC02B-28F5-4199-ABF4-AA847FFD66BB}" srcId="{1CB0620D-C949-4377-9D74-95D0683FCD38}" destId="{198B5384-D3CB-4138-B4F7-98735FFBFDEB}" srcOrd="2" destOrd="0" parTransId="{28F781CE-B0FD-4587-9651-3E36FE4EFE05}" sibTransId="{97379147-52CA-43EF-A638-721AA2F54CDF}"/>
    <dgm:cxn modelId="{1439E65D-4070-4EAC-A76B-43069CF90082}" type="presOf" srcId="{F5A90DD9-ED75-4602-A9AC-5CBFC86923E0}" destId="{E42E5CC9-57B4-4E38-966B-F4D1632E1827}" srcOrd="0" destOrd="0" presId="urn:microsoft.com/office/officeart/2005/8/layout/rings+Icon"/>
    <dgm:cxn modelId="{00F23E60-2342-4D0A-B902-90DBD784596F}" srcId="{1CB0620D-C949-4377-9D74-95D0683FCD38}" destId="{DBA79F79-4370-4156-AC8B-C1459AA845D2}" srcOrd="3" destOrd="0" parTransId="{502FD5B9-B416-433C-8133-0207C8EA9104}" sibTransId="{67792BA6-7046-4E54-A62B-3A35690B6366}"/>
    <dgm:cxn modelId="{CCC9682D-43BD-42F7-867B-729CE34C1FB7}" type="presParOf" srcId="{6CD8BECF-7DFC-495B-9D19-9845E0D8CFA2}" destId="{50DC61B5-D05B-4102-943A-0BB12E793484}" srcOrd="0" destOrd="0" presId="urn:microsoft.com/office/officeart/2005/8/layout/rings+Icon"/>
    <dgm:cxn modelId="{00566063-07F4-4458-8691-74474B11FAA4}" type="presParOf" srcId="{6CD8BECF-7DFC-495B-9D19-9845E0D8CFA2}" destId="{E42E5CC9-57B4-4E38-966B-F4D1632E1827}" srcOrd="1" destOrd="0" presId="urn:microsoft.com/office/officeart/2005/8/layout/rings+Icon"/>
    <dgm:cxn modelId="{22B816B2-7619-4C8E-91B7-9FDE58C73FDA}" type="presParOf" srcId="{6CD8BECF-7DFC-495B-9D19-9845E0D8CFA2}" destId="{CD5487EE-16E7-495D-96CA-9992799C1C65}" srcOrd="2" destOrd="0" presId="urn:microsoft.com/office/officeart/2005/8/layout/rings+Icon"/>
    <dgm:cxn modelId="{5B49C612-0809-48C4-B361-C440F74B45A1}" type="presParOf" srcId="{6CD8BECF-7DFC-495B-9D19-9845E0D8CFA2}" destId="{8BFCD286-DB0A-401D-AD25-40238B74B678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C7071-6BCD-4C5B-828C-83478B985857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D6EF256-FA0C-4363-83FF-73D47F4585E7}">
      <dgm:prSet phldrT="[Tekst]" custT="1"/>
      <dgm:spPr>
        <a:solidFill>
          <a:srgbClr val="278F4C"/>
        </a:solidFill>
      </dgm:spPr>
      <dgm:t>
        <a:bodyPr/>
        <a:lstStyle/>
        <a:p>
          <a:r>
            <a:rPr lang="pl-PL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Ogłoszenie o naborze wniosków w siedzibie i na stronie internetowej PUP</a:t>
          </a:r>
          <a:endParaRPr lang="pl-PL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13A74-A71E-407E-8623-73D98F651703}" type="parTrans" cxnId="{ADD9EF28-1261-48A0-AEAF-886FC6B3246B}">
      <dgm:prSet/>
      <dgm:spPr/>
      <dgm:t>
        <a:bodyPr/>
        <a:lstStyle/>
        <a:p>
          <a:endParaRPr lang="pl-PL"/>
        </a:p>
      </dgm:t>
    </dgm:pt>
    <dgm:pt modelId="{6DC10A20-F11B-43F3-B7FC-A7D395986235}" type="sibTrans" cxnId="{ADD9EF28-1261-48A0-AEAF-886FC6B3246B}">
      <dgm:prSet/>
      <dgm:spPr/>
      <dgm:t>
        <a:bodyPr/>
        <a:lstStyle/>
        <a:p>
          <a:endParaRPr lang="pl-PL"/>
        </a:p>
      </dgm:t>
    </dgm:pt>
    <dgm:pt modelId="{25FE8853-5620-45AC-937B-32060BB05996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Złożenie wniosku w PUP właściwym ze względu na siedzibę lub miejsce prowadzenia działalności pracodawcy (wzór wniosku na stronie PUP lub w siedzibie urzędu)</a:t>
          </a:r>
          <a:endParaRPr lang="pl-PL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BAB28-CD4A-4022-848F-DA51443CE02C}" type="parTrans" cxnId="{8BC7A555-C526-466B-BC30-C4EBF7F77368}">
      <dgm:prSet/>
      <dgm:spPr/>
      <dgm:t>
        <a:bodyPr/>
        <a:lstStyle/>
        <a:p>
          <a:endParaRPr lang="pl-PL"/>
        </a:p>
      </dgm:t>
    </dgm:pt>
    <dgm:pt modelId="{B5D37A73-E996-46B2-AE94-C013A1320E85}" type="sibTrans" cxnId="{8BC7A555-C526-466B-BC30-C4EBF7F77368}">
      <dgm:prSet/>
      <dgm:spPr/>
      <dgm:t>
        <a:bodyPr/>
        <a:lstStyle/>
        <a:p>
          <a:endParaRPr lang="pl-PL"/>
        </a:p>
      </dgm:t>
    </dgm:pt>
    <dgm:pt modelId="{3E41C331-B05C-46D4-8B07-63B1F8ACB54C}">
      <dgm:prSet phldrT="[Tekst]" custT="1"/>
      <dgm:spPr>
        <a:solidFill>
          <a:srgbClr val="278F4C"/>
        </a:solidFill>
      </dgm:spPr>
      <dgm:t>
        <a:bodyPr/>
        <a:lstStyle/>
        <a:p>
          <a: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Komisyjne rozpatrywanie wniosków zgodnie </a:t>
          </a:r>
          <a:b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z kolejnością wpływu </a:t>
          </a:r>
          <a:b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w terminie do 30 dni</a:t>
          </a:r>
          <a:endParaRPr lang="pl-PL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E1B94-337C-4EDD-98A0-47E92AA39138}" type="parTrans" cxnId="{DE330C0B-2DA6-4CB6-9901-2C941F68B675}">
      <dgm:prSet/>
      <dgm:spPr/>
      <dgm:t>
        <a:bodyPr/>
        <a:lstStyle/>
        <a:p>
          <a:endParaRPr lang="pl-PL"/>
        </a:p>
      </dgm:t>
    </dgm:pt>
    <dgm:pt modelId="{DC24E44F-9306-4D06-B347-F8FA6DB5FA2F}" type="sibTrans" cxnId="{DE330C0B-2DA6-4CB6-9901-2C941F68B675}">
      <dgm:prSet/>
      <dgm:spPr/>
      <dgm:t>
        <a:bodyPr/>
        <a:lstStyle/>
        <a:p>
          <a:endParaRPr lang="pl-PL"/>
        </a:p>
      </dgm:t>
    </dgm:pt>
    <dgm:pt modelId="{0C4F044E-7684-4814-A3DD-7EBD33A10431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W przypadku wniosku niekompletnego lub nieprawidłowo wypełnionego – uzupełnienie wniosku w ciągu 7 dni</a:t>
          </a:r>
          <a:endParaRPr lang="pl-PL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D0F721-A2C6-4B23-B824-5CD536E4418B}" type="parTrans" cxnId="{7F410950-0111-4E15-AC11-9D8941228D3B}">
      <dgm:prSet/>
      <dgm:spPr/>
      <dgm:t>
        <a:bodyPr/>
        <a:lstStyle/>
        <a:p>
          <a:endParaRPr lang="pl-PL"/>
        </a:p>
      </dgm:t>
    </dgm:pt>
    <dgm:pt modelId="{8E893FD3-18D9-4300-BAF6-4DA068AC8212}" type="sibTrans" cxnId="{7F410950-0111-4E15-AC11-9D8941228D3B}">
      <dgm:prSet/>
      <dgm:spPr/>
      <dgm:t>
        <a:bodyPr/>
        <a:lstStyle/>
        <a:p>
          <a:endParaRPr lang="pl-PL"/>
        </a:p>
      </dgm:t>
    </dgm:pt>
    <dgm:pt modelId="{1E1E01C5-2CDC-443A-97FE-718A39FA8DAA}">
      <dgm:prSet phldrT="[Tekst]" custT="1"/>
      <dgm:spPr>
        <a:solidFill>
          <a:srgbClr val="278F4C"/>
        </a:solidFill>
      </dgm:spPr>
      <dgm:t>
        <a:bodyPr/>
        <a:lstStyle/>
        <a:p>
          <a: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Zawarcie umowy</a:t>
          </a:r>
          <a:b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z Pracodawcą/odmowa </a:t>
          </a:r>
          <a:b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wraz z uzasadnieniem</a:t>
          </a:r>
          <a:endParaRPr lang="pl-PL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9E8611-FC18-4DFD-A464-7574056F222D}" type="parTrans" cxnId="{579B7B3F-C06B-4FCA-BDBD-09A2D871902F}">
      <dgm:prSet/>
      <dgm:spPr/>
      <dgm:t>
        <a:bodyPr/>
        <a:lstStyle/>
        <a:p>
          <a:endParaRPr lang="pl-PL"/>
        </a:p>
      </dgm:t>
    </dgm:pt>
    <dgm:pt modelId="{890EFCFC-FBD1-4E8A-B6C3-7F5C9955632C}" type="sibTrans" cxnId="{579B7B3F-C06B-4FCA-BDBD-09A2D871902F}">
      <dgm:prSet/>
      <dgm:spPr/>
      <dgm:t>
        <a:bodyPr/>
        <a:lstStyle/>
        <a:p>
          <a:endParaRPr lang="pl-PL"/>
        </a:p>
      </dgm:t>
    </dgm:pt>
    <dgm:pt modelId="{32F6EDA8-4CDF-4F8A-8C72-FE89C4DB827A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Środki KFS przelewane na wyodrębniony rachunek Pracodawcy w terminie określonym w umowie (zgodnie </a:t>
          </a:r>
          <a:b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z harmonogramem płatności)</a:t>
          </a:r>
          <a:endParaRPr lang="pl-PL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8E0F2-A3BA-4DD9-9C3E-FEDC8575BD5A}" type="parTrans" cxnId="{EE5C4FB9-3DCB-4DCB-B7B7-FF4520ECE802}">
      <dgm:prSet/>
      <dgm:spPr/>
      <dgm:t>
        <a:bodyPr/>
        <a:lstStyle/>
        <a:p>
          <a:endParaRPr lang="pl-PL"/>
        </a:p>
      </dgm:t>
    </dgm:pt>
    <dgm:pt modelId="{F28751C4-2109-4876-963F-75FBD6D844DF}" type="sibTrans" cxnId="{EE5C4FB9-3DCB-4DCB-B7B7-FF4520ECE802}">
      <dgm:prSet/>
      <dgm:spPr/>
      <dgm:t>
        <a:bodyPr/>
        <a:lstStyle/>
        <a:p>
          <a:endParaRPr lang="pl-PL"/>
        </a:p>
      </dgm:t>
    </dgm:pt>
    <dgm:pt modelId="{AF8AEA4F-9C38-457F-896C-7FF34A30FCC3}">
      <dgm:prSet phldrT="[Tekst]" custT="1"/>
      <dgm:spPr>
        <a:solidFill>
          <a:srgbClr val="278F4C"/>
        </a:solidFill>
      </dgm:spPr>
      <dgm:t>
        <a:bodyPr/>
        <a:lstStyle/>
        <a:p>
          <a: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Kontrola wydatkowania środków z KFS</a:t>
          </a:r>
          <a:endParaRPr lang="pl-PL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035F30-2269-41E0-8EE6-FB404A8A8360}" type="parTrans" cxnId="{34061F5B-59A5-4CD0-A771-777A3072BD3E}">
      <dgm:prSet/>
      <dgm:spPr/>
      <dgm:t>
        <a:bodyPr/>
        <a:lstStyle/>
        <a:p>
          <a:endParaRPr lang="pl-PL"/>
        </a:p>
      </dgm:t>
    </dgm:pt>
    <dgm:pt modelId="{F8CCC682-DB9D-420E-BBAA-920428D7BA60}" type="sibTrans" cxnId="{34061F5B-59A5-4CD0-A771-777A3072BD3E}">
      <dgm:prSet/>
      <dgm:spPr/>
      <dgm:t>
        <a:bodyPr/>
        <a:lstStyle/>
        <a:p>
          <a:endParaRPr lang="pl-PL"/>
        </a:p>
      </dgm:t>
    </dgm:pt>
    <dgm:pt modelId="{9561487B-D91B-4464-85DC-2906D4B8049B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>
            <a:lnSpc>
              <a:spcPct val="90000"/>
            </a:lnSpc>
            <a:spcAft>
              <a:spcPct val="15000"/>
            </a:spcAft>
          </a:pPr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Udokumentowanie wydatków w postaci dokumentów finansowych (faktura/rachunek) wraz z potwierdzeniem dokonania płatności wraz z rozliczeniem </a:t>
          </a:r>
          <a:endParaRPr lang="pl-P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3D1D0-54C1-413F-9864-0AEDEA0CEC4E}" type="parTrans" cxnId="{4C3FC805-324E-479E-BEAD-9ECEA31851DA}">
      <dgm:prSet/>
      <dgm:spPr/>
      <dgm:t>
        <a:bodyPr/>
        <a:lstStyle/>
        <a:p>
          <a:endParaRPr lang="pl-PL"/>
        </a:p>
      </dgm:t>
    </dgm:pt>
    <dgm:pt modelId="{37B16D65-13BB-4162-B5F6-7682EBE3F6CF}" type="sibTrans" cxnId="{4C3FC805-324E-479E-BEAD-9ECEA31851DA}">
      <dgm:prSet/>
      <dgm:spPr/>
      <dgm:t>
        <a:bodyPr/>
        <a:lstStyle/>
        <a:p>
          <a:endParaRPr lang="pl-PL"/>
        </a:p>
      </dgm:t>
    </dgm:pt>
    <dgm:pt modelId="{07207AC4-E51A-4AF4-B6C9-EB15A9DE95AD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l"/>
          <a:endParaRPr lang="pl-PL" sz="1400" dirty="0"/>
        </a:p>
      </dgm:t>
    </dgm:pt>
    <dgm:pt modelId="{4C926FE7-BAE1-4BDB-8B0B-ED2D26F07A83}" type="parTrans" cxnId="{32FC1223-ABB0-4A5A-A1D9-8F3B8BCC5D74}">
      <dgm:prSet/>
      <dgm:spPr/>
      <dgm:t>
        <a:bodyPr/>
        <a:lstStyle/>
        <a:p>
          <a:endParaRPr lang="pl-PL"/>
        </a:p>
      </dgm:t>
    </dgm:pt>
    <dgm:pt modelId="{30DCB534-4F70-4A4B-9217-1C4A71A28BC3}" type="sibTrans" cxnId="{32FC1223-ABB0-4A5A-A1D9-8F3B8BCC5D74}">
      <dgm:prSet/>
      <dgm:spPr/>
      <dgm:t>
        <a:bodyPr/>
        <a:lstStyle/>
        <a:p>
          <a:endParaRPr lang="pl-PL"/>
        </a:p>
      </dgm:t>
    </dgm:pt>
    <dgm:pt modelId="{9A387976-3B12-4976-9DAC-11B58E4F6DBA}">
      <dgm:prSet phldrT="[Tekst]" custT="1"/>
      <dgm:spPr>
        <a:solidFill>
          <a:srgbClr val="278F4C"/>
        </a:solidFill>
      </dgm:spPr>
      <dgm:t>
        <a:bodyPr/>
        <a:lstStyle/>
        <a:p>
          <a:r>
            <a:rPr lang="pl-PL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Rozliczenie wydatkowanych środków</a:t>
          </a:r>
          <a:endParaRPr lang="pl-PL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96A8C-06D4-4C50-9C16-D8B5CB9E2CE8}" type="parTrans" cxnId="{00FCFAEB-5DB6-4B2B-9004-E69BA40F4ABB}">
      <dgm:prSet/>
      <dgm:spPr/>
      <dgm:t>
        <a:bodyPr/>
        <a:lstStyle/>
        <a:p>
          <a:endParaRPr lang="pl-PL"/>
        </a:p>
      </dgm:t>
    </dgm:pt>
    <dgm:pt modelId="{564FBF9A-4BA4-4BB3-A151-006FE33E2F47}" type="sibTrans" cxnId="{00FCFAEB-5DB6-4B2B-9004-E69BA40F4ABB}">
      <dgm:prSet/>
      <dgm:spPr/>
      <dgm:t>
        <a:bodyPr/>
        <a:lstStyle/>
        <a:p>
          <a:endParaRPr lang="pl-PL"/>
        </a:p>
      </dgm:t>
    </dgm:pt>
    <dgm:pt modelId="{C2485428-D3F8-4760-907D-A5D4EB87AD6D}">
      <dgm:prSet phldrT="[Teks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Zawarcie umów z pracownikami kierowanymi na różne formy kształcenia ustawicznego</a:t>
          </a:r>
          <a:endParaRPr lang="pl-PL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DA89D-B8CE-415E-AC5C-8AC13DD99075}" type="parTrans" cxnId="{F10286D9-1B2F-4467-912A-786431AE0356}">
      <dgm:prSet/>
      <dgm:spPr/>
      <dgm:t>
        <a:bodyPr/>
        <a:lstStyle/>
        <a:p>
          <a:endParaRPr lang="pl-PL"/>
        </a:p>
      </dgm:t>
    </dgm:pt>
    <dgm:pt modelId="{46D2E327-17B1-462C-9F65-9AF2EA059F73}" type="sibTrans" cxnId="{F10286D9-1B2F-4467-912A-786431AE0356}">
      <dgm:prSet/>
      <dgm:spPr/>
      <dgm:t>
        <a:bodyPr/>
        <a:lstStyle/>
        <a:p>
          <a:endParaRPr lang="pl-PL"/>
        </a:p>
      </dgm:t>
    </dgm:pt>
    <dgm:pt modelId="{7B93C466-1B8D-4575-ACCF-371FC4466C10}">
      <dgm:prSet custT="1"/>
      <dgm:spPr/>
      <dgm:t>
        <a:bodyPr/>
        <a:lstStyle/>
        <a:p>
          <a:pPr algn="just"/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Przekazywanie informacji o rozpoczęciu/zakończeniu danej formy kształcenia ustawicznego</a:t>
          </a:r>
          <a:endParaRPr lang="pl-PL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233D8-7A4F-4231-B35E-E2C5B1753E05}" type="parTrans" cxnId="{7C3F5DC7-5475-4726-8A78-FCA88077F097}">
      <dgm:prSet/>
      <dgm:spPr/>
      <dgm:t>
        <a:bodyPr/>
        <a:lstStyle/>
        <a:p>
          <a:endParaRPr lang="pl-PL"/>
        </a:p>
      </dgm:t>
    </dgm:pt>
    <dgm:pt modelId="{3ED863A1-6014-42CD-AB50-AA19EAAF2C93}" type="sibTrans" cxnId="{7C3F5DC7-5475-4726-8A78-FCA88077F097}">
      <dgm:prSet/>
      <dgm:spPr/>
      <dgm:t>
        <a:bodyPr/>
        <a:lstStyle/>
        <a:p>
          <a:endParaRPr lang="pl-PL"/>
        </a:p>
      </dgm:t>
    </dgm:pt>
    <dgm:pt modelId="{4F1C1626-2E6A-44DF-AA85-A7F445D88F5D}">
      <dgm:prSet custT="1"/>
      <dgm:spPr/>
      <dgm:t>
        <a:bodyPr/>
        <a:lstStyle/>
        <a:p>
          <a:pPr algn="l"/>
          <a:endParaRPr lang="pl-PL" sz="1600" dirty="0"/>
        </a:p>
      </dgm:t>
    </dgm:pt>
    <dgm:pt modelId="{37F94194-B966-4A46-9F49-A784A00C0F06}" type="parTrans" cxnId="{885AF531-7681-4412-A5F2-962B0C42A4DE}">
      <dgm:prSet/>
      <dgm:spPr/>
      <dgm:t>
        <a:bodyPr/>
        <a:lstStyle/>
        <a:p>
          <a:endParaRPr lang="pl-PL"/>
        </a:p>
      </dgm:t>
    </dgm:pt>
    <dgm:pt modelId="{7CF9C345-7936-4710-9A62-27869FE2C163}" type="sibTrans" cxnId="{885AF531-7681-4412-A5F2-962B0C42A4DE}">
      <dgm:prSet/>
      <dgm:spPr/>
      <dgm:t>
        <a:bodyPr/>
        <a:lstStyle/>
        <a:p>
          <a:endParaRPr lang="pl-PL"/>
        </a:p>
      </dgm:t>
    </dgm:pt>
    <dgm:pt modelId="{783C736F-5D77-4081-932B-D2EC0CC7356C}">
      <dgm:prSet custT="1"/>
      <dgm:spPr/>
      <dgm:t>
        <a:bodyPr/>
        <a:lstStyle/>
        <a:p>
          <a:pPr algn="just"/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Umożliwienie przeprowadzenia kontroli dokumentacji wydatkowania środków KFS</a:t>
          </a:r>
          <a:endParaRPr lang="pl-PL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BB3F6B-E198-4FFC-9395-BF320AB3446F}" type="parTrans" cxnId="{8D465F4E-4EBF-4991-A747-23262A60119C}">
      <dgm:prSet/>
      <dgm:spPr/>
      <dgm:t>
        <a:bodyPr/>
        <a:lstStyle/>
        <a:p>
          <a:endParaRPr lang="pl-PL"/>
        </a:p>
      </dgm:t>
    </dgm:pt>
    <dgm:pt modelId="{462480EB-28DA-4EF0-80C8-0EDB547F1866}" type="sibTrans" cxnId="{8D465F4E-4EBF-4991-A747-23262A60119C}">
      <dgm:prSet/>
      <dgm:spPr/>
      <dgm:t>
        <a:bodyPr/>
        <a:lstStyle/>
        <a:p>
          <a:endParaRPr lang="pl-PL"/>
        </a:p>
      </dgm:t>
    </dgm:pt>
    <dgm:pt modelId="{1ABCE632-B9B8-439A-AD44-28B81E804266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pl-PL" sz="1200" b="1" dirty="0" smtClean="0">
              <a:latin typeface="Arial" panose="020B0604020202020204" pitchFamily="34" charset="0"/>
              <a:cs typeface="Arial" panose="020B0604020202020204" pitchFamily="34" charset="0"/>
            </a:rPr>
            <a:t>Szczegółowa specyfikacja rodzaju wydatków, dane statystyczne w formie wymaganej przez urząd</a:t>
          </a:r>
          <a:endParaRPr lang="pl-PL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5E212-569A-484C-8442-5C11182B5AEE}" type="parTrans" cxnId="{2E8573A8-6484-4F35-8ED4-AB137CE57FFF}">
      <dgm:prSet/>
      <dgm:spPr/>
      <dgm:t>
        <a:bodyPr/>
        <a:lstStyle/>
        <a:p>
          <a:endParaRPr lang="pl-PL"/>
        </a:p>
      </dgm:t>
    </dgm:pt>
    <dgm:pt modelId="{F5CA85CB-8CF9-47A8-ADFA-6EC28B351769}" type="sibTrans" cxnId="{2E8573A8-6484-4F35-8ED4-AB137CE57FFF}">
      <dgm:prSet/>
      <dgm:spPr/>
      <dgm:t>
        <a:bodyPr/>
        <a:lstStyle/>
        <a:p>
          <a:endParaRPr lang="pl-PL"/>
        </a:p>
      </dgm:t>
    </dgm:pt>
    <dgm:pt modelId="{0BE7142F-B5D0-46B9-8809-635D66DD0ED9}" type="pres">
      <dgm:prSet presAssocID="{7BBC7071-6BCD-4C5B-828C-83478B9858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13F33A-A063-497D-A28C-28E433976267}" type="pres">
      <dgm:prSet presAssocID="{6D6EF256-FA0C-4363-83FF-73D47F4585E7}" presName="linNode" presStyleCnt="0"/>
      <dgm:spPr/>
    </dgm:pt>
    <dgm:pt modelId="{F7942B6F-8C3C-4816-BC99-1C684D5614FA}" type="pres">
      <dgm:prSet presAssocID="{6D6EF256-FA0C-4363-83FF-73D47F4585E7}" presName="parentText" presStyleLbl="node1" presStyleIdx="0" presStyleCnt="5" custScaleY="102021" custLinFactNeighborX="-1502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47989B-A8D6-42D6-9134-2375A8948848}" type="pres">
      <dgm:prSet presAssocID="{6D6EF256-FA0C-4363-83FF-73D47F4585E7}" presName="descendantText" presStyleLbl="alignAccFollowNode1" presStyleIdx="0" presStyleCnt="5" custScaleY="134550" custLinFactNeighborX="1860" custLinFactNeighborY="80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60DFE7-A448-4272-8D72-63B9A86A697B}" type="pres">
      <dgm:prSet presAssocID="{6DC10A20-F11B-43F3-B7FC-A7D395986235}" presName="sp" presStyleCnt="0"/>
      <dgm:spPr/>
    </dgm:pt>
    <dgm:pt modelId="{B7712FA1-A200-4E40-BB4F-2BB0E5D2272D}" type="pres">
      <dgm:prSet presAssocID="{3E41C331-B05C-46D4-8B07-63B1F8ACB54C}" presName="linNode" presStyleCnt="0"/>
      <dgm:spPr/>
    </dgm:pt>
    <dgm:pt modelId="{8B5FF8EB-7B1A-416F-A759-57E9161F78E7}" type="pres">
      <dgm:prSet presAssocID="{3E41C331-B05C-46D4-8B07-63B1F8ACB54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F7F076-A8B4-4A3F-8DE0-EC5E98764307}" type="pres">
      <dgm:prSet presAssocID="{3E41C331-B05C-46D4-8B07-63B1F8ACB54C}" presName="descendantText" presStyleLbl="alignAccFollowNode1" presStyleIdx="1" presStyleCnt="5" custScaleY="114722" custLinFactNeighborX="-1175" custLinFactNeighborY="16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737A44-4220-4A15-AEF1-50F49E648869}" type="pres">
      <dgm:prSet presAssocID="{DC24E44F-9306-4D06-B347-F8FA6DB5FA2F}" presName="sp" presStyleCnt="0"/>
      <dgm:spPr/>
    </dgm:pt>
    <dgm:pt modelId="{E840370A-D0AC-451D-8363-B93072C03804}" type="pres">
      <dgm:prSet presAssocID="{1E1E01C5-2CDC-443A-97FE-718A39FA8DAA}" presName="linNode" presStyleCnt="0"/>
      <dgm:spPr/>
    </dgm:pt>
    <dgm:pt modelId="{97627D75-32AB-45DF-BD07-672C7CA8F24F}" type="pres">
      <dgm:prSet presAssocID="{1E1E01C5-2CDC-443A-97FE-718A39FA8DAA}" presName="parentText" presStyleLbl="node1" presStyleIdx="2" presStyleCnt="5" custScaleY="122037" custLinFactNeighborY="353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718B14-67E2-42D4-909D-D5C885B2E8A1}" type="pres">
      <dgm:prSet presAssocID="{1E1E01C5-2CDC-443A-97FE-718A39FA8DAA}" presName="descendantText" presStyleLbl="alignAccFollowNode1" presStyleIdx="2" presStyleCnt="5" custScaleY="1513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943EE8-AA15-42CA-B3EC-A1164D99D580}" type="pres">
      <dgm:prSet presAssocID="{890EFCFC-FBD1-4E8A-B6C3-7F5C9955632C}" presName="sp" presStyleCnt="0"/>
      <dgm:spPr/>
    </dgm:pt>
    <dgm:pt modelId="{941D0101-E056-4995-B880-C9C15C976829}" type="pres">
      <dgm:prSet presAssocID="{AF8AEA4F-9C38-457F-896C-7FF34A30FCC3}" presName="linNode" presStyleCnt="0"/>
      <dgm:spPr/>
    </dgm:pt>
    <dgm:pt modelId="{94ADB1B9-3F93-490B-9528-5FBF9C6B979D}" type="pres">
      <dgm:prSet presAssocID="{AF8AEA4F-9C38-457F-896C-7FF34A30FCC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EC5694-1D4E-47EE-97FB-F191782E24C7}" type="pres">
      <dgm:prSet presAssocID="{AF8AEA4F-9C38-457F-896C-7FF34A30FCC3}" presName="descendantText" presStyleLbl="alignAccFollowNode1" presStyleIdx="3" presStyleCnt="5" custScaleY="1152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FA45AA-A291-4815-9A6F-583D96B99E52}" type="pres">
      <dgm:prSet presAssocID="{F8CCC682-DB9D-420E-BBAA-920428D7BA60}" presName="sp" presStyleCnt="0"/>
      <dgm:spPr/>
    </dgm:pt>
    <dgm:pt modelId="{D8AA3111-55A5-4750-984F-B78D1E2D4B87}" type="pres">
      <dgm:prSet presAssocID="{9A387976-3B12-4976-9DAC-11B58E4F6DBA}" presName="linNode" presStyleCnt="0"/>
      <dgm:spPr/>
    </dgm:pt>
    <dgm:pt modelId="{C612889E-701E-44D6-9C0F-49F9C7DEF1DA}" type="pres">
      <dgm:prSet presAssocID="{9A387976-3B12-4976-9DAC-11B58E4F6DBA}" presName="parentText" presStyleLbl="node1" presStyleIdx="4" presStyleCnt="5" custScaleY="12791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D5118A-D34A-4D53-987A-C4DBF19FFC2B}" type="pres">
      <dgm:prSet presAssocID="{9A387976-3B12-4976-9DAC-11B58E4F6DBA}" presName="descendantText" presStyleLbl="alignAccFollowNode1" presStyleIdx="4" presStyleCnt="5" custScaleY="150143" custLinFactNeighborX="-893" custLinFactNeighborY="-416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9227C1-26B8-4466-A7F2-E2AEB1B787C9}" type="presOf" srcId="{9A387976-3B12-4976-9DAC-11B58E4F6DBA}" destId="{C612889E-701E-44D6-9C0F-49F9C7DEF1DA}" srcOrd="0" destOrd="0" presId="urn:microsoft.com/office/officeart/2005/8/layout/vList5"/>
    <dgm:cxn modelId="{4C3FC805-324E-479E-BEAD-9ECEA31851DA}" srcId="{9A387976-3B12-4976-9DAC-11B58E4F6DBA}" destId="{9561487B-D91B-4464-85DC-2906D4B8049B}" srcOrd="0" destOrd="0" parTransId="{C473D1D0-54C1-413F-9864-0AEDEA0CEC4E}" sibTransId="{37B16D65-13BB-4162-B5F6-7682EBE3F6CF}"/>
    <dgm:cxn modelId="{7347121D-1014-41C1-8632-AB5636EFD11B}" type="presOf" srcId="{0C4F044E-7684-4814-A3DD-7EBD33A10431}" destId="{F9F7F076-A8B4-4A3F-8DE0-EC5E98764307}" srcOrd="0" destOrd="0" presId="urn:microsoft.com/office/officeart/2005/8/layout/vList5"/>
    <dgm:cxn modelId="{6859B405-1EEE-4C39-B9CC-3161C9C96ABC}" type="presOf" srcId="{4F1C1626-2E6A-44DF-AA85-A7F445D88F5D}" destId="{7FEC5694-1D4E-47EE-97FB-F191782E24C7}" srcOrd="0" destOrd="3" presId="urn:microsoft.com/office/officeart/2005/8/layout/vList5"/>
    <dgm:cxn modelId="{00FCFAEB-5DB6-4B2B-9004-E69BA40F4ABB}" srcId="{7BBC7071-6BCD-4C5B-828C-83478B985857}" destId="{9A387976-3B12-4976-9DAC-11B58E4F6DBA}" srcOrd="4" destOrd="0" parTransId="{2B296A8C-06D4-4C50-9C16-D8B5CB9E2CE8}" sibTransId="{564FBF9A-4BA4-4BB3-A151-006FE33E2F47}"/>
    <dgm:cxn modelId="{579B7B3F-C06B-4FCA-BDBD-09A2D871902F}" srcId="{7BBC7071-6BCD-4C5B-828C-83478B985857}" destId="{1E1E01C5-2CDC-443A-97FE-718A39FA8DAA}" srcOrd="2" destOrd="0" parTransId="{B59E8611-FC18-4DFD-A464-7574056F222D}" sibTransId="{890EFCFC-FBD1-4E8A-B6C3-7F5C9955632C}"/>
    <dgm:cxn modelId="{0D41D701-9954-4B42-A755-7FD622F8DCFD}" type="presOf" srcId="{AF8AEA4F-9C38-457F-896C-7FF34A30FCC3}" destId="{94ADB1B9-3F93-490B-9528-5FBF9C6B979D}" srcOrd="0" destOrd="0" presId="urn:microsoft.com/office/officeart/2005/8/layout/vList5"/>
    <dgm:cxn modelId="{07333259-1275-4555-9BAE-CDCC713E3B75}" type="presOf" srcId="{9561487B-D91B-4464-85DC-2906D4B8049B}" destId="{32D5118A-D34A-4D53-987A-C4DBF19FFC2B}" srcOrd="0" destOrd="0" presId="urn:microsoft.com/office/officeart/2005/8/layout/vList5"/>
    <dgm:cxn modelId="{5CD624A2-0E97-4908-BCEF-4AE4B30B21AF}" type="presOf" srcId="{25FE8853-5620-45AC-937B-32060BB05996}" destId="{0B47989B-A8D6-42D6-9134-2375A8948848}" srcOrd="0" destOrd="0" presId="urn:microsoft.com/office/officeart/2005/8/layout/vList5"/>
    <dgm:cxn modelId="{7F410950-0111-4E15-AC11-9D8941228D3B}" srcId="{3E41C331-B05C-46D4-8B07-63B1F8ACB54C}" destId="{0C4F044E-7684-4814-A3DD-7EBD33A10431}" srcOrd="0" destOrd="0" parTransId="{DFD0F721-A2C6-4B23-B824-5CD536E4418B}" sibTransId="{8E893FD3-18D9-4300-BAF6-4DA068AC8212}"/>
    <dgm:cxn modelId="{E21FBA0C-EBAD-4BCA-89DD-405DEBCEED1C}" type="presOf" srcId="{7BBC7071-6BCD-4C5B-828C-83478B985857}" destId="{0BE7142F-B5D0-46B9-8809-635D66DD0ED9}" srcOrd="0" destOrd="0" presId="urn:microsoft.com/office/officeart/2005/8/layout/vList5"/>
    <dgm:cxn modelId="{628A9EBD-86D8-4B4C-B6C1-61C248BF3798}" type="presOf" srcId="{3E41C331-B05C-46D4-8B07-63B1F8ACB54C}" destId="{8B5FF8EB-7B1A-416F-A759-57E9161F78E7}" srcOrd="0" destOrd="0" presId="urn:microsoft.com/office/officeart/2005/8/layout/vList5"/>
    <dgm:cxn modelId="{ADD9EF28-1261-48A0-AEAF-886FC6B3246B}" srcId="{7BBC7071-6BCD-4C5B-828C-83478B985857}" destId="{6D6EF256-FA0C-4363-83FF-73D47F4585E7}" srcOrd="0" destOrd="0" parTransId="{98C13A74-A71E-407E-8623-73D98F651703}" sibTransId="{6DC10A20-F11B-43F3-B7FC-A7D395986235}"/>
    <dgm:cxn modelId="{E156C037-B58F-46A2-A798-1811DBB1FE4C}" type="presOf" srcId="{07207AC4-E51A-4AF4-B6C9-EB15A9DE95AD}" destId="{7FEC5694-1D4E-47EE-97FB-F191782E24C7}" srcOrd="0" destOrd="0" presId="urn:microsoft.com/office/officeart/2005/8/layout/vList5"/>
    <dgm:cxn modelId="{7C3F5DC7-5475-4726-8A78-FCA88077F097}" srcId="{AF8AEA4F-9C38-457F-896C-7FF34A30FCC3}" destId="{7B93C466-1B8D-4575-ACCF-371FC4466C10}" srcOrd="1" destOrd="0" parTransId="{406233D8-7A4F-4231-B35E-E2C5B1753E05}" sibTransId="{3ED863A1-6014-42CD-AB50-AA19EAAF2C93}"/>
    <dgm:cxn modelId="{EE7915E8-895A-4365-A232-A2DC721B2C9F}" type="presOf" srcId="{32F6EDA8-4CDF-4F8A-8C72-FE89C4DB827A}" destId="{76718B14-67E2-42D4-909D-D5C885B2E8A1}" srcOrd="0" destOrd="0" presId="urn:microsoft.com/office/officeart/2005/8/layout/vList5"/>
    <dgm:cxn modelId="{34061F5B-59A5-4CD0-A771-777A3072BD3E}" srcId="{7BBC7071-6BCD-4C5B-828C-83478B985857}" destId="{AF8AEA4F-9C38-457F-896C-7FF34A30FCC3}" srcOrd="3" destOrd="0" parTransId="{1E035F30-2269-41E0-8EE6-FB404A8A8360}" sibTransId="{F8CCC682-DB9D-420E-BBAA-920428D7BA60}"/>
    <dgm:cxn modelId="{F10286D9-1B2F-4467-912A-786431AE0356}" srcId="{1E1E01C5-2CDC-443A-97FE-718A39FA8DAA}" destId="{C2485428-D3F8-4760-907D-A5D4EB87AD6D}" srcOrd="1" destOrd="0" parTransId="{068DA89D-B8CE-415E-AC5C-8AC13DD99075}" sibTransId="{46D2E327-17B1-462C-9F65-9AF2EA059F73}"/>
    <dgm:cxn modelId="{F5BA12F8-51B8-4568-9148-13A63F054DA1}" type="presOf" srcId="{C2485428-D3F8-4760-907D-A5D4EB87AD6D}" destId="{76718B14-67E2-42D4-909D-D5C885B2E8A1}" srcOrd="0" destOrd="1" presId="urn:microsoft.com/office/officeart/2005/8/layout/vList5"/>
    <dgm:cxn modelId="{9C6AEF92-498D-4B9E-A403-CD43D0E37936}" type="presOf" srcId="{6D6EF256-FA0C-4363-83FF-73D47F4585E7}" destId="{F7942B6F-8C3C-4816-BC99-1C684D5614FA}" srcOrd="0" destOrd="0" presId="urn:microsoft.com/office/officeart/2005/8/layout/vList5"/>
    <dgm:cxn modelId="{95927443-1529-4E3C-B4C4-C5002718943F}" type="presOf" srcId="{783C736F-5D77-4081-932B-D2EC0CC7356C}" destId="{7FEC5694-1D4E-47EE-97FB-F191782E24C7}" srcOrd="0" destOrd="2" presId="urn:microsoft.com/office/officeart/2005/8/layout/vList5"/>
    <dgm:cxn modelId="{DE330C0B-2DA6-4CB6-9901-2C941F68B675}" srcId="{7BBC7071-6BCD-4C5B-828C-83478B985857}" destId="{3E41C331-B05C-46D4-8B07-63B1F8ACB54C}" srcOrd="1" destOrd="0" parTransId="{4A3E1B94-337C-4EDD-98A0-47E92AA39138}" sibTransId="{DC24E44F-9306-4D06-B347-F8FA6DB5FA2F}"/>
    <dgm:cxn modelId="{885AF531-7681-4412-A5F2-962B0C42A4DE}" srcId="{AF8AEA4F-9C38-457F-896C-7FF34A30FCC3}" destId="{4F1C1626-2E6A-44DF-AA85-A7F445D88F5D}" srcOrd="3" destOrd="0" parTransId="{37F94194-B966-4A46-9F49-A784A00C0F06}" sibTransId="{7CF9C345-7936-4710-9A62-27869FE2C163}"/>
    <dgm:cxn modelId="{B84FC75B-1E30-4DF5-A985-4DA164E758BA}" type="presOf" srcId="{1ABCE632-B9B8-439A-AD44-28B81E804266}" destId="{32D5118A-D34A-4D53-987A-C4DBF19FFC2B}" srcOrd="0" destOrd="1" presId="urn:microsoft.com/office/officeart/2005/8/layout/vList5"/>
    <dgm:cxn modelId="{8D465F4E-4EBF-4991-A747-23262A60119C}" srcId="{AF8AEA4F-9C38-457F-896C-7FF34A30FCC3}" destId="{783C736F-5D77-4081-932B-D2EC0CC7356C}" srcOrd="2" destOrd="0" parTransId="{ADBB3F6B-E198-4FFC-9395-BF320AB3446F}" sibTransId="{462480EB-28DA-4EF0-80C8-0EDB547F1866}"/>
    <dgm:cxn modelId="{A79967CE-EDB1-4A77-9E36-045A3C9EDC5D}" type="presOf" srcId="{1E1E01C5-2CDC-443A-97FE-718A39FA8DAA}" destId="{97627D75-32AB-45DF-BD07-672C7CA8F24F}" srcOrd="0" destOrd="0" presId="urn:microsoft.com/office/officeart/2005/8/layout/vList5"/>
    <dgm:cxn modelId="{55B999FC-FA74-43F3-87F5-CA7DF18DB2B8}" type="presOf" srcId="{7B93C466-1B8D-4575-ACCF-371FC4466C10}" destId="{7FEC5694-1D4E-47EE-97FB-F191782E24C7}" srcOrd="0" destOrd="1" presId="urn:microsoft.com/office/officeart/2005/8/layout/vList5"/>
    <dgm:cxn modelId="{2E8573A8-6484-4F35-8ED4-AB137CE57FFF}" srcId="{9A387976-3B12-4976-9DAC-11B58E4F6DBA}" destId="{1ABCE632-B9B8-439A-AD44-28B81E804266}" srcOrd="1" destOrd="0" parTransId="{4F65E212-569A-484C-8442-5C11182B5AEE}" sibTransId="{F5CA85CB-8CF9-47A8-ADFA-6EC28B351769}"/>
    <dgm:cxn modelId="{EE5C4FB9-3DCB-4DCB-B7B7-FF4520ECE802}" srcId="{1E1E01C5-2CDC-443A-97FE-718A39FA8DAA}" destId="{32F6EDA8-4CDF-4F8A-8C72-FE89C4DB827A}" srcOrd="0" destOrd="0" parTransId="{0458E0F2-A3BA-4DD9-9C3E-FEDC8575BD5A}" sibTransId="{F28751C4-2109-4876-963F-75FBD6D844DF}"/>
    <dgm:cxn modelId="{32FC1223-ABB0-4A5A-A1D9-8F3B8BCC5D74}" srcId="{AF8AEA4F-9C38-457F-896C-7FF34A30FCC3}" destId="{07207AC4-E51A-4AF4-B6C9-EB15A9DE95AD}" srcOrd="0" destOrd="0" parTransId="{4C926FE7-BAE1-4BDB-8B0B-ED2D26F07A83}" sibTransId="{30DCB534-4F70-4A4B-9217-1C4A71A28BC3}"/>
    <dgm:cxn modelId="{8BC7A555-C526-466B-BC30-C4EBF7F77368}" srcId="{6D6EF256-FA0C-4363-83FF-73D47F4585E7}" destId="{25FE8853-5620-45AC-937B-32060BB05996}" srcOrd="0" destOrd="0" parTransId="{C1CBAB28-CD4A-4022-848F-DA51443CE02C}" sibTransId="{B5D37A73-E996-46B2-AE94-C013A1320E85}"/>
    <dgm:cxn modelId="{CF195EF6-9258-4644-979C-9E17D0F75361}" type="presParOf" srcId="{0BE7142F-B5D0-46B9-8809-635D66DD0ED9}" destId="{CD13F33A-A063-497D-A28C-28E433976267}" srcOrd="0" destOrd="0" presId="urn:microsoft.com/office/officeart/2005/8/layout/vList5"/>
    <dgm:cxn modelId="{54412E63-6120-4250-A64D-E1126AF6C490}" type="presParOf" srcId="{CD13F33A-A063-497D-A28C-28E433976267}" destId="{F7942B6F-8C3C-4816-BC99-1C684D5614FA}" srcOrd="0" destOrd="0" presId="urn:microsoft.com/office/officeart/2005/8/layout/vList5"/>
    <dgm:cxn modelId="{1DB4BE75-94C6-48FC-805A-43F260913BB0}" type="presParOf" srcId="{CD13F33A-A063-497D-A28C-28E433976267}" destId="{0B47989B-A8D6-42D6-9134-2375A8948848}" srcOrd="1" destOrd="0" presId="urn:microsoft.com/office/officeart/2005/8/layout/vList5"/>
    <dgm:cxn modelId="{A0C6E828-678A-4357-B9FA-AEA602A975E2}" type="presParOf" srcId="{0BE7142F-B5D0-46B9-8809-635D66DD0ED9}" destId="{F660DFE7-A448-4272-8D72-63B9A86A697B}" srcOrd="1" destOrd="0" presId="urn:microsoft.com/office/officeart/2005/8/layout/vList5"/>
    <dgm:cxn modelId="{72AF145D-9835-4C9A-8323-3603744424EB}" type="presParOf" srcId="{0BE7142F-B5D0-46B9-8809-635D66DD0ED9}" destId="{B7712FA1-A200-4E40-BB4F-2BB0E5D2272D}" srcOrd="2" destOrd="0" presId="urn:microsoft.com/office/officeart/2005/8/layout/vList5"/>
    <dgm:cxn modelId="{E664A3EF-FAC8-4F63-8771-58424E4AE2B6}" type="presParOf" srcId="{B7712FA1-A200-4E40-BB4F-2BB0E5D2272D}" destId="{8B5FF8EB-7B1A-416F-A759-57E9161F78E7}" srcOrd="0" destOrd="0" presId="urn:microsoft.com/office/officeart/2005/8/layout/vList5"/>
    <dgm:cxn modelId="{E4B4414B-16E0-4767-A43B-41DF1B1F8B81}" type="presParOf" srcId="{B7712FA1-A200-4E40-BB4F-2BB0E5D2272D}" destId="{F9F7F076-A8B4-4A3F-8DE0-EC5E98764307}" srcOrd="1" destOrd="0" presId="urn:microsoft.com/office/officeart/2005/8/layout/vList5"/>
    <dgm:cxn modelId="{DE765BB9-C2FA-4832-8088-C7D9094A7315}" type="presParOf" srcId="{0BE7142F-B5D0-46B9-8809-635D66DD0ED9}" destId="{E1737A44-4220-4A15-AEF1-50F49E648869}" srcOrd="3" destOrd="0" presId="urn:microsoft.com/office/officeart/2005/8/layout/vList5"/>
    <dgm:cxn modelId="{9B1DEE40-DFC4-4FEF-B708-4E7DB7C689EF}" type="presParOf" srcId="{0BE7142F-B5D0-46B9-8809-635D66DD0ED9}" destId="{E840370A-D0AC-451D-8363-B93072C03804}" srcOrd="4" destOrd="0" presId="urn:microsoft.com/office/officeart/2005/8/layout/vList5"/>
    <dgm:cxn modelId="{95FE7AE7-DB2E-406A-9090-1198DFB9C529}" type="presParOf" srcId="{E840370A-D0AC-451D-8363-B93072C03804}" destId="{97627D75-32AB-45DF-BD07-672C7CA8F24F}" srcOrd="0" destOrd="0" presId="urn:microsoft.com/office/officeart/2005/8/layout/vList5"/>
    <dgm:cxn modelId="{8ED7D588-C765-4F8C-B615-84D5E135BB60}" type="presParOf" srcId="{E840370A-D0AC-451D-8363-B93072C03804}" destId="{76718B14-67E2-42D4-909D-D5C885B2E8A1}" srcOrd="1" destOrd="0" presId="urn:microsoft.com/office/officeart/2005/8/layout/vList5"/>
    <dgm:cxn modelId="{0ECA0659-A16F-47D6-A7B3-7D032C6A57EF}" type="presParOf" srcId="{0BE7142F-B5D0-46B9-8809-635D66DD0ED9}" destId="{CC943EE8-AA15-42CA-B3EC-A1164D99D580}" srcOrd="5" destOrd="0" presId="urn:microsoft.com/office/officeart/2005/8/layout/vList5"/>
    <dgm:cxn modelId="{13FD4332-FA1E-4099-9966-FB31D749972A}" type="presParOf" srcId="{0BE7142F-B5D0-46B9-8809-635D66DD0ED9}" destId="{941D0101-E056-4995-B880-C9C15C976829}" srcOrd="6" destOrd="0" presId="urn:microsoft.com/office/officeart/2005/8/layout/vList5"/>
    <dgm:cxn modelId="{3BC3D28F-E7A8-426F-8ED8-44A86C1C33C2}" type="presParOf" srcId="{941D0101-E056-4995-B880-C9C15C976829}" destId="{94ADB1B9-3F93-490B-9528-5FBF9C6B979D}" srcOrd="0" destOrd="0" presId="urn:microsoft.com/office/officeart/2005/8/layout/vList5"/>
    <dgm:cxn modelId="{E4F708AE-3412-4706-BCBE-D743A740A0A4}" type="presParOf" srcId="{941D0101-E056-4995-B880-C9C15C976829}" destId="{7FEC5694-1D4E-47EE-97FB-F191782E24C7}" srcOrd="1" destOrd="0" presId="urn:microsoft.com/office/officeart/2005/8/layout/vList5"/>
    <dgm:cxn modelId="{FEADD478-929C-4855-B9D5-2FF6E0D2CB5C}" type="presParOf" srcId="{0BE7142F-B5D0-46B9-8809-635D66DD0ED9}" destId="{5AFA45AA-A291-4815-9A6F-583D96B99E52}" srcOrd="7" destOrd="0" presId="urn:microsoft.com/office/officeart/2005/8/layout/vList5"/>
    <dgm:cxn modelId="{8E761EFB-F4B3-4855-A3AC-D939136BC588}" type="presParOf" srcId="{0BE7142F-B5D0-46B9-8809-635D66DD0ED9}" destId="{D8AA3111-55A5-4750-984F-B78D1E2D4B87}" srcOrd="8" destOrd="0" presId="urn:microsoft.com/office/officeart/2005/8/layout/vList5"/>
    <dgm:cxn modelId="{AA6EDD2F-7214-4843-A35B-5428F3FA4EEC}" type="presParOf" srcId="{D8AA3111-55A5-4750-984F-B78D1E2D4B87}" destId="{C612889E-701E-44D6-9C0F-49F9C7DEF1DA}" srcOrd="0" destOrd="0" presId="urn:microsoft.com/office/officeart/2005/8/layout/vList5"/>
    <dgm:cxn modelId="{7C286D60-22D8-4743-BB7E-9E6F8BB04CA8}" type="presParOf" srcId="{D8AA3111-55A5-4750-984F-B78D1E2D4B87}" destId="{32D5118A-D34A-4D53-987A-C4DBF19FFC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C61B5-D05B-4102-943A-0BB12E793484}">
      <dsp:nvSpPr>
        <dsp:cNvPr id="0" name=""/>
        <dsp:cNvSpPr/>
      </dsp:nvSpPr>
      <dsp:spPr>
        <a:xfrm>
          <a:off x="1401782" y="11"/>
          <a:ext cx="3187979" cy="1829180"/>
        </a:xfrm>
        <a:prstGeom prst="ellipse">
          <a:avLst/>
        </a:prstGeom>
        <a:solidFill>
          <a:schemeClr val="bg2">
            <a:lumMod val="50000"/>
            <a:alpha val="81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Kursy* i studia podyplomowe</a:t>
          </a:r>
          <a:r>
            <a:rPr lang="pl-PL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, </a:t>
          </a:r>
          <a:br>
            <a:rPr lang="pl-PL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w których wezmą udział pracownicy z inicjatywy pracodawcy lub za jego zgodą</a:t>
          </a:r>
          <a:endParaRPr lang="pl-PL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1782" y="11"/>
        <a:ext cx="3187979" cy="1829180"/>
      </dsp:txXfrm>
    </dsp:sp>
    <dsp:sp modelId="{E42E5CC9-57B4-4E38-966B-F4D1632E1827}">
      <dsp:nvSpPr>
        <dsp:cNvPr id="0" name=""/>
        <dsp:cNvSpPr/>
      </dsp:nvSpPr>
      <dsp:spPr>
        <a:xfrm>
          <a:off x="1401785" y="1600206"/>
          <a:ext cx="3159070" cy="1905017"/>
        </a:xfrm>
        <a:prstGeom prst="ellipse">
          <a:avLst/>
        </a:prstGeom>
        <a:solidFill>
          <a:srgbClr val="D42A7F">
            <a:alpha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Egzaminy umożliwiające uzyskanie dyplomów </a:t>
          </a:r>
          <a:r>
            <a:rPr lang="pl-PL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potwierdzających nabycie umiejętności, kwalifikacji lub uprawnień zawodowych</a:t>
          </a:r>
          <a:endParaRPr lang="pl-PL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1785" y="1600206"/>
        <a:ext cx="3159070" cy="1905017"/>
      </dsp:txXfrm>
    </dsp:sp>
    <dsp:sp modelId="{CD5487EE-16E7-495D-96CA-9992799C1C65}">
      <dsp:nvSpPr>
        <dsp:cNvPr id="0" name=""/>
        <dsp:cNvSpPr/>
      </dsp:nvSpPr>
      <dsp:spPr>
        <a:xfrm>
          <a:off x="4208175" y="76202"/>
          <a:ext cx="3268835" cy="1676752"/>
        </a:xfrm>
        <a:prstGeom prst="ellipse">
          <a:avLst/>
        </a:prstGeom>
        <a:solidFill>
          <a:srgbClr val="FFC000">
            <a:alpha val="67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Badania lekarskie </a:t>
          </a:r>
          <a:br>
            <a:rPr lang="pl-PL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</a:br>
          <a:r>
            <a:rPr lang="pl-PL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i psychologiczne </a:t>
          </a:r>
          <a:r>
            <a:rPr lang="pl-PL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wymagane do podjęcia kształcenia ustawicznego lub pracy zawodowej po ukończonym kształceniu</a:t>
          </a:r>
          <a:endParaRPr lang="pl-PL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sp:txBody>
      <dsp:txXfrm>
        <a:off x="4208175" y="76202"/>
        <a:ext cx="3268835" cy="1676752"/>
      </dsp:txXfrm>
    </dsp:sp>
    <dsp:sp modelId="{8BFCD286-DB0A-401D-AD25-40238B74B678}">
      <dsp:nvSpPr>
        <dsp:cNvPr id="0" name=""/>
        <dsp:cNvSpPr/>
      </dsp:nvSpPr>
      <dsp:spPr>
        <a:xfrm>
          <a:off x="4154027" y="1676408"/>
          <a:ext cx="3386027" cy="1828403"/>
        </a:xfrm>
        <a:prstGeom prst="ellipse">
          <a:avLst/>
        </a:prstGeom>
        <a:solidFill>
          <a:schemeClr val="accent6">
            <a:lumMod val="75000"/>
            <a:alpha val="7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Ubezpieczenia </a:t>
          </a:r>
          <a:br>
            <a:rPr lang="pl-PL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</a:br>
          <a:r>
            <a:rPr lang="pl-PL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od następstw nieszczęśliwych </a:t>
          </a:r>
          <a:r>
            <a:rPr lang="pl-PL" sz="1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wypadków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w związku z udziałem </a:t>
          </a:r>
          <a:br>
            <a:rPr lang="pl-PL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</a:br>
          <a:r>
            <a:rPr lang="pl-PL" sz="13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w kształceniu ustawicznym</a:t>
          </a:r>
          <a:endParaRPr lang="pl-PL" sz="13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dsp:txBody>
      <dsp:txXfrm>
        <a:off x="4154027" y="1676408"/>
        <a:ext cx="3386027" cy="18284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47989B-A8D6-42D6-9134-2375A8948848}">
      <dsp:nvSpPr>
        <dsp:cNvPr id="0" name=""/>
        <dsp:cNvSpPr/>
      </dsp:nvSpPr>
      <dsp:spPr>
        <a:xfrm rot="5400000">
          <a:off x="4746003" y="-1911477"/>
          <a:ext cx="979634" cy="4920757"/>
        </a:xfrm>
        <a:prstGeom prst="round2Same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Złożenie wniosku w PUP właściwym ze względu na siedzibę lub miejsce prowadzenia działalności pracodawcy (wzór wniosku na stronie PUP lub w siedzibie urzędu)</a:t>
          </a:r>
          <a:endParaRPr lang="pl-PL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746003" y="-1911477"/>
        <a:ext cx="979634" cy="4920757"/>
      </dsp:txXfrm>
    </dsp:sp>
    <dsp:sp modelId="{F7942B6F-8C3C-4816-BC99-1C684D5614FA}">
      <dsp:nvSpPr>
        <dsp:cNvPr id="0" name=""/>
        <dsp:cNvSpPr/>
      </dsp:nvSpPr>
      <dsp:spPr>
        <a:xfrm>
          <a:off x="0" y="24068"/>
          <a:ext cx="2767926" cy="928495"/>
        </a:xfrm>
        <a:prstGeom prst="roundRect">
          <a:avLst/>
        </a:prstGeom>
        <a:solidFill>
          <a:srgbClr val="278F4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Ogłoszenie o naborze wniosków w siedzibie i na stronie internetowej PUP</a:t>
          </a:r>
          <a:endParaRPr lang="pl-PL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068"/>
        <a:ext cx="2767926" cy="928495"/>
      </dsp:txXfrm>
    </dsp:sp>
    <dsp:sp modelId="{F9F7F076-A8B4-4A3F-8DE0-EC5E98764307}">
      <dsp:nvSpPr>
        <dsp:cNvPr id="0" name=""/>
        <dsp:cNvSpPr/>
      </dsp:nvSpPr>
      <dsp:spPr>
        <a:xfrm rot="5400000">
          <a:off x="4783225" y="-970251"/>
          <a:ext cx="835270" cy="4925568"/>
        </a:xfrm>
        <a:prstGeom prst="round2Same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 przypadku wniosku niekompletnego lub nieprawidłowo wypełnionego – uzupełnienie wniosku w ciągu 7 dni</a:t>
          </a:r>
          <a:endParaRPr lang="pl-PL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783225" y="-970251"/>
        <a:ext cx="835270" cy="4925568"/>
      </dsp:txXfrm>
    </dsp:sp>
    <dsp:sp modelId="{8B5FF8EB-7B1A-416F-A759-57E9161F78E7}">
      <dsp:nvSpPr>
        <dsp:cNvPr id="0" name=""/>
        <dsp:cNvSpPr/>
      </dsp:nvSpPr>
      <dsp:spPr>
        <a:xfrm>
          <a:off x="0" y="1025722"/>
          <a:ext cx="2770632" cy="910102"/>
        </a:xfrm>
        <a:prstGeom prst="roundRect">
          <a:avLst/>
        </a:prstGeom>
        <a:solidFill>
          <a:srgbClr val="278F4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Komisyjne rozpatrywanie wniosków zgodnie </a:t>
          </a:r>
          <a:b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 kolejnością wpływu </a:t>
          </a:r>
          <a:b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 terminie do 30 dni</a:t>
          </a:r>
          <a:endParaRPr lang="pl-PL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25722"/>
        <a:ext cx="2770632" cy="910102"/>
      </dsp:txXfrm>
    </dsp:sp>
    <dsp:sp modelId="{76718B14-67E2-42D4-909D-D5C885B2E8A1}">
      <dsp:nvSpPr>
        <dsp:cNvPr id="0" name=""/>
        <dsp:cNvSpPr/>
      </dsp:nvSpPr>
      <dsp:spPr>
        <a:xfrm rot="5400000">
          <a:off x="4677267" y="76282"/>
          <a:ext cx="1102075" cy="4920757"/>
        </a:xfrm>
        <a:prstGeom prst="round2Same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Środki KFS przelewane na wyodrębniony rachunek Pracodawcy w terminie określonym w umowie (zgodnie </a:t>
          </a:r>
          <a:b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 harmonogramem płatności)</a:t>
          </a:r>
          <a:endParaRPr lang="pl-PL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Zawarcie umów z pracownikami kierowanymi na różne formy kształcenia ustawicznego</a:t>
          </a:r>
          <a:endParaRPr lang="pl-PL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677267" y="76282"/>
        <a:ext cx="1102075" cy="4920757"/>
      </dsp:txXfrm>
    </dsp:sp>
    <dsp:sp modelId="{97627D75-32AB-45DF-BD07-672C7CA8F24F}">
      <dsp:nvSpPr>
        <dsp:cNvPr id="0" name=""/>
        <dsp:cNvSpPr/>
      </dsp:nvSpPr>
      <dsp:spPr>
        <a:xfrm>
          <a:off x="0" y="2013538"/>
          <a:ext cx="2767926" cy="1110661"/>
        </a:xfrm>
        <a:prstGeom prst="roundRect">
          <a:avLst/>
        </a:prstGeom>
        <a:solidFill>
          <a:srgbClr val="278F4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Zawarcie umowy</a:t>
          </a:r>
          <a:b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z Pracodawcą/odmowa </a:t>
          </a:r>
          <a:b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wraz z uzasadnieniem</a:t>
          </a:r>
          <a:endParaRPr lang="pl-PL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13538"/>
        <a:ext cx="2767926" cy="1110661"/>
      </dsp:txXfrm>
    </dsp:sp>
    <dsp:sp modelId="{7FEC5694-1D4E-47EE-97FB-F191782E24C7}">
      <dsp:nvSpPr>
        <dsp:cNvPr id="0" name=""/>
        <dsp:cNvSpPr/>
      </dsp:nvSpPr>
      <dsp:spPr>
        <a:xfrm rot="5400000">
          <a:off x="4813745" y="1129764"/>
          <a:ext cx="839340" cy="4925568"/>
        </a:xfrm>
        <a:prstGeom prst="round2Same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4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Przekazywanie informacji o rozpoczęciu/zakończeniu danej formy kształcenia ustawicznego</a:t>
          </a:r>
          <a:endParaRPr lang="pl-PL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Umożliwienie przeprowadzenia kontroli dokumentacji wydatkowania środków KFS</a:t>
          </a:r>
          <a:endParaRPr lang="pl-PL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/>
        </a:p>
      </dsp:txBody>
      <dsp:txXfrm rot="5400000">
        <a:off x="4813745" y="1129764"/>
        <a:ext cx="839340" cy="4925568"/>
      </dsp:txXfrm>
    </dsp:sp>
    <dsp:sp modelId="{94ADB1B9-3F93-490B-9528-5FBF9C6B979D}">
      <dsp:nvSpPr>
        <dsp:cNvPr id="0" name=""/>
        <dsp:cNvSpPr/>
      </dsp:nvSpPr>
      <dsp:spPr>
        <a:xfrm>
          <a:off x="0" y="3137497"/>
          <a:ext cx="2770632" cy="910102"/>
        </a:xfrm>
        <a:prstGeom prst="roundRect">
          <a:avLst/>
        </a:prstGeom>
        <a:solidFill>
          <a:srgbClr val="278F4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Kontrola wydatkowania środków z KFS</a:t>
          </a:r>
          <a:endParaRPr lang="pl-PL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37497"/>
        <a:ext cx="2770632" cy="910102"/>
      </dsp:txXfrm>
    </dsp:sp>
    <dsp:sp modelId="{32D5118A-D34A-4D53-987A-C4DBF19FFC2B}">
      <dsp:nvSpPr>
        <dsp:cNvPr id="0" name=""/>
        <dsp:cNvSpPr/>
      </dsp:nvSpPr>
      <dsp:spPr>
        <a:xfrm rot="5400000">
          <a:off x="4657005" y="2184457"/>
          <a:ext cx="1093164" cy="4920757"/>
        </a:xfrm>
        <a:prstGeom prst="round2SameRect">
          <a:avLst/>
        </a:prstGeom>
        <a:solidFill>
          <a:srgbClr val="92D05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Udokumentowanie wydatków w postaci dokumentów finansowych (faktura/rachunek) wraz z potwierdzeniem dokonania płatności wraz z rozliczeniem </a:t>
          </a:r>
          <a:endParaRPr lang="pl-P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l-PL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Szczegółowa specyfikacja rodzaju wydatków, dane statystyczne w formie wymaganej przez urząd</a:t>
          </a:r>
          <a:endParaRPr lang="pl-PL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657005" y="2184457"/>
        <a:ext cx="1093164" cy="4920757"/>
      </dsp:txXfrm>
    </dsp:sp>
    <dsp:sp modelId="{C612889E-701E-44D6-9C0F-49F9C7DEF1DA}">
      <dsp:nvSpPr>
        <dsp:cNvPr id="0" name=""/>
        <dsp:cNvSpPr/>
      </dsp:nvSpPr>
      <dsp:spPr>
        <a:xfrm>
          <a:off x="0" y="4093104"/>
          <a:ext cx="2767926" cy="1164112"/>
        </a:xfrm>
        <a:prstGeom prst="roundRect">
          <a:avLst/>
        </a:prstGeom>
        <a:solidFill>
          <a:srgbClr val="278F4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Rozliczenie wydatkowanych środków</a:t>
          </a:r>
          <a:endParaRPr lang="pl-PL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93104"/>
        <a:ext cx="2767926" cy="1164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Połączone pierścienie"/>
  <dgm:desc val="Służy do przedstawiania nakładających się lub powiązanych pomysłów albo pojęć. Pierwszych siedem wierszy tekstu poziomu 1 odpowiada kółku. Nieużywany tekst jest niewidoczny, ale jest dostępny po przełączeniu układu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3575F-3393-4DA0-B041-5A5F8FB76169}" type="datetimeFigureOut">
              <a:rPr lang="pl-PL" smtClean="0"/>
              <a:pPr/>
              <a:t>2015-11-24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83E32-D480-4B33-B7BF-20AEFF484A8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32436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101B1-5C08-42B0-81B2-BCC7842DECF4}" type="datetimeFigureOut">
              <a:rPr lang="pl-PL" smtClean="0"/>
              <a:pPr/>
              <a:t>2015-11-24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6B569-221A-46AC-BDD9-01F8D256DBD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5376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75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24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66800" y="2012524"/>
            <a:ext cx="77724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2249750"/>
            <a:ext cx="77724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8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601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876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4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4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1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2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24400"/>
            <a:ext cx="5105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291138"/>
            <a:ext cx="5105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7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5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39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68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25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91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6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66800" y="2012524"/>
            <a:ext cx="77724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54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2249750"/>
            <a:ext cx="77724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46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6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859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52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9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50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6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11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1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24400"/>
            <a:ext cx="5105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291138"/>
            <a:ext cx="5105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2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94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84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12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61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24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29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66800" y="2012524"/>
            <a:ext cx="77724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2249750"/>
            <a:ext cx="77724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8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4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1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05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2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24400"/>
            <a:ext cx="5105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291138"/>
            <a:ext cx="5105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7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5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39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68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25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90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66800" y="2012524"/>
            <a:ext cx="77724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54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2249750"/>
            <a:ext cx="77724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46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6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859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52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9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50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11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1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32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24400"/>
            <a:ext cx="5105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291138"/>
            <a:ext cx="5105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2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94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84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12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61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24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66800" y="2012524"/>
            <a:ext cx="77724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66800" y="2012524"/>
            <a:ext cx="77724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2249750"/>
            <a:ext cx="77724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8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4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1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2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2249750"/>
            <a:ext cx="77724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24400"/>
            <a:ext cx="5105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291138"/>
            <a:ext cx="5105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7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5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39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68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25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66800" y="2012524"/>
            <a:ext cx="77724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54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2249750"/>
            <a:ext cx="77724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79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46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6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859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52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9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50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11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1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24400"/>
            <a:ext cx="5105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291138"/>
            <a:ext cx="5105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2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8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94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84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12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61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24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8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68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9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4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1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2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601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876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91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7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5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39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68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25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79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50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16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4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81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85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96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53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75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601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876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4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91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6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6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29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05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4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90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32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1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2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24400"/>
            <a:ext cx="5105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291138"/>
            <a:ext cx="5105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7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50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5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39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68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25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8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68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9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16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4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1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39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68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66800" y="2012524"/>
            <a:ext cx="77724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54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2249750"/>
            <a:ext cx="77724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46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6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4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859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52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9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50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11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1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24400"/>
            <a:ext cx="5105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291138"/>
            <a:ext cx="5105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2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94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84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81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12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61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24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66800" y="2012524"/>
            <a:ext cx="77724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9" name="Freeform 13"/>
          <p:cNvSpPr/>
          <p:nvPr userDrawn="1"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14"/>
          <p:cNvSpPr/>
          <p:nvPr userDrawn="1"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2249750"/>
            <a:ext cx="77724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1" name="Freeform 8"/>
          <p:cNvSpPr/>
          <p:nvPr userDrawn="1"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9"/>
          <p:cNvSpPr/>
          <p:nvPr userDrawn="1"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8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8"/>
          <p:cNvSpPr/>
          <p:nvPr userDrawn="1"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9"/>
          <p:cNvSpPr/>
          <p:nvPr userDrawn="1"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6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85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4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1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2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0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24400"/>
            <a:ext cx="5105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291138"/>
            <a:ext cx="5105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47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8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25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39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96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268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25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850510">
            <a:off x="-5317" y="2053660"/>
            <a:ext cx="9265988" cy="4696553"/>
          </a:xfrm>
          <a:custGeom>
            <a:avLst/>
            <a:gdLst/>
            <a:ahLst/>
            <a:cxnLst/>
            <a:rect l="l" t="t" r="r" b="b"/>
            <a:pathLst>
              <a:path w="9265988" h="4696553">
                <a:moveTo>
                  <a:pt x="8424786" y="0"/>
                </a:moveTo>
                <a:cubicBezTo>
                  <a:pt x="8418208" y="934213"/>
                  <a:pt x="8903176" y="1755605"/>
                  <a:pt x="9265988" y="2470615"/>
                </a:cubicBezTo>
                <a:lnTo>
                  <a:pt x="453109" y="4696553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4514" y="2037861"/>
            <a:ext cx="9173028" cy="4850966"/>
          </a:xfrm>
          <a:custGeom>
            <a:avLst/>
            <a:gdLst>
              <a:gd name="connsiteX0" fmla="*/ 9158514 w 9158514"/>
              <a:gd name="connsiteY0" fmla="*/ 0 h 4850966"/>
              <a:gd name="connsiteX1" fmla="*/ 9158514 w 9158514"/>
              <a:gd name="connsiteY1" fmla="*/ 3617251 h 4850966"/>
              <a:gd name="connsiteX2" fmla="*/ 0 w 9158514"/>
              <a:gd name="connsiteY2" fmla="*/ 4850966 h 4850966"/>
              <a:gd name="connsiteX3" fmla="*/ 14514 w 9158514"/>
              <a:gd name="connsiteY3" fmla="*/ 2540557 h 4850966"/>
              <a:gd name="connsiteX4" fmla="*/ 9158514 w 9158514"/>
              <a:gd name="connsiteY4" fmla="*/ 0 h 4850966"/>
              <a:gd name="connsiteX0" fmla="*/ 9158514 w 9173028"/>
              <a:gd name="connsiteY0" fmla="*/ 0 h 4850966"/>
              <a:gd name="connsiteX1" fmla="*/ 9173028 w 9173028"/>
              <a:gd name="connsiteY1" fmla="*/ 4850965 h 4850966"/>
              <a:gd name="connsiteX2" fmla="*/ 0 w 9173028"/>
              <a:gd name="connsiteY2" fmla="*/ 4850966 h 4850966"/>
              <a:gd name="connsiteX3" fmla="*/ 14514 w 9173028"/>
              <a:gd name="connsiteY3" fmla="*/ 2540557 h 4850966"/>
              <a:gd name="connsiteX4" fmla="*/ 9158514 w 9173028"/>
              <a:gd name="connsiteY4" fmla="*/ 0 h 4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4850966">
                <a:moveTo>
                  <a:pt x="9158514" y="0"/>
                </a:moveTo>
                <a:lnTo>
                  <a:pt x="9173028" y="4850965"/>
                </a:lnTo>
                <a:lnTo>
                  <a:pt x="0" y="4850966"/>
                </a:lnTo>
                <a:cubicBezTo>
                  <a:pt x="0" y="4492068"/>
                  <a:pt x="14514" y="2899455"/>
                  <a:pt x="14514" y="2540557"/>
                </a:cubicBezTo>
                <a:cubicBezTo>
                  <a:pt x="5238015" y="3566979"/>
                  <a:pt x="7552752" y="1907476"/>
                  <a:pt x="915851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9334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828" y="3352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7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1" y="2895217"/>
            <a:ext cx="9143999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6671"/>
            <a:ext cx="9144000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066800" y="2012524"/>
            <a:ext cx="7772400" cy="81004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54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1" y="2914268"/>
            <a:ext cx="9154251" cy="3742768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3485722"/>
            <a:ext cx="9154252" cy="337227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2249750"/>
            <a:ext cx="77724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46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6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859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52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53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9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50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11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1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89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724400"/>
            <a:ext cx="5105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5291138"/>
            <a:ext cx="5105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288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94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84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12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61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 rot="850510">
            <a:off x="61581" y="3783602"/>
            <a:ext cx="9016862" cy="4181170"/>
          </a:xfrm>
          <a:custGeom>
            <a:avLst/>
            <a:gdLst/>
            <a:ahLst/>
            <a:cxnLst/>
            <a:rect l="l" t="t" r="r" b="b"/>
            <a:pathLst>
              <a:path w="9016862" h="4181170">
                <a:moveTo>
                  <a:pt x="8424786" y="0"/>
                </a:moveTo>
                <a:cubicBezTo>
                  <a:pt x="8419648" y="729616"/>
                  <a:pt x="8714332" y="1390416"/>
                  <a:pt x="9016862" y="1985277"/>
                </a:cubicBezTo>
                <a:lnTo>
                  <a:pt x="322935" y="4181170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>
            <a:off x="-2072" y="3886200"/>
            <a:ext cx="9154965" cy="2971800"/>
          </a:xfrm>
          <a:custGeom>
            <a:avLst/>
            <a:gdLst/>
            <a:ahLst/>
            <a:cxnLst/>
            <a:rect l="l" t="t" r="r" b="b"/>
            <a:pathLst>
              <a:path w="9154965" h="2971800">
                <a:moveTo>
                  <a:pt x="9146073" y="0"/>
                </a:moveTo>
                <a:lnTo>
                  <a:pt x="9154965" y="2971800"/>
                </a:lnTo>
                <a:lnTo>
                  <a:pt x="0" y="2971800"/>
                </a:lnTo>
                <a:cubicBezTo>
                  <a:pt x="1255" y="2780523"/>
                  <a:pt x="2073" y="2625768"/>
                  <a:pt x="2073" y="2540557"/>
                </a:cubicBezTo>
                <a:cubicBezTo>
                  <a:pt x="5225574" y="3566979"/>
                  <a:pt x="7540311" y="1907476"/>
                  <a:pt x="91460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027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850510">
            <a:off x="61581" y="3783602"/>
            <a:ext cx="9016862" cy="4181170"/>
          </a:xfrm>
          <a:custGeom>
            <a:avLst/>
            <a:gdLst/>
            <a:ahLst/>
            <a:cxnLst/>
            <a:rect l="l" t="t" r="r" b="b"/>
            <a:pathLst>
              <a:path w="9016862" h="4181170">
                <a:moveTo>
                  <a:pt x="8424786" y="0"/>
                </a:moveTo>
                <a:cubicBezTo>
                  <a:pt x="8419648" y="729616"/>
                  <a:pt x="8714332" y="1390416"/>
                  <a:pt x="9016862" y="1985277"/>
                </a:cubicBezTo>
                <a:lnTo>
                  <a:pt x="322935" y="4181170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9"/>
          <p:cNvSpPr/>
          <p:nvPr userDrawn="1"/>
        </p:nvSpPr>
        <p:spPr>
          <a:xfrm>
            <a:off x="-2072" y="3886200"/>
            <a:ext cx="9154965" cy="2971800"/>
          </a:xfrm>
          <a:custGeom>
            <a:avLst/>
            <a:gdLst/>
            <a:ahLst/>
            <a:cxnLst/>
            <a:rect l="l" t="t" r="r" b="b"/>
            <a:pathLst>
              <a:path w="9154965" h="2971800">
                <a:moveTo>
                  <a:pt x="9146073" y="0"/>
                </a:moveTo>
                <a:lnTo>
                  <a:pt x="9154965" y="2971800"/>
                </a:lnTo>
                <a:lnTo>
                  <a:pt x="0" y="2971800"/>
                </a:lnTo>
                <a:cubicBezTo>
                  <a:pt x="1255" y="2780523"/>
                  <a:pt x="2073" y="2625768"/>
                  <a:pt x="2073" y="2540557"/>
                </a:cubicBezTo>
                <a:cubicBezTo>
                  <a:pt x="5225574" y="3566979"/>
                  <a:pt x="7540311" y="1907476"/>
                  <a:pt x="91460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929" r:id="rId18"/>
    <p:sldLayoutId id="2147483930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9" grpId="0" animBg="1"/>
      <p:bldP spid="11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8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931" r:id="rId18"/>
    <p:sldLayoutId id="2147483932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850510">
            <a:off x="61581" y="3783602"/>
            <a:ext cx="9016862" cy="4181170"/>
          </a:xfrm>
          <a:custGeom>
            <a:avLst/>
            <a:gdLst/>
            <a:ahLst/>
            <a:cxnLst/>
            <a:rect l="l" t="t" r="r" b="b"/>
            <a:pathLst>
              <a:path w="9016862" h="4181170">
                <a:moveTo>
                  <a:pt x="8424786" y="0"/>
                </a:moveTo>
                <a:cubicBezTo>
                  <a:pt x="8419648" y="729616"/>
                  <a:pt x="8714332" y="1390416"/>
                  <a:pt x="9016862" y="1985277"/>
                </a:cubicBezTo>
                <a:lnTo>
                  <a:pt x="322935" y="4181170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072" y="3886200"/>
            <a:ext cx="9154965" cy="2971800"/>
          </a:xfrm>
          <a:custGeom>
            <a:avLst/>
            <a:gdLst/>
            <a:ahLst/>
            <a:cxnLst/>
            <a:rect l="l" t="t" r="r" b="b"/>
            <a:pathLst>
              <a:path w="9154965" h="2971800">
                <a:moveTo>
                  <a:pt x="9146073" y="0"/>
                </a:moveTo>
                <a:lnTo>
                  <a:pt x="9154965" y="2971800"/>
                </a:lnTo>
                <a:lnTo>
                  <a:pt x="0" y="2971800"/>
                </a:lnTo>
                <a:cubicBezTo>
                  <a:pt x="1255" y="2780523"/>
                  <a:pt x="2073" y="2625768"/>
                  <a:pt x="2073" y="2540557"/>
                </a:cubicBezTo>
                <a:cubicBezTo>
                  <a:pt x="5225574" y="3566979"/>
                  <a:pt x="7540311" y="1907476"/>
                  <a:pt x="91460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Freeform 8"/>
          <p:cNvSpPr/>
          <p:nvPr userDrawn="1"/>
        </p:nvSpPr>
        <p:spPr>
          <a:xfrm rot="850510">
            <a:off x="61581" y="3783602"/>
            <a:ext cx="9016862" cy="4181170"/>
          </a:xfrm>
          <a:custGeom>
            <a:avLst/>
            <a:gdLst/>
            <a:ahLst/>
            <a:cxnLst/>
            <a:rect l="l" t="t" r="r" b="b"/>
            <a:pathLst>
              <a:path w="9016862" h="4181170">
                <a:moveTo>
                  <a:pt x="8424786" y="0"/>
                </a:moveTo>
                <a:cubicBezTo>
                  <a:pt x="8419648" y="729616"/>
                  <a:pt x="8714332" y="1390416"/>
                  <a:pt x="9016862" y="1985277"/>
                </a:cubicBezTo>
                <a:lnTo>
                  <a:pt x="322935" y="4181170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9"/>
          <p:cNvSpPr/>
          <p:nvPr userDrawn="1"/>
        </p:nvSpPr>
        <p:spPr>
          <a:xfrm>
            <a:off x="-2072" y="3886200"/>
            <a:ext cx="9154965" cy="2971800"/>
          </a:xfrm>
          <a:custGeom>
            <a:avLst/>
            <a:gdLst/>
            <a:ahLst/>
            <a:cxnLst/>
            <a:rect l="l" t="t" r="r" b="b"/>
            <a:pathLst>
              <a:path w="9154965" h="2971800">
                <a:moveTo>
                  <a:pt x="9146073" y="0"/>
                </a:moveTo>
                <a:lnTo>
                  <a:pt x="9154965" y="2971800"/>
                </a:lnTo>
                <a:lnTo>
                  <a:pt x="0" y="2971800"/>
                </a:lnTo>
                <a:cubicBezTo>
                  <a:pt x="1255" y="2780523"/>
                  <a:pt x="2073" y="2625768"/>
                  <a:pt x="2073" y="2540557"/>
                </a:cubicBezTo>
                <a:cubicBezTo>
                  <a:pt x="5225574" y="3566979"/>
                  <a:pt x="7540311" y="1907476"/>
                  <a:pt x="91460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933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850510">
            <a:off x="61581" y="3783602"/>
            <a:ext cx="9016862" cy="4181170"/>
          </a:xfrm>
          <a:custGeom>
            <a:avLst/>
            <a:gdLst/>
            <a:ahLst/>
            <a:cxnLst/>
            <a:rect l="l" t="t" r="r" b="b"/>
            <a:pathLst>
              <a:path w="9016862" h="4181170">
                <a:moveTo>
                  <a:pt x="8424786" y="0"/>
                </a:moveTo>
                <a:cubicBezTo>
                  <a:pt x="8419648" y="729616"/>
                  <a:pt x="8714332" y="1390416"/>
                  <a:pt x="9016862" y="1985277"/>
                </a:cubicBezTo>
                <a:lnTo>
                  <a:pt x="322935" y="4181170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072" y="3886200"/>
            <a:ext cx="9154965" cy="2971800"/>
          </a:xfrm>
          <a:custGeom>
            <a:avLst/>
            <a:gdLst/>
            <a:ahLst/>
            <a:cxnLst/>
            <a:rect l="l" t="t" r="r" b="b"/>
            <a:pathLst>
              <a:path w="9154965" h="2971800">
                <a:moveTo>
                  <a:pt x="9146073" y="0"/>
                </a:moveTo>
                <a:lnTo>
                  <a:pt x="9154965" y="2971800"/>
                </a:lnTo>
                <a:lnTo>
                  <a:pt x="0" y="2971800"/>
                </a:lnTo>
                <a:cubicBezTo>
                  <a:pt x="1255" y="2780523"/>
                  <a:pt x="2073" y="2625768"/>
                  <a:pt x="2073" y="2540557"/>
                </a:cubicBezTo>
                <a:cubicBezTo>
                  <a:pt x="5225574" y="3566979"/>
                  <a:pt x="7540311" y="1907476"/>
                  <a:pt x="91460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027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850510">
            <a:off x="61581" y="3783602"/>
            <a:ext cx="9016862" cy="4181170"/>
          </a:xfrm>
          <a:custGeom>
            <a:avLst/>
            <a:gdLst/>
            <a:ahLst/>
            <a:cxnLst/>
            <a:rect l="l" t="t" r="r" b="b"/>
            <a:pathLst>
              <a:path w="9016862" h="4181170">
                <a:moveTo>
                  <a:pt x="8424786" y="0"/>
                </a:moveTo>
                <a:cubicBezTo>
                  <a:pt x="8419648" y="729616"/>
                  <a:pt x="8714332" y="1390416"/>
                  <a:pt x="9016862" y="1985277"/>
                </a:cubicBezTo>
                <a:lnTo>
                  <a:pt x="322935" y="4181170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9"/>
          <p:cNvSpPr/>
          <p:nvPr userDrawn="1"/>
        </p:nvSpPr>
        <p:spPr>
          <a:xfrm>
            <a:off x="-2072" y="3886200"/>
            <a:ext cx="9154965" cy="2971800"/>
          </a:xfrm>
          <a:custGeom>
            <a:avLst/>
            <a:gdLst/>
            <a:ahLst/>
            <a:cxnLst/>
            <a:rect l="l" t="t" r="r" b="b"/>
            <a:pathLst>
              <a:path w="9154965" h="2971800">
                <a:moveTo>
                  <a:pt x="9146073" y="0"/>
                </a:moveTo>
                <a:lnTo>
                  <a:pt x="9154965" y="2971800"/>
                </a:lnTo>
                <a:lnTo>
                  <a:pt x="0" y="2971800"/>
                </a:lnTo>
                <a:cubicBezTo>
                  <a:pt x="1255" y="2780523"/>
                  <a:pt x="2073" y="2625768"/>
                  <a:pt x="2073" y="2540557"/>
                </a:cubicBezTo>
                <a:cubicBezTo>
                  <a:pt x="5225574" y="3566979"/>
                  <a:pt x="7540311" y="1907476"/>
                  <a:pt x="91460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914" r:id="rId18"/>
    <p:sldLayoutId id="2147483915" r:id="rId19"/>
    <p:sldLayoutId id="2147483663" r:id="rId20"/>
    <p:sldLayoutId id="2147483664" r:id="rId21"/>
    <p:sldLayoutId id="2147483665" r:id="rId22"/>
    <p:sldLayoutId id="2147483667" r:id="rId23"/>
    <p:sldLayoutId id="2147483668" r:id="rId24"/>
    <p:sldLayoutId id="2147483669" r:id="rId25"/>
    <p:sldLayoutId id="2147483673" r:id="rId26"/>
    <p:sldLayoutId id="2147483675" r:id="rId27"/>
    <p:sldLayoutId id="2147483676" r:id="rId2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8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916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917" r:id="rId18"/>
    <p:sldLayoutId id="2147483918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8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919" r:id="rId18"/>
    <p:sldLayoutId id="2147483920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850510">
            <a:off x="61581" y="3783602"/>
            <a:ext cx="9016862" cy="4181170"/>
          </a:xfrm>
          <a:custGeom>
            <a:avLst/>
            <a:gdLst/>
            <a:ahLst/>
            <a:cxnLst/>
            <a:rect l="l" t="t" r="r" b="b"/>
            <a:pathLst>
              <a:path w="9016862" h="4181170">
                <a:moveTo>
                  <a:pt x="8424786" y="0"/>
                </a:moveTo>
                <a:cubicBezTo>
                  <a:pt x="8419648" y="729616"/>
                  <a:pt x="8714332" y="1390416"/>
                  <a:pt x="9016862" y="1985277"/>
                </a:cubicBezTo>
                <a:lnTo>
                  <a:pt x="322935" y="4181170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9"/>
          <p:cNvSpPr/>
          <p:nvPr userDrawn="1"/>
        </p:nvSpPr>
        <p:spPr>
          <a:xfrm>
            <a:off x="-2072" y="3886200"/>
            <a:ext cx="9154965" cy="2971800"/>
          </a:xfrm>
          <a:custGeom>
            <a:avLst/>
            <a:gdLst/>
            <a:ahLst/>
            <a:cxnLst/>
            <a:rect l="l" t="t" r="r" b="b"/>
            <a:pathLst>
              <a:path w="9154965" h="2971800">
                <a:moveTo>
                  <a:pt x="9146073" y="0"/>
                </a:moveTo>
                <a:lnTo>
                  <a:pt x="9154965" y="2971800"/>
                </a:lnTo>
                <a:lnTo>
                  <a:pt x="0" y="2971800"/>
                </a:lnTo>
                <a:cubicBezTo>
                  <a:pt x="1255" y="2780523"/>
                  <a:pt x="2073" y="2625768"/>
                  <a:pt x="2073" y="2540557"/>
                </a:cubicBezTo>
                <a:cubicBezTo>
                  <a:pt x="5225574" y="3566979"/>
                  <a:pt x="7540311" y="1907476"/>
                  <a:pt x="91460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921" r:id="rId18"/>
    <p:sldLayoutId id="2147483922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9" grpId="0" animBg="1"/>
      <p:bldP spid="11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8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923" r:id="rId18"/>
    <p:sldLayoutId id="2147483924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 rot="850510">
            <a:off x="61581" y="3783602"/>
            <a:ext cx="9016862" cy="4181170"/>
          </a:xfrm>
          <a:custGeom>
            <a:avLst/>
            <a:gdLst/>
            <a:ahLst/>
            <a:cxnLst/>
            <a:rect l="l" t="t" r="r" b="b"/>
            <a:pathLst>
              <a:path w="9016862" h="4181170">
                <a:moveTo>
                  <a:pt x="8424786" y="0"/>
                </a:moveTo>
                <a:cubicBezTo>
                  <a:pt x="8419648" y="729616"/>
                  <a:pt x="8714332" y="1390416"/>
                  <a:pt x="9016862" y="1985277"/>
                </a:cubicBezTo>
                <a:lnTo>
                  <a:pt x="322935" y="4181170"/>
                </a:lnTo>
                <a:lnTo>
                  <a:pt x="0" y="2902615"/>
                </a:lnTo>
                <a:cubicBezTo>
                  <a:pt x="4778086" y="3603914"/>
                  <a:pt x="6901097" y="1877405"/>
                  <a:pt x="842478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9"/>
          <p:cNvSpPr/>
          <p:nvPr userDrawn="1"/>
        </p:nvSpPr>
        <p:spPr>
          <a:xfrm>
            <a:off x="-2072" y="3886200"/>
            <a:ext cx="9154965" cy="2971800"/>
          </a:xfrm>
          <a:custGeom>
            <a:avLst/>
            <a:gdLst/>
            <a:ahLst/>
            <a:cxnLst/>
            <a:rect l="l" t="t" r="r" b="b"/>
            <a:pathLst>
              <a:path w="9154965" h="2971800">
                <a:moveTo>
                  <a:pt x="9146073" y="0"/>
                </a:moveTo>
                <a:lnTo>
                  <a:pt x="9154965" y="2971800"/>
                </a:lnTo>
                <a:lnTo>
                  <a:pt x="0" y="2971800"/>
                </a:lnTo>
                <a:cubicBezTo>
                  <a:pt x="1255" y="2780523"/>
                  <a:pt x="2073" y="2625768"/>
                  <a:pt x="2073" y="2540557"/>
                </a:cubicBezTo>
                <a:cubicBezTo>
                  <a:pt x="5225574" y="3566979"/>
                  <a:pt x="7540311" y="1907476"/>
                  <a:pt x="914607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4000"/>
                  <a:lumOff val="36000"/>
                </a:schemeClr>
              </a:gs>
              <a:gs pos="100000">
                <a:schemeClr val="accent1">
                  <a:lumMod val="77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925" r:id="rId18"/>
    <p:sldLayoutId id="2147483926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9" grpId="0" animBg="1"/>
      <p:bldP spid="11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" y="5169281"/>
            <a:ext cx="9143999" cy="1688719"/>
          </a:xfrm>
          <a:custGeom>
            <a:avLst/>
            <a:gdLst/>
            <a:ahLst/>
            <a:cxnLst/>
            <a:rect l="l" t="t" r="r" b="b"/>
            <a:pathLst>
              <a:path w="9143999" h="1688719">
                <a:moveTo>
                  <a:pt x="1317495" y="708"/>
                </a:moveTo>
                <a:cubicBezTo>
                  <a:pt x="3554938" y="39352"/>
                  <a:pt x="5102505" y="1645545"/>
                  <a:pt x="6478429" y="1651496"/>
                </a:cubicBezTo>
                <a:cubicBezTo>
                  <a:pt x="7659045" y="1656602"/>
                  <a:pt x="8507688" y="895751"/>
                  <a:pt x="9143999" y="475569"/>
                </a:cubicBezTo>
                <a:lnTo>
                  <a:pt x="9143999" y="1688719"/>
                </a:lnTo>
                <a:lnTo>
                  <a:pt x="0" y="1688719"/>
                </a:lnTo>
                <a:lnTo>
                  <a:pt x="0" y="160698"/>
                </a:lnTo>
                <a:cubicBezTo>
                  <a:pt x="65" y="160663"/>
                  <a:pt x="135" y="160645"/>
                  <a:pt x="205" y="160627"/>
                </a:cubicBezTo>
                <a:cubicBezTo>
                  <a:pt x="465154" y="40152"/>
                  <a:pt x="903154" y="-6449"/>
                  <a:pt x="1317495" y="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0" y="5496402"/>
            <a:ext cx="9144000" cy="1361599"/>
          </a:xfrm>
          <a:custGeom>
            <a:avLst/>
            <a:gdLst/>
            <a:ahLst/>
            <a:cxnLst/>
            <a:rect l="l" t="t" r="r" b="b"/>
            <a:pathLst>
              <a:path w="9144000" h="1361599">
                <a:moveTo>
                  <a:pt x="1309194" y="799"/>
                </a:moveTo>
                <a:cubicBezTo>
                  <a:pt x="3545627" y="-37590"/>
                  <a:pt x="5091447" y="1321842"/>
                  <a:pt x="6486380" y="1324438"/>
                </a:cubicBezTo>
                <a:cubicBezTo>
                  <a:pt x="7619249" y="1326547"/>
                  <a:pt x="8490197" y="780629"/>
                  <a:pt x="9144000" y="449171"/>
                </a:cubicBezTo>
                <a:lnTo>
                  <a:pt x="9144000" y="1361599"/>
                </a:lnTo>
                <a:lnTo>
                  <a:pt x="0" y="1361599"/>
                </a:lnTo>
                <a:lnTo>
                  <a:pt x="0" y="181661"/>
                </a:lnTo>
                <a:cubicBezTo>
                  <a:pt x="462031" y="62347"/>
                  <a:pt x="897324" y="7868"/>
                  <a:pt x="1309194" y="79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28000"/>
                </a:schemeClr>
              </a:gs>
              <a:gs pos="100000">
                <a:schemeClr val="bg1">
                  <a:lumMod val="7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38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927" r:id="rId18"/>
    <p:sldLayoutId id="2147483928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up@pup-pszczyna.p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9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up@pup-pszczyna.p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849562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  <a:t/>
            </a:r>
            <a:b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</a:br>
            <a: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  <a:t>II Forum Przedsiębiorców Powiatu Pszczyńskiego</a:t>
            </a:r>
            <a:b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</a:br>
            <a: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  <a:t>24.11.2015r.</a:t>
            </a:r>
            <a:endParaRPr lang="en-US" sz="6000" b="1" dirty="0">
              <a:ln w="12700"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23000" endPos="455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29274"/>
            <a:ext cx="1447799" cy="817317"/>
          </a:xfrm>
          <a:prstGeom prst="rect">
            <a:avLst/>
          </a:prstGeom>
          <a:noFill/>
        </p:spPr>
      </p:pic>
      <p:pic>
        <p:nvPicPr>
          <p:cNvPr id="1026" name="Obraz 0" descr="ca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638800"/>
            <a:ext cx="1219200" cy="8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53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2827626467"/>
              </p:ext>
            </p:extLst>
          </p:nvPr>
        </p:nvGraphicFramePr>
        <p:xfrm>
          <a:off x="590550" y="1371600"/>
          <a:ext cx="7696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2"/>
          <p:cNvSpPr txBox="1">
            <a:spLocks/>
          </p:cNvSpPr>
          <p:nvPr/>
        </p:nvSpPr>
        <p:spPr>
          <a:xfrm>
            <a:off x="609600" y="304800"/>
            <a:ext cx="5943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Jak pozyskać środki z KFS?</a:t>
            </a:r>
            <a:endParaRPr lang="pl-PL" b="1" dirty="0">
              <a:ln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429000" y="4221304"/>
            <a:ext cx="5041568" cy="56016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l-PL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l-PL" sz="1600" kern="1200" dirty="0"/>
          </a:p>
        </p:txBody>
      </p:sp>
      <p:sp>
        <p:nvSpPr>
          <p:cNvPr id="23" name="pole tekstowe 22"/>
          <p:cNvSpPr txBox="1"/>
          <p:nvPr/>
        </p:nvSpPr>
        <p:spPr>
          <a:xfrm rot="16200000">
            <a:off x="-212467" y="3059668"/>
            <a:ext cx="11869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/>
              <a:t>PUP</a:t>
            </a:r>
            <a:endParaRPr lang="pl-PL" sz="3000" b="1" dirty="0"/>
          </a:p>
        </p:txBody>
      </p:sp>
      <p:sp>
        <p:nvSpPr>
          <p:cNvPr id="24" name="pole tekstowe 23"/>
          <p:cNvSpPr txBox="1"/>
          <p:nvPr/>
        </p:nvSpPr>
        <p:spPr>
          <a:xfrm rot="5400000">
            <a:off x="7104102" y="3571101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/>
              <a:t>PRACODAWCA</a:t>
            </a:r>
            <a:endParaRPr lang="pl-PL" sz="3000" b="1" dirty="0"/>
          </a:p>
        </p:txBody>
      </p:sp>
    </p:spTree>
    <p:extLst>
      <p:ext uri="{BB962C8B-B14F-4D97-AF65-F5344CB8AC3E}">
        <p14:creationId xmlns:p14="http://schemas.microsoft.com/office/powerpoint/2010/main" xmlns="" val="341161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pl-PL" sz="4400" b="1" cap="none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Przy rozpatrywaniu wniosków  Komisja bierze pod uwagę:</a:t>
            </a:r>
            <a:r>
              <a:rPr lang="pl-PL" sz="4400" b="1" cap="none" dirty="0" smtClean="0">
                <a:solidFill>
                  <a:srgbClr val="278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l-PL" sz="1400" b="1" cap="none" dirty="0" smtClean="0"/>
              <a:t/>
            </a:r>
            <a:br>
              <a:rPr lang="pl-PL" sz="1400" b="1" cap="none" dirty="0" smtClean="0"/>
            </a:br>
            <a:endParaRPr lang="pl-PL" sz="1400" cap="none" dirty="0">
              <a:latin typeface="+mn-lt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7848600" cy="4267200"/>
          </a:xfrm>
        </p:spPr>
        <p:txBody>
          <a:bodyPr>
            <a:noAutofit/>
          </a:bodyPr>
          <a:lstStyle/>
          <a:p>
            <a:pPr lvl="0"/>
            <a:endParaRPr lang="pl-PL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środków KFS będących w dyspozycji Powiatowego Urzędu   </a:t>
            </a:r>
            <a:b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Pracy w Pszczynie,</a:t>
            </a:r>
          </a:p>
          <a:p>
            <a:pPr lvl="0"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wysokość środków KFS, o które wnioskuje pracodawca,</a:t>
            </a:r>
          </a:p>
          <a:p>
            <a:pPr lvl="0"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zapotrzebowanie pracodawcy na wsparcie w postaci kształcenia </a:t>
            </a:r>
            <a:b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ustawicznego pracowników i pracodawcy – uzasadnienie potrzeby </a:t>
            </a:r>
            <a:b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realizacji wskazanych form kształcenia ustawicznego,</a:t>
            </a:r>
          </a:p>
          <a:p>
            <a:pPr lvl="0"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dobór form kształcenia ustawicznego do stanowisk pracy oraz </a:t>
            </a:r>
            <a:b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zakresu zadań zawodowych,</a:t>
            </a:r>
          </a:p>
          <a:p>
            <a:pPr lvl="0"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przedmiot kształcenia ustawicznego - w przypadku dużej liczby </a:t>
            </a:r>
            <a:b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wniosków preferowane  będą  te wnioski, które dotyczą szkoleń </a:t>
            </a:r>
            <a:b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zawodowych, </a:t>
            </a:r>
          </a:p>
          <a:p>
            <a:pPr lvl="0"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celowość, racjonalność i efektywność wykorzystania </a:t>
            </a:r>
            <a:b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wnioskowanego wsparcia, </a:t>
            </a:r>
          </a:p>
          <a:p>
            <a:pPr lvl="0" algn="just"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sytuację na lokalnym rynku pracy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04776"/>
            <a:ext cx="8229600" cy="838199"/>
          </a:xfrm>
        </p:spPr>
        <p:txBody>
          <a:bodyPr>
            <a:normAutofit fontScale="90000"/>
          </a:bodyPr>
          <a:lstStyle/>
          <a:p>
            <a:r>
              <a:rPr lang="pl-PL" sz="4400" b="1" cap="none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Dane statystyczne 2014</a:t>
            </a:r>
            <a:r>
              <a:rPr lang="pl-PL" sz="1400" b="1" cap="none" dirty="0" smtClean="0"/>
              <a:t/>
            </a:r>
            <a:br>
              <a:rPr lang="pl-PL" sz="1400" b="1" cap="none" dirty="0" smtClean="0"/>
            </a:br>
            <a:endParaRPr lang="pl-PL" sz="1400" cap="none" dirty="0">
              <a:latin typeface="+mn-lt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14325" y="1066800"/>
            <a:ext cx="8382000" cy="381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2014 r.  wpłynęło 15 wniosków pracodawców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sfinansowanie kosztów kształcenia ustawicznego pracowników i pracodawców. Wnioski dotyczyły głównie  kursów. 13 wniosków pracodawców rozpatrzono pozytywnie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podpisano już umowy. W ramach przyznanych środków sfinansowano kursy oraz egzaminy, które w dużej mierze poszerzą lub zaktualizują wiedzę pracowników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pracodawców.</a:t>
            </a:r>
          </a:p>
          <a:p>
            <a:pPr algn="just"/>
            <a:endParaRPr lang="pl-P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2014 r. ze szkoleń finansowanych ze środków KFS skorzystało 55 osób,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 8 pracodawców i 47 pracowników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Powiatowy Urząd Pracy w ramach KFS dysponował w roku 2014r. środkami </a:t>
            </a:r>
            <a:b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kwocie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98,2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tysięcy złotych.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0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104776"/>
            <a:ext cx="8229600" cy="838199"/>
          </a:xfrm>
        </p:spPr>
        <p:txBody>
          <a:bodyPr>
            <a:normAutofit fontScale="90000"/>
          </a:bodyPr>
          <a:lstStyle/>
          <a:p>
            <a:r>
              <a:rPr lang="pl-PL" sz="4400" b="1" cap="none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Dane statystyczne 2015</a:t>
            </a:r>
            <a:r>
              <a:rPr lang="pl-PL" sz="1400" b="1" cap="none" dirty="0" smtClean="0"/>
              <a:t/>
            </a:r>
            <a:br>
              <a:rPr lang="pl-PL" sz="1400" b="1" cap="none" dirty="0" smtClean="0"/>
            </a:br>
            <a:endParaRPr lang="pl-PL" sz="1400" cap="none" dirty="0">
              <a:latin typeface="+mn-lt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14325" y="1066800"/>
            <a:ext cx="8382000" cy="3276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dnia 20 listopada 2015 r.  wpłynęło 50 wniosków pracodawców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sfinansowanie kosztów kształcenia ustawicznego pracowników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pracodawców. Wnioski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dotyczyły głównie  kursów.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wniosków pracodawców rozpatrzono pozytywnie i podpisano już umowy. W ramach przyznanych środków sfinansowano kursy oraz egzaminy, które w dużej mierze poszerzą lub zaktualizują wiedzę pracowników i pracodawców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dnia 20 listopada 2015 r. ze szkoleń finansowanych ze środków KFS skorzystały 173 osoby,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 15 pracodawców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 pracowników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Powiatowy Urząd Pracy w ramach KFS dysponował w roku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2015r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środkami w kwocie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485,6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tysięcy złotych</a:t>
            </a:r>
            <a:r>
              <a:rPr lang="pl-P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71475" y="4419600"/>
            <a:ext cx="7781926" cy="13525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3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prawna:</a:t>
            </a:r>
            <a:endParaRPr lang="pl-PL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Dz.U. 2015 poz. 149 art.69 </a:t>
            </a:r>
            <a:r>
              <a:rPr lang="pl-PL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Obwieszczenie </a:t>
            </a:r>
            <a:r>
              <a:rPr lang="pl-PL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Marszałka Sejmu Rzeczypospolitej Polskiej z dnia 13 stycznia 2015 r. w sprawie ogłoszenia jednolitego tekstu ustawy o promocji zatrudnienia i instytucjach rynku pracy </a:t>
            </a:r>
            <a:endParaRPr lang="pl-PL" sz="13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Dz.U. 2014 poz. 639</a:t>
            </a:r>
            <a:endParaRPr lang="pl-PL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Pracy i Polityki Społecznej z dnia 14 maja 2014 r. w sprawie przyznawania środków </a:t>
            </a:r>
            <a:r>
              <a:rPr lang="pl-PL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3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Krajowego Funduszu Szkoleniowego</a:t>
            </a:r>
            <a:endParaRPr lang="pl-PL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" indent="-34925" algn="just">
              <a:buFont typeface="Wingdings" pitchFamily="2" charset="2"/>
              <a:buChar char="§"/>
            </a:pPr>
            <a:endParaRPr lang="pl-PL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1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100" y="868362"/>
            <a:ext cx="5562600" cy="5029200"/>
          </a:xfrm>
          <a:prstGeom prst="rect">
            <a:avLst/>
          </a:prstGeom>
        </p:spPr>
      </p:pic>
      <p:sp>
        <p:nvSpPr>
          <p:cNvPr id="6" name="Tytuł 2"/>
          <p:cNvSpPr txBox="1">
            <a:spLocks/>
          </p:cNvSpPr>
          <p:nvPr/>
        </p:nvSpPr>
        <p:spPr>
          <a:xfrm>
            <a:off x="1438275" y="152400"/>
            <a:ext cx="6172200" cy="715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Kontakt w sprawie KFS</a:t>
            </a:r>
            <a:endParaRPr lang="pl-PL" b="1" dirty="0">
              <a:ln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71675" y="3886200"/>
            <a:ext cx="4724400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Powiatowy Urząd Pracy </a:t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Pszczynie pokój 21a II piętro</a:t>
            </a: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tel. 32 210 27 48</a:t>
            </a: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pup@pup-pszczyna.pl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Izabela Staniek </a:t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specjalista ds. rozwoju zawodowego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1925" y="914400"/>
            <a:ext cx="8991600" cy="3810000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  <a:t>Refundacja kosztów wyposażenia lub doposażenia stanowiska pracy</a:t>
            </a:r>
            <a:endParaRPr lang="en-US" sz="6000" b="1" dirty="0">
              <a:ln w="12700"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23000" endPos="455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29274"/>
            <a:ext cx="1447799" cy="817317"/>
          </a:xfrm>
          <a:prstGeom prst="rect">
            <a:avLst/>
          </a:prstGeom>
          <a:noFill/>
        </p:spPr>
      </p:pic>
      <p:pic>
        <p:nvPicPr>
          <p:cNvPr id="1026" name="Obraz 0" descr="ca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5629274"/>
            <a:ext cx="1219200" cy="8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05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96962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ln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Czym jest refundacja kosztów wyposażenia lub doposażenia stanowiska  pracy?</a:t>
            </a:r>
            <a:endParaRPr lang="pl-PL" sz="3600" b="1" dirty="0">
              <a:solidFill>
                <a:srgbClr val="278F4C"/>
              </a:solidFill>
              <a:effectLst>
                <a:reflection blurRad="76200" stA="35000" endPos="48000" dist="12700" dir="5400000" sy="-100000" algn="bl" rotWithShape="0"/>
              </a:effectLst>
              <a:latin typeface="Impact" panose="020B080603090205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61925" y="18288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Refundacja kosztów wyposażenia lub doposażenia stanowiska pracy to pomoc finansowa udzielana przez powiatowy urząd pracy w związku ze stworzeniem lub przystosowaniem stanowiska pracy i zatrudnieniem na tym stanowisku skierowanego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bezrobotnego.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5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1066800"/>
            <a:ext cx="8229600" cy="5334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prowadzący działalność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gospodarczą,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ln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Kto może otrzymać refundację?</a:t>
            </a:r>
            <a:endParaRPr lang="pl-PL" sz="3200" b="1" dirty="0">
              <a:ln>
                <a:solidFill>
                  <a:schemeClr val="bg1"/>
                </a:solidFill>
              </a:ln>
              <a:solidFill>
                <a:srgbClr val="278F4C"/>
              </a:solidFill>
              <a:effectLst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04800" y="1676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niepubliczne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przedszkole i niepubliczna szkoła,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których mowa w Ustawie z dnia 7 września 1991 roku o systemie oświaty (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Dz.U.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2004 r. nr 256, poz. 2572, z późn. zm.),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04800" y="32766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osoba fizyczna, osoba prawna lub jednostka organizacyjna nieposiadająca osobowości prawnej, zamieszkująca lub mająca siedzibę na terytorium RP, będąca posiadaczem gospodarstwa rolnego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rozumieniu Ustawy z dnia 15 listopada 1984 r.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podatku rolnym (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Dz.U.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 2006 r. nr 136, poz. 969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późn. zm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/>
          <p:cNvSpPr txBox="1">
            <a:spLocks/>
          </p:cNvSpPr>
          <p:nvPr/>
        </p:nvSpPr>
        <p:spPr>
          <a:xfrm>
            <a:off x="238125" y="228600"/>
            <a:ext cx="8763000" cy="1096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3200" b="1" dirty="0" smtClean="0">
                <a:ln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Co należy zrobić, aby otrzymać refundację kosztów wyposażenia lub doposażenia stanowiska pracy?</a:t>
            </a:r>
            <a:endParaRPr lang="pl-PL" sz="3200" dirty="0">
              <a:solidFill>
                <a:srgbClr val="278F4C"/>
              </a:solidFill>
              <a:effectLst>
                <a:reflection blurRad="76200" stA="35000" endPos="48000" dist="12700" dir="5400000" sy="-100000" algn="bl" rotWithShape="0"/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sz="quarter" idx="4294967295"/>
          </p:nvPr>
        </p:nvSpPr>
        <p:spPr>
          <a:xfrm>
            <a:off x="342900" y="1447800"/>
            <a:ext cx="8229600" cy="228600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Wnioskodawca chcąc otrzymać refundację kosztów wyposażenia stanowiska pracy dla skierowanego bezrobotnego składa odpowiedni wniosek w PUP właściwym ze względu na siedzibę lu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ze względu na miejsce wykonywania pracy przez skierowanego bezrobotnego,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2900" y="3733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Wniosek dla skierowanego bezrobotnego należy złożyć przez zatrudnieniem osoby bezrobotnej.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4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 txBox="1">
            <a:spLocks/>
          </p:cNvSpPr>
          <p:nvPr/>
        </p:nvSpPr>
        <p:spPr>
          <a:xfrm>
            <a:off x="333375" y="1905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ln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Wysokość finansowania refundacji kosztów wyposażenia lub doposażenia stanowiska pracy</a:t>
            </a:r>
            <a:endParaRPr lang="pl-PL" sz="3600" b="1" dirty="0">
              <a:ln>
                <a:solidFill>
                  <a:schemeClr val="bg1"/>
                </a:solidFill>
              </a:ln>
              <a:solidFill>
                <a:srgbClr val="278F4C"/>
              </a:solidFill>
              <a:effectLst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752600"/>
            <a:ext cx="82296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Wingdings" panose="05000000000000000000" pitchFamily="2" charset="2"/>
              <a:buChar char="§"/>
              <a:defRPr/>
            </a:pP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zrefundować koszty w wysokości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określonej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zawartej umowie,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nieprzekraczające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6-krotnego przeciętnego wynagrodzenia brutto. </a:t>
            </a:r>
          </a:p>
        </p:txBody>
      </p:sp>
    </p:spTree>
    <p:extLst>
      <p:ext uri="{BB962C8B-B14F-4D97-AF65-F5344CB8AC3E}">
        <p14:creationId xmlns:p14="http://schemas.microsoft.com/office/powerpoint/2010/main" xmlns="" val="31332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849562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  <a:t/>
            </a:r>
            <a:b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</a:br>
            <a: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  <a:t>Krajowy </a:t>
            </a:r>
            <a:b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</a:br>
            <a: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  <a:t>Fundusz Szkoleniowy </a:t>
            </a:r>
            <a:b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</a:br>
            <a:r>
              <a:rPr lang="pl-PL" sz="6000" b="1" dirty="0" smtClean="0">
                <a:ln w="12700"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23000" endPos="45500" dir="5400000" sy="-100000" algn="bl" rotWithShape="0"/>
                </a:effectLst>
                <a:latin typeface="Impact" pitchFamily="34" charset="0"/>
              </a:rPr>
              <a:t>(KFS)</a:t>
            </a:r>
            <a:endParaRPr lang="en-US" sz="6000" b="1" dirty="0">
              <a:ln w="12700"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23000" endPos="455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638800"/>
            <a:ext cx="1295400" cy="8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29274"/>
            <a:ext cx="1447799" cy="817317"/>
          </a:xfrm>
          <a:prstGeom prst="rect">
            <a:avLst/>
          </a:prstGeom>
          <a:noFill/>
        </p:spPr>
      </p:pic>
      <p:pic>
        <p:nvPicPr>
          <p:cNvPr id="1026" name="Obraz 0" descr="ca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638800"/>
            <a:ext cx="1219200" cy="8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53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 txBox="1">
            <a:spLocks/>
          </p:cNvSpPr>
          <p:nvPr/>
        </p:nvSpPr>
        <p:spPr>
          <a:xfrm>
            <a:off x="333375" y="2286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ln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Refundacja kosztów wyposażenia </a:t>
            </a:r>
            <a:br>
              <a:rPr lang="pl-PL" sz="3600" b="1" dirty="0" smtClean="0">
                <a:ln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</a:br>
            <a:r>
              <a:rPr lang="pl-PL" sz="3600" b="1" dirty="0" smtClean="0">
                <a:ln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lub doposażenia stanowiska pracy</a:t>
            </a:r>
            <a:endParaRPr lang="pl-PL" b="1" dirty="0">
              <a:ln>
                <a:solidFill>
                  <a:schemeClr val="bg1"/>
                </a:solidFill>
              </a:ln>
              <a:solidFill>
                <a:srgbClr val="278F4C"/>
              </a:solidFill>
              <a:effectLst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3375" y="1524000"/>
            <a:ext cx="8229600" cy="1905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2015 roku przewidziano przyznanie refundacji kosztów wyposażenia lub doposażenia 45 stanowisk pracy. Do dnia 20 listopada 2015r. przyznano dofinansowanie do 35 stanowisk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pracy. </a:t>
            </a:r>
          </a:p>
          <a:p>
            <a:pPr algn="just"/>
            <a:endParaRPr lang="pl-P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17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7461063"/>
              </p:ext>
            </p:extLst>
          </p:nvPr>
        </p:nvGraphicFramePr>
        <p:xfrm>
          <a:off x="600075" y="429002"/>
          <a:ext cx="7696200" cy="4936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25"/>
                <a:gridCol w="1182393"/>
                <a:gridCol w="2246553"/>
                <a:gridCol w="1895529"/>
              </a:tblGrid>
              <a:tr h="590309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Środki będące w dyspozycji Powiatowego Urzędu Pracy </a:t>
                      </a:r>
                      <a:b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Pszczynie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37319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2014r.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2015r.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7319">
                <a:tc>
                  <a:txBody>
                    <a:bodyPr/>
                    <a:lstStyle/>
                    <a:p>
                      <a:r>
                        <a:rPr lang="pl-PL" dirty="0" smtClean="0"/>
                        <a:t>ALGORYTM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118</a:t>
                      </a:r>
                      <a:r>
                        <a:rPr lang="pl-PL" baseline="0" dirty="0" smtClean="0"/>
                        <a:t>,</a:t>
                      </a:r>
                      <a:r>
                        <a:rPr lang="pl-PL" dirty="0" smtClean="0"/>
                        <a:t>720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ALGORYTM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315,000 zł</a:t>
                      </a:r>
                    </a:p>
                  </a:txBody>
                  <a:tcPr/>
                </a:tc>
              </a:tr>
              <a:tr h="843298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Rezerwa</a:t>
                      </a:r>
                      <a:r>
                        <a:rPr lang="pl-PL" baseline="0" dirty="0" smtClean="0"/>
                        <a:t> Ministra dla bezrobotnych  do 25 roku życia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Rezerwa</a:t>
                      </a:r>
                      <a:r>
                        <a:rPr lang="pl-PL" baseline="0" dirty="0" smtClean="0"/>
                        <a:t> Ministra dla bezrobotnych  do 25 roku życia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096287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Rezerwa</a:t>
                      </a:r>
                      <a:r>
                        <a:rPr lang="pl-PL" baseline="0" dirty="0" smtClean="0"/>
                        <a:t> Ministra dla bezrobotnych  do 30 roku życia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Rezerwa</a:t>
                      </a:r>
                      <a:r>
                        <a:rPr lang="pl-PL" baseline="0" dirty="0" smtClean="0"/>
                        <a:t> Ministra dla bezrobotnych  do 30 roku życia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096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Rezerwa</a:t>
                      </a:r>
                      <a:r>
                        <a:rPr lang="pl-PL" baseline="0" dirty="0" smtClean="0"/>
                        <a:t> Ministra dla bezrobotnych  z art. 49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Rezerwa</a:t>
                      </a:r>
                      <a:r>
                        <a:rPr lang="pl-PL" baseline="0" dirty="0" smtClean="0"/>
                        <a:t> Ministra dla bezrobotnych  z art. 49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/>
                      </a:r>
                      <a:br>
                        <a:rPr lang="pl-PL" dirty="0" smtClean="0"/>
                      </a:br>
                      <a:endParaRPr lang="pl-PL" dirty="0"/>
                    </a:p>
                  </a:txBody>
                  <a:tcPr/>
                </a:tc>
              </a:tr>
              <a:tr h="337319">
                <a:tc>
                  <a:txBody>
                    <a:bodyPr/>
                    <a:lstStyle/>
                    <a:p>
                      <a:r>
                        <a:rPr lang="pl-PL" dirty="0" smtClean="0"/>
                        <a:t>EFS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618,500 zł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RPO „30+”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280,000</a:t>
                      </a:r>
                      <a:r>
                        <a:rPr lang="pl-PL" baseline="0" dirty="0" smtClean="0"/>
                        <a:t> zł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276600" y="402907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_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239000" y="305204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_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7818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160,000 </a:t>
            </a:r>
            <a:r>
              <a:rPr lang="pl-PL" dirty="0" smtClean="0"/>
              <a:t>zł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9718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204,300 </a:t>
            </a:r>
            <a:r>
              <a:rPr lang="pl-PL" dirty="0" smtClean="0"/>
              <a:t>zł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048000" y="313098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56,900 </a:t>
            </a:r>
            <a:r>
              <a:rPr lang="pl-PL" dirty="0" smtClean="0"/>
              <a:t>zł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772275" y="421374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104,300 </a:t>
            </a:r>
            <a:r>
              <a:rPr lang="pl-PL" dirty="0" smtClean="0"/>
              <a:t>zł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6329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575" y="868362"/>
            <a:ext cx="5562600" cy="5029200"/>
          </a:xfrm>
          <a:prstGeom prst="rect">
            <a:avLst/>
          </a:prstGeom>
        </p:spPr>
      </p:pic>
      <p:sp>
        <p:nvSpPr>
          <p:cNvPr id="6" name="Tytuł 2"/>
          <p:cNvSpPr txBox="1">
            <a:spLocks/>
          </p:cNvSpPr>
          <p:nvPr/>
        </p:nvSpPr>
        <p:spPr>
          <a:xfrm>
            <a:off x="1295400" y="152400"/>
            <a:ext cx="6172200" cy="715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b="1" dirty="0" smtClean="0">
                <a:ln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Kontakt w sprawie </a:t>
            </a:r>
            <a:r>
              <a:rPr lang="pl-PL" sz="2400" b="1" dirty="0">
                <a:ln>
                  <a:solidFill>
                    <a:schemeClr val="bg1"/>
                  </a:solidFill>
                </a:ln>
                <a:solidFill>
                  <a:srgbClr val="278F4C"/>
                </a:solidFill>
                <a:effectLst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refundacji kosztów wyposażenia lub doposażenia stanowiska pracy</a:t>
            </a:r>
            <a:endParaRPr lang="pl-PL" sz="2400" b="1" dirty="0">
              <a:ln>
                <a:solidFill>
                  <a:schemeClr val="bg1"/>
                </a:solidFill>
              </a:ln>
              <a:solidFill>
                <a:srgbClr val="278F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71675" y="3962400"/>
            <a:ext cx="47244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Powiatowy Urząd Pracy </a:t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Pszczynie pokój 20 II piętro</a:t>
            </a: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tel. 32 210 27 37</a:t>
            </a: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pup@pup-pszczyna.pl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Anna Skrzypczyk</a:t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starszy inspektor powiatowy</a:t>
            </a:r>
          </a:p>
        </p:txBody>
      </p:sp>
    </p:spTree>
    <p:extLst>
      <p:ext uri="{BB962C8B-B14F-4D97-AF65-F5344CB8AC3E}">
        <p14:creationId xmlns:p14="http://schemas.microsoft.com/office/powerpoint/2010/main" xmlns="" val="38641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9144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438400" y="3200400"/>
            <a:ext cx="3657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559222"/>
                </a:solidFill>
                <a:effectLst>
                  <a:outerShdw blurRad="101600" dist="88900" algn="l" rotWithShape="0">
                    <a:prstClr val="black"/>
                  </a:outerShdw>
                </a:effectLst>
                <a:latin typeface="Trebuchet MS" pitchFamily="34" charset="0"/>
              </a:rPr>
              <a:t>Dziękuję </a:t>
            </a:r>
          </a:p>
          <a:p>
            <a:pPr algn="ctr"/>
            <a:r>
              <a:rPr lang="pl-PL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559222"/>
                </a:solidFill>
                <a:effectLst>
                  <a:outerShdw blurRad="101600" dist="88900" algn="l" rotWithShape="0">
                    <a:prstClr val="black"/>
                  </a:outerShdw>
                </a:effectLst>
                <a:latin typeface="Trebuchet MS" pitchFamily="34" charset="0"/>
              </a:rPr>
              <a:t>za uwagę!</a:t>
            </a:r>
            <a:endParaRPr lang="pl-PL" sz="4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559222"/>
              </a:solidFill>
              <a:effectLst>
                <a:outerShdw blurRad="101600" dist="88900" algn="l" rotWithShape="0">
                  <a:prstClr val="black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95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3400" y="322263"/>
            <a:ext cx="8229600" cy="944562"/>
          </a:xfrm>
        </p:spPr>
        <p:txBody>
          <a:bodyPr>
            <a:noAutofit/>
          </a:bodyPr>
          <a:lstStyle/>
          <a:p>
            <a:r>
              <a:rPr lang="pl-PL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Czym jest KFS?</a:t>
            </a:r>
            <a:endParaRPr lang="pl-PL" b="1" dirty="0"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2400" y="1600200"/>
            <a:ext cx="8229600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Krajowy Fundusz Szkoleniowy stanowi wydzieloną cześć Funduszu Pracy, przeznaczoną na dofinansowanie kształcenia ustawicznego pracowników i pracodawców, podejmowanego z inicjatywy lub za zgodą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pracodawcy (</a:t>
            </a: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docelowo 2% przychodów Funduszu Pracy)</a:t>
            </a:r>
            <a:endParaRPr lang="pl-PL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2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534400" cy="16764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zapobieganie utracie zatrudnienia przez osoby pracujące z powodu kompetencji nieadekwatnych do wymagań dynamicznie zmieniającej się gospodarki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457200" y="457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Cel utworzenia KFS</a:t>
            </a:r>
            <a:endParaRPr lang="pl-PL" b="1" dirty="0">
              <a:ln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04800" y="3200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odnawianie, doskonalenie i rozwijanie kwalifikacji zawodowych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030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19200" y="1676400"/>
            <a:ext cx="6825095" cy="1676400"/>
          </a:xfrm>
          <a:solidFill>
            <a:schemeClr val="accent1">
              <a:lumMod val="75000"/>
              <a:alpha val="65000"/>
            </a:schemeClr>
          </a:solidFill>
          <a:effectLst>
            <a:glow rad="508000">
              <a:schemeClr val="bg1">
                <a:alpha val="7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defRPr/>
            </a:pPr>
            <a:endParaRPr lang="pl-PL" b="1" dirty="0" smtClean="0"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>
              <a:defRPr/>
            </a:pPr>
            <a:r>
              <a:rPr lang="pl-PL" sz="2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latach 2014 – 2015 – wsparcie kształcenia ustawicznego pracowników </a:t>
            </a:r>
            <a:br>
              <a:rPr lang="pl-PL" sz="2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pracodawców w wieku powyżej 45 lat</a:t>
            </a:r>
            <a:endParaRPr lang="pl-PL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l-PL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398813" y="149445"/>
            <a:ext cx="8115300" cy="6887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Priorytety wydatkowania KFS</a:t>
            </a:r>
            <a:endParaRPr lang="pl-PL" b="1" dirty="0">
              <a:ln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1219200" y="3810000"/>
            <a:ext cx="6858000" cy="2133600"/>
          </a:xfrm>
          <a:prstGeom prst="rect">
            <a:avLst/>
          </a:prstGeom>
          <a:solidFill>
            <a:srgbClr val="579523">
              <a:alpha val="65000"/>
            </a:srgbClr>
          </a:solidFill>
          <a:effectLst>
            <a:glow rad="381000">
              <a:schemeClr val="bg1">
                <a:alpha val="6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sz="2400" b="1" i="1" dirty="0" smtClean="0">
                <a:solidFill>
                  <a:schemeClr val="bg1"/>
                </a:solidFill>
                <a:latin typeface="Trebuchet MS" pitchFamily="34" charset="0"/>
              </a:rPr>
              <a:t>W kolejnych latach o wsparcie środkami KFS będą mogli ubiegać się pracodawcy zamierzający inwestować w podnoszenie kwalifikacji osób pracujących, określonych </a:t>
            </a:r>
            <a:br>
              <a:rPr lang="pl-PL" sz="2400" b="1" i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pl-PL" sz="2400" b="1" i="1" dirty="0" smtClean="0">
                <a:solidFill>
                  <a:schemeClr val="bg1"/>
                </a:solidFill>
                <a:latin typeface="Trebuchet MS" pitchFamily="34" charset="0"/>
              </a:rPr>
              <a:t>w priorytetach na dany rok</a:t>
            </a:r>
            <a:endParaRPr lang="pl-PL" sz="18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3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/>
          <p:cNvSpPr txBox="1">
            <a:spLocks/>
          </p:cNvSpPr>
          <p:nvPr/>
        </p:nvSpPr>
        <p:spPr>
          <a:xfrm>
            <a:off x="152400" y="609600"/>
            <a:ext cx="8763000" cy="715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Kto może skorzystać ze środków KFS ?</a:t>
            </a:r>
            <a:endParaRPr lang="pl-PL" sz="4400" b="1" dirty="0">
              <a:ln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76250" y="1447800"/>
            <a:ext cx="8001000" cy="19812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algn="just"/>
            <a:r>
              <a:rPr lang="pl-PL" sz="5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 kosztów kształcenia ustawicznego mogą ubiegać się wszyscy PRACODAWCY, którzy zamierzają inwestować w podnoszenie swoich </a:t>
            </a:r>
            <a:r>
              <a:rPr lang="pl-PL" sz="5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własnych kwalifikacji lub kwalifikacji zatrudnionych PRACOWNIKÓW</a:t>
            </a:r>
            <a:endParaRPr lang="pl-PL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9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pl-PL" sz="19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pl-PL" sz="1900" b="1" dirty="0" smtClean="0">
                <a:solidFill>
                  <a:schemeClr val="tx1"/>
                </a:solidFill>
                <a:latin typeface="Trebuchet MS" pitchFamily="34" charset="0"/>
              </a:rPr>
              <a:t>		</a:t>
            </a:r>
          </a:p>
          <a:p>
            <a:pPr marL="0" indent="0">
              <a:buNone/>
            </a:pPr>
            <a:endParaRPr lang="pl-PL" sz="19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pl-PL" sz="19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295400" y="3200400"/>
            <a:ext cx="6248400" cy="228600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effectLst>
            <a:glow rad="508000">
              <a:schemeClr val="bg1">
                <a:alpha val="7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2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</a:rPr>
              <a:t>PRACODAWCA</a:t>
            </a:r>
            <a:r>
              <a:rPr kumimoji="0" lang="pl-PL" sz="42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</a:rPr>
              <a:t> </a:t>
            </a:r>
            <a:r>
              <a:rPr kumimoji="0" lang="pl-PL" sz="42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</a:rPr>
              <a:t>– jednostka organizacyjna, chociażby nie posiadała osobowości prawnej, a także osoba fizyczna, jeżeli</a:t>
            </a:r>
            <a:r>
              <a:rPr lang="pl-PL" sz="4200" i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kumimoji="0" lang="pl-PL" sz="42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</a:rPr>
              <a:t>zatrudnia co najmniej jednego pracownika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4200" i="1" baseline="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2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</a:rPr>
              <a:t>PRACOWNIK – osoba zatrudniona na podstawie umowy </a:t>
            </a:r>
            <a:br>
              <a:rPr kumimoji="0" lang="pl-PL" sz="42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</a:rPr>
            </a:br>
            <a:r>
              <a:rPr kumimoji="0" lang="pl-PL" sz="42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</a:rPr>
              <a:t>o pracę, powołania, wyboru, mianowania lub spółdzielczej umowy o pracę (bez znaczenia rodzaj umowy o pracę </a:t>
            </a:r>
            <a:br>
              <a:rPr kumimoji="0" lang="pl-PL" sz="42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</a:rPr>
            </a:br>
            <a:r>
              <a:rPr kumimoji="0" lang="pl-PL" sz="420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rebuchet MS" pitchFamily="34" charset="0"/>
              </a:rPr>
              <a:t>i wymiar etatu)</a:t>
            </a:r>
            <a:endParaRPr kumimoji="0" lang="pl-PL" sz="4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Trebuchet MS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/>
          <p:cNvSpPr txBox="1">
            <a:spLocks/>
          </p:cNvSpPr>
          <p:nvPr/>
        </p:nvSpPr>
        <p:spPr>
          <a:xfrm>
            <a:off x="464127" y="270658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Działania finansowane ze środków KFS</a:t>
            </a:r>
            <a:endParaRPr lang="pl-PL" b="1" dirty="0">
              <a:ln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1628" y="956458"/>
            <a:ext cx="554780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b="1" dirty="0" smtClean="0">
                <a:latin typeface="Trebuchet MS" pitchFamily="34" charset="0"/>
              </a:rPr>
              <a:t>Ze środków KFS PUP może finansować:</a:t>
            </a:r>
            <a:endParaRPr lang="pl-PL" sz="2300" b="1" dirty="0">
              <a:latin typeface="Trebuchet MS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795926388"/>
              </p:ext>
            </p:extLst>
          </p:nvPr>
        </p:nvGraphicFramePr>
        <p:xfrm>
          <a:off x="465117" y="1524000"/>
          <a:ext cx="8610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52400" y="4953000"/>
            <a:ext cx="8839200" cy="1219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buNone/>
            </a:pPr>
            <a:endParaRPr lang="pl-PL" sz="500" b="1" dirty="0" smtClean="0">
              <a:solidFill>
                <a:srgbClr val="00589A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pl-PL" sz="19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pl-PL" sz="19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pl-PL" sz="1900" b="1" dirty="0" smtClean="0">
                <a:solidFill>
                  <a:schemeClr val="tx1"/>
                </a:solidFill>
                <a:latin typeface="Trebuchet MS" pitchFamily="34" charset="0"/>
              </a:rPr>
              <a:t>		</a:t>
            </a:r>
          </a:p>
          <a:p>
            <a:pPr algn="just"/>
            <a:r>
              <a:rPr lang="pl-PL" sz="5600" b="1" dirty="0" smtClean="0">
                <a:solidFill>
                  <a:schemeClr val="tx1"/>
                </a:solidFill>
                <a:latin typeface="Trebuchet MS" pitchFamily="34" charset="0"/>
              </a:rPr>
              <a:t>*kursy należy rozumieć jako pozaszkolne zajęcia planowane i zrealizowane przez instytucję </a:t>
            </a:r>
            <a:br>
              <a:rPr lang="pl-PL" sz="56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pl-PL" sz="5600" b="1" dirty="0" smtClean="0">
                <a:solidFill>
                  <a:schemeClr val="tx1"/>
                </a:solidFill>
                <a:latin typeface="Trebuchet MS" pitchFamily="34" charset="0"/>
              </a:rPr>
              <a:t> szkoleniową w określonym czasie według ustalonego programu</a:t>
            </a:r>
          </a:p>
          <a:p>
            <a:pPr algn="just"/>
            <a:r>
              <a:rPr lang="pl-PL" sz="5600" b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 algn="just"/>
            <a:r>
              <a:rPr lang="pl-PL" sz="5600" b="1" dirty="0" smtClean="0">
                <a:solidFill>
                  <a:schemeClr val="tx1"/>
                </a:solidFill>
                <a:latin typeface="Trebuchet MS" pitchFamily="34" charset="0"/>
              </a:rPr>
              <a:t> Wybór instytucji edukacyjnej prowadzącej kształcenie ustawiczne pozostaje po stronie pracodawcy.</a:t>
            </a:r>
          </a:p>
          <a:p>
            <a:pPr marL="0" indent="0">
              <a:buNone/>
            </a:pPr>
            <a:endParaRPr lang="pl-PL" sz="56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2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 txBox="1">
            <a:spLocks/>
          </p:cNvSpPr>
          <p:nvPr/>
        </p:nvSpPr>
        <p:spPr>
          <a:xfrm>
            <a:off x="457200" y="372846"/>
            <a:ext cx="81153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Wysokość finansowania działań </a:t>
            </a:r>
            <a:br>
              <a:rPr lang="pl-PL" sz="3600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</a:br>
            <a:r>
              <a:rPr lang="pl-PL" sz="3600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ze środków KFS</a:t>
            </a:r>
            <a:endParaRPr lang="pl-PL" sz="3600" b="1" dirty="0">
              <a:ln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914400" y="1905000"/>
            <a:ext cx="6477000" cy="167640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effectLst>
            <a:glow rad="508000">
              <a:schemeClr val="bg1">
                <a:alpha val="7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Mikroprzedsiębiorca (pracodawca zatrudniający</a:t>
            </a:r>
            <a:r>
              <a:rPr kumimoji="0" lang="pl-PL" sz="2600" b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mniej niż 10 pracowników oraz roczny obrót lub bilans firmy nie przekracza 2 mln EUR)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100 % kosztów</a:t>
            </a:r>
            <a:endParaRPr kumimoji="0" lang="pl-PL" sz="26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733800"/>
            <a:ext cx="6477000" cy="1676400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  <a:effectLst>
            <a:glow rad="508000">
              <a:schemeClr val="bg1">
                <a:alpha val="70000"/>
              </a:schemeClr>
            </a:glo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Pozostali pracodawcy zatrudniający </a:t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więcej niż 10 osób – </a:t>
            </a:r>
            <a:r>
              <a:rPr lang="pl-P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80 % kosztów</a:t>
            </a:r>
            <a:endParaRPr lang="pl-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228600" y="5791200"/>
            <a:ext cx="87630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Maksymalna wysokość dofinansowania kosztów kształcenia </a:t>
            </a:r>
            <a:b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300 % przeciętnego wynagrodzenia w danym roku na jedną osobę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61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600" b="1" dirty="0" smtClean="0">
                <a:ln>
                  <a:solidFill>
                    <a:schemeClr val="bg1"/>
                  </a:solidFill>
                </a:ln>
                <a:solidFill>
                  <a:srgbClr val="1755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35000" endPos="48000" dist="12700" dir="5400000" sy="-100000" algn="bl" rotWithShape="0"/>
                </a:effectLst>
                <a:latin typeface="Impact" pitchFamily="34" charset="0"/>
              </a:rPr>
              <a:t>Pomoc de minimis</a:t>
            </a:r>
            <a:endParaRPr lang="pl-PL" sz="4600" b="1" dirty="0">
              <a:ln>
                <a:solidFill>
                  <a:schemeClr val="bg1"/>
                </a:solidFill>
              </a:ln>
              <a:solidFill>
                <a:srgbClr val="1755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76200" stA="35000" endPos="48000" dist="127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716280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925" indent="-34925" algn="just" eaLnBrk="1" hangingPunct="1">
              <a:lnSpc>
                <a:spcPct val="160000"/>
              </a:lnSpc>
              <a:buFont typeface="Wingdings" pitchFamily="2" charset="2"/>
              <a:buChar char="§"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z KFS stanowią </a:t>
            </a:r>
            <a:r>
              <a:rPr lang="pl-PL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de minimis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której mowa we właściwych przepisach prawa UE dotyczących pomocy de minimis oraz pomocy de minimis w rolnictwie </a:t>
            </a:r>
            <a:b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rybołówstwie.</a:t>
            </a:r>
          </a:p>
          <a:p>
            <a:pPr marL="34925" indent="-34925"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Pomoc de minimis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rodzaj wsparcia udzielanego przedsiębiorcom ze środków publicznych, którego maksymalna wielkość z różnych źródeł nie może przekroczyć 200 tys. euro w okresie 3 kolejnych lat.</a:t>
            </a:r>
          </a:p>
          <a:p>
            <a:pPr marL="34925" indent="-34925" algn="just" eaLnBrk="1" hangingPunct="1">
              <a:buFont typeface="Wingdings" pitchFamily="2" charset="2"/>
              <a:buChar char="§"/>
            </a:pP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Static Theme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Motyw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PresenterMedia.com Stati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PresenterMedia.com Static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erMedia.com Stati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esenterMedia.com Stati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resenterMedia.com Stati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Motyw2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PresenterMedia.com Stati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800</Words>
  <Application>Microsoft Office PowerPoint</Application>
  <PresentationFormat>Pokaz na ekranie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13</vt:i4>
      </vt:variant>
      <vt:variant>
        <vt:lpstr>Tytuły slajdów</vt:lpstr>
      </vt:variant>
      <vt:variant>
        <vt:i4>23</vt:i4>
      </vt:variant>
    </vt:vector>
  </HeadingPairs>
  <TitlesOfParts>
    <vt:vector size="36" baseType="lpstr">
      <vt:lpstr>PresenterMedia.com Static Theme</vt:lpstr>
      <vt:lpstr>Motyw1</vt:lpstr>
      <vt:lpstr>1_PresenterMedia.com Static Theme</vt:lpstr>
      <vt:lpstr>1_Motyw1</vt:lpstr>
      <vt:lpstr>2_PresenterMedia.com Static Theme</vt:lpstr>
      <vt:lpstr>Motyw2</vt:lpstr>
      <vt:lpstr>3_PresenterMedia.com Static Theme</vt:lpstr>
      <vt:lpstr>1_Motyw2</vt:lpstr>
      <vt:lpstr>4_PresenterMedia.com Static Theme</vt:lpstr>
      <vt:lpstr>2_Motyw2</vt:lpstr>
      <vt:lpstr>5_PresenterMedia.com Static Theme</vt:lpstr>
      <vt:lpstr>Motyw3</vt:lpstr>
      <vt:lpstr>6_PresenterMedia.com Static Theme</vt:lpstr>
      <vt:lpstr> II Forum Przedsiębiorców Powiatu Pszczyńskiego 24.11.2015r.</vt:lpstr>
      <vt:lpstr> Krajowy  Fundusz Szkoleniowy  (KFS)</vt:lpstr>
      <vt:lpstr>Czym jest KFS?</vt:lpstr>
      <vt:lpstr>zapobieganie utracie zatrudnienia przez osoby pracujące z powodu kompetencji nieadekwatnych do wymagań dynamicznie zmieniającej się gospodarki</vt:lpstr>
      <vt:lpstr>Slajd 5</vt:lpstr>
      <vt:lpstr>Slajd 6</vt:lpstr>
      <vt:lpstr>Slajd 7</vt:lpstr>
      <vt:lpstr>Slajd 8</vt:lpstr>
      <vt:lpstr>Pomoc de minimis</vt:lpstr>
      <vt:lpstr>Slajd 10</vt:lpstr>
      <vt:lpstr>Przy rozpatrywaniu wniosków  Komisja bierze pod uwagę:  </vt:lpstr>
      <vt:lpstr>Dane statystyczne 2014 </vt:lpstr>
      <vt:lpstr>Dane statystyczne 2015 </vt:lpstr>
      <vt:lpstr>Slajd 14</vt:lpstr>
      <vt:lpstr>Refundacja kosztów wyposażenia lub doposażenia stanowiska pracy</vt:lpstr>
      <vt:lpstr>Czym jest refundacja kosztów wyposażenia lub doposażenia stanowiska  pracy?</vt:lpstr>
      <vt:lpstr>podmiot prowadzący działalność gospodarczą,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IT</cp:lastModifiedBy>
  <cp:revision>224</cp:revision>
  <dcterms:created xsi:type="dcterms:W3CDTF">2011-04-14T19:54:06Z</dcterms:created>
  <dcterms:modified xsi:type="dcterms:W3CDTF">2015-11-24T12:57:19Z</dcterms:modified>
</cp:coreProperties>
</file>