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slides/slide169.xml" ContentType="application/vnd.openxmlformats-officedocument.presentationml.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slides/slide147.xml" ContentType="application/vnd.openxmlformats-officedocument.presentationml.slide+xml"/>
  <Override PartName="/ppt/slides/slide158.xml" ContentType="application/vnd.openxmlformats-officedocument.presentationml.slide+xml"/>
  <Override PartName="/ppt/notesSlides/notesSlide30.xml" ContentType="application/vnd.openxmlformats-officedocument.presentationml.notesSlide+xml"/>
  <Override PartName="/ppt/slides/slide99.xml" ContentType="application/vnd.openxmlformats-officedocument.presentationml.slide+xml"/>
  <Override PartName="/ppt/slides/slide136.xml" ContentType="application/vnd.openxmlformats-officedocument.presentationml.slide+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68.xml" ContentType="application/vnd.openxmlformats-officedocument.presentationml.notesSlide+xml"/>
  <Override PartName="/ppt/slides/slide55.xml" ContentType="application/vnd.openxmlformats-officedocument.presentationml.slide+xml"/>
  <Override PartName="/ppt/theme/theme2.xml" ContentType="application/vnd.openxmlformats-officedocument.theme+xml"/>
  <Override PartName="/ppt/notesSlides/notesSlide57.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slides/slide119.xml" ContentType="application/vnd.openxmlformats-officedocument.presentationml.slide+xml"/>
  <Override PartName="/ppt/slides/slide166.xml" ContentType="application/vnd.openxmlformats-officedocument.presentationml.slide+xml"/>
  <Override PartName="/ppt/slides/slide177.xml" ContentType="application/vnd.openxmlformats-officedocument.presentationml.slide+xml"/>
  <Override PartName="/ppt/slideLayouts/slideLayout10.xml" ContentType="application/vnd.openxmlformats-officedocument.presentationml.slideLayout+xml"/>
  <Override PartName="/ppt/slides/slide108.xml" ContentType="application/vnd.openxmlformats-officedocument.presentationml.slide+xml"/>
  <Override PartName="/ppt/slides/slide155.xml" ContentType="application/vnd.openxmlformats-officedocument.presentationml.slide+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notesSlides/notesSlide4.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80.xml" ContentType="application/vnd.openxmlformats-officedocument.presentationml.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s/slide178.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slides/slide138.xml" ContentType="application/vnd.openxmlformats-officedocument.presentationml.slide+xml"/>
  <Override PartName="/ppt/slides/slide167.xml" ContentType="application/vnd.openxmlformats-officedocument.presentationml.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74.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s/slide163.xml" ContentType="application/vnd.openxmlformats-officedocument.presentationml.slide+xml"/>
  <Override PartName="/ppt/slides/slide181.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s/slide170.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notesSlides/notesSlide37.xml" ContentType="application/vnd.openxmlformats-officedocument.presentationml.notesSlide+xml"/>
  <Override PartName="/ppt/notesSlides/notesSlide55.xml" ContentType="application/vnd.openxmlformats-officedocument.presentationml.notes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slides/slide168.xml" ContentType="application/vnd.openxmlformats-officedocument.presentationml.slide+xml"/>
  <Override PartName="/ppt/slides/slide179.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slides/slide139.xml" ContentType="application/vnd.openxmlformats-officedocument.presentationml.slide+xml"/>
  <Override PartName="/ppt/slides/slide157.xml" ContentType="application/vnd.openxmlformats-officedocument.presentationml.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slides/slide129.xml" ContentType="application/vnd.openxmlformats-officedocument.presentationml.slide+xml"/>
  <Override PartName="/ppt/slides/slide176.xml" ContentType="application/vnd.openxmlformats-officedocument.presentationml.slide+xml"/>
  <Override PartName="/ppt/notesSlides/notesSlide12.xml" ContentType="application/vnd.openxmlformats-officedocument.presentationml.notesSlide+xml"/>
  <Override PartName="/ppt/slides/slide118.xml" ContentType="application/vnd.openxmlformats-officedocument.presentationml.slide+xml"/>
  <Override PartName="/ppt/slides/slide165.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viewProps.xml" ContentType="application/vnd.openxmlformats-officedocument.presentationml.viewProps+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53.xml" ContentType="application/vnd.openxmlformats-officedocument.presentationml.notesSlide+xml"/>
  <Override PartName="/ppt/slides/slide40.xml" ContentType="application/vnd.openxmlformats-officedocument.presentationml.slide+xml"/>
  <Override PartName="/ppt/slides/slide159.xml" ContentType="application/vnd.openxmlformats-officedocument.presentationml.slide+xml"/>
  <Override PartName="/ppt/notesSlides/notesSlide42.xml" ContentType="application/vnd.openxmlformats-officedocument.presentationml.notesSlide+xml"/>
  <Override PartName="/ppt/slides/slide148.xml" ContentType="application/vnd.openxmlformats-officedocument.presentationml.slide+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73.xml" ContentType="application/vnd.openxmlformats-officedocument.presentationml.slide+xml"/>
  <Override PartName="/ppt/slides/slide78.xml" ContentType="application/vnd.openxmlformats-officedocument.presentationml.slide+xml"/>
  <Override PartName="/ppt/slides/slide115.xml" ContentType="application/vnd.openxmlformats-officedocument.presentationml.slide+xml"/>
  <Override PartName="/ppt/slides/slide162.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184"/>
  </p:notesMasterIdLst>
  <p:handoutMasterIdLst>
    <p:handoutMasterId r:id="rId185"/>
  </p:handoutMasterIdLst>
  <p:sldIdLst>
    <p:sldId id="316" r:id="rId2"/>
    <p:sldId id="534" r:id="rId3"/>
    <p:sldId id="535" r:id="rId4"/>
    <p:sldId id="536" r:id="rId5"/>
    <p:sldId id="537" r:id="rId6"/>
    <p:sldId id="538" r:id="rId7"/>
    <p:sldId id="539" r:id="rId8"/>
    <p:sldId id="617" r:id="rId9"/>
    <p:sldId id="433" r:id="rId10"/>
    <p:sldId id="434" r:id="rId11"/>
    <p:sldId id="435" r:id="rId12"/>
    <p:sldId id="436" r:id="rId13"/>
    <p:sldId id="437" r:id="rId14"/>
    <p:sldId id="438" r:id="rId15"/>
    <p:sldId id="439" r:id="rId16"/>
    <p:sldId id="440" r:id="rId17"/>
    <p:sldId id="441" r:id="rId18"/>
    <p:sldId id="442" r:id="rId19"/>
    <p:sldId id="443" r:id="rId20"/>
    <p:sldId id="444" r:id="rId21"/>
    <p:sldId id="445" r:id="rId22"/>
    <p:sldId id="446" r:id="rId23"/>
    <p:sldId id="447" r:id="rId24"/>
    <p:sldId id="448" r:id="rId25"/>
    <p:sldId id="449" r:id="rId26"/>
    <p:sldId id="450" r:id="rId27"/>
    <p:sldId id="451" r:id="rId28"/>
    <p:sldId id="452" r:id="rId29"/>
    <p:sldId id="453" r:id="rId30"/>
    <p:sldId id="454" r:id="rId31"/>
    <p:sldId id="455" r:id="rId32"/>
    <p:sldId id="456" r:id="rId33"/>
    <p:sldId id="457" r:id="rId34"/>
    <p:sldId id="458" r:id="rId35"/>
    <p:sldId id="459" r:id="rId36"/>
    <p:sldId id="460" r:id="rId37"/>
    <p:sldId id="618" r:id="rId38"/>
    <p:sldId id="464" r:id="rId39"/>
    <p:sldId id="465" r:id="rId40"/>
    <p:sldId id="466" r:id="rId41"/>
    <p:sldId id="467" r:id="rId42"/>
    <p:sldId id="468" r:id="rId43"/>
    <p:sldId id="469" r:id="rId44"/>
    <p:sldId id="470" r:id="rId45"/>
    <p:sldId id="471" r:id="rId46"/>
    <p:sldId id="472" r:id="rId47"/>
    <p:sldId id="473" r:id="rId48"/>
    <p:sldId id="474" r:id="rId49"/>
    <p:sldId id="475" r:id="rId50"/>
    <p:sldId id="619" r:id="rId51"/>
    <p:sldId id="477" r:id="rId52"/>
    <p:sldId id="478" r:id="rId53"/>
    <p:sldId id="479" r:id="rId54"/>
    <p:sldId id="480" r:id="rId55"/>
    <p:sldId id="481" r:id="rId56"/>
    <p:sldId id="482" r:id="rId57"/>
    <p:sldId id="483" r:id="rId58"/>
    <p:sldId id="484" r:id="rId59"/>
    <p:sldId id="485" r:id="rId60"/>
    <p:sldId id="486" r:id="rId61"/>
    <p:sldId id="489" r:id="rId62"/>
    <p:sldId id="490" r:id="rId63"/>
    <p:sldId id="491" r:id="rId64"/>
    <p:sldId id="492" r:id="rId65"/>
    <p:sldId id="493" r:id="rId66"/>
    <p:sldId id="494" r:id="rId67"/>
    <p:sldId id="495" r:id="rId68"/>
    <p:sldId id="496" r:id="rId69"/>
    <p:sldId id="497" r:id="rId70"/>
    <p:sldId id="498" r:id="rId71"/>
    <p:sldId id="499" r:id="rId72"/>
    <p:sldId id="500" r:id="rId73"/>
    <p:sldId id="501" r:id="rId74"/>
    <p:sldId id="502" r:id="rId75"/>
    <p:sldId id="503" r:id="rId76"/>
    <p:sldId id="504" r:id="rId77"/>
    <p:sldId id="505" r:id="rId78"/>
    <p:sldId id="506" r:id="rId79"/>
    <p:sldId id="507" r:id="rId80"/>
    <p:sldId id="508" r:id="rId81"/>
    <p:sldId id="509" r:id="rId82"/>
    <p:sldId id="510" r:id="rId83"/>
    <p:sldId id="511" r:id="rId84"/>
    <p:sldId id="512" r:id="rId85"/>
    <p:sldId id="513" r:id="rId86"/>
    <p:sldId id="514" r:id="rId87"/>
    <p:sldId id="515" r:id="rId88"/>
    <p:sldId id="516" r:id="rId89"/>
    <p:sldId id="518" r:id="rId90"/>
    <p:sldId id="519" r:id="rId91"/>
    <p:sldId id="520" r:id="rId92"/>
    <p:sldId id="521" r:id="rId93"/>
    <p:sldId id="522" r:id="rId94"/>
    <p:sldId id="523" r:id="rId95"/>
    <p:sldId id="524" r:id="rId96"/>
    <p:sldId id="525" r:id="rId97"/>
    <p:sldId id="526" r:id="rId98"/>
    <p:sldId id="527" r:id="rId99"/>
    <p:sldId id="528" r:id="rId100"/>
    <p:sldId id="529" r:id="rId101"/>
    <p:sldId id="530" r:id="rId102"/>
    <p:sldId id="531" r:id="rId103"/>
    <p:sldId id="532" r:id="rId104"/>
    <p:sldId id="540" r:id="rId105"/>
    <p:sldId id="620" r:id="rId106"/>
    <p:sldId id="541" r:id="rId107"/>
    <p:sldId id="542" r:id="rId108"/>
    <p:sldId id="543" r:id="rId109"/>
    <p:sldId id="544" r:id="rId110"/>
    <p:sldId id="545" r:id="rId111"/>
    <p:sldId id="546" r:id="rId112"/>
    <p:sldId id="547" r:id="rId113"/>
    <p:sldId id="548" r:id="rId114"/>
    <p:sldId id="549" r:id="rId115"/>
    <p:sldId id="550" r:id="rId116"/>
    <p:sldId id="551" r:id="rId117"/>
    <p:sldId id="552" r:id="rId118"/>
    <p:sldId id="553" r:id="rId119"/>
    <p:sldId id="554" r:id="rId120"/>
    <p:sldId id="555" r:id="rId121"/>
    <p:sldId id="556" r:id="rId122"/>
    <p:sldId id="557" r:id="rId123"/>
    <p:sldId id="558" r:id="rId124"/>
    <p:sldId id="559" r:id="rId125"/>
    <p:sldId id="560" r:id="rId126"/>
    <p:sldId id="561" r:id="rId127"/>
    <p:sldId id="562" r:id="rId128"/>
    <p:sldId id="563" r:id="rId129"/>
    <p:sldId id="564" r:id="rId130"/>
    <p:sldId id="565" r:id="rId131"/>
    <p:sldId id="566" r:id="rId132"/>
    <p:sldId id="567" r:id="rId133"/>
    <p:sldId id="568" r:id="rId134"/>
    <p:sldId id="569" r:id="rId135"/>
    <p:sldId id="570" r:id="rId136"/>
    <p:sldId id="571" r:id="rId137"/>
    <p:sldId id="572" r:id="rId138"/>
    <p:sldId id="573" r:id="rId139"/>
    <p:sldId id="574" r:id="rId140"/>
    <p:sldId id="575" r:id="rId141"/>
    <p:sldId id="576" r:id="rId142"/>
    <p:sldId id="577" r:id="rId143"/>
    <p:sldId id="578" r:id="rId144"/>
    <p:sldId id="579" r:id="rId145"/>
    <p:sldId id="580" r:id="rId146"/>
    <p:sldId id="581" r:id="rId147"/>
    <p:sldId id="582" r:id="rId148"/>
    <p:sldId id="583" r:id="rId149"/>
    <p:sldId id="584" r:id="rId150"/>
    <p:sldId id="585" r:id="rId151"/>
    <p:sldId id="586" r:id="rId152"/>
    <p:sldId id="587" r:id="rId153"/>
    <p:sldId id="588" r:id="rId154"/>
    <p:sldId id="589" r:id="rId155"/>
    <p:sldId id="590" r:id="rId156"/>
    <p:sldId id="591" r:id="rId157"/>
    <p:sldId id="592" r:id="rId158"/>
    <p:sldId id="593" r:id="rId159"/>
    <p:sldId id="594" r:id="rId160"/>
    <p:sldId id="595" r:id="rId161"/>
    <p:sldId id="596" r:id="rId162"/>
    <p:sldId id="597" r:id="rId163"/>
    <p:sldId id="598" r:id="rId164"/>
    <p:sldId id="599" r:id="rId165"/>
    <p:sldId id="600" r:id="rId166"/>
    <p:sldId id="601" r:id="rId167"/>
    <p:sldId id="602" r:id="rId168"/>
    <p:sldId id="603" r:id="rId169"/>
    <p:sldId id="604" r:id="rId170"/>
    <p:sldId id="605" r:id="rId171"/>
    <p:sldId id="606" r:id="rId172"/>
    <p:sldId id="607" r:id="rId173"/>
    <p:sldId id="608" r:id="rId174"/>
    <p:sldId id="609" r:id="rId175"/>
    <p:sldId id="610" r:id="rId176"/>
    <p:sldId id="611" r:id="rId177"/>
    <p:sldId id="612" r:id="rId178"/>
    <p:sldId id="613" r:id="rId179"/>
    <p:sldId id="614" r:id="rId180"/>
    <p:sldId id="615" r:id="rId181"/>
    <p:sldId id="616" r:id="rId182"/>
    <p:sldId id="533" r:id="rId183"/>
  </p:sldIdLst>
  <p:sldSz cx="9144000" cy="6858000" type="screen4x3"/>
  <p:notesSz cx="6883400" cy="9906000"/>
  <p:defaultTextStyle>
    <a:defPPr>
      <a:defRPr lang="pl-PL"/>
    </a:defPPr>
    <a:lvl1pPr algn="l" rtl="0" fontAlgn="base">
      <a:spcBef>
        <a:spcPct val="0"/>
      </a:spcBef>
      <a:spcAft>
        <a:spcPct val="0"/>
      </a:spcAft>
      <a:defRPr kern="1200">
        <a:solidFill>
          <a:schemeClr val="tx1"/>
        </a:solidFill>
        <a:latin typeface="Times New Roman" pitchFamily="18" charset="0"/>
        <a:ea typeface="+mn-ea"/>
        <a:cs typeface="+mn-cs"/>
      </a:defRPr>
    </a:lvl1pPr>
    <a:lvl2pPr marL="457200" algn="l" rtl="0" fontAlgn="base">
      <a:spcBef>
        <a:spcPct val="0"/>
      </a:spcBef>
      <a:spcAft>
        <a:spcPct val="0"/>
      </a:spcAft>
      <a:defRPr kern="1200">
        <a:solidFill>
          <a:schemeClr val="tx1"/>
        </a:solidFill>
        <a:latin typeface="Times New Roman" pitchFamily="18" charset="0"/>
        <a:ea typeface="+mn-ea"/>
        <a:cs typeface="+mn-cs"/>
      </a:defRPr>
    </a:lvl2pPr>
    <a:lvl3pPr marL="914400" algn="l" rtl="0" fontAlgn="base">
      <a:spcBef>
        <a:spcPct val="0"/>
      </a:spcBef>
      <a:spcAft>
        <a:spcPct val="0"/>
      </a:spcAft>
      <a:defRPr kern="1200">
        <a:solidFill>
          <a:schemeClr val="tx1"/>
        </a:solidFill>
        <a:latin typeface="Times New Roman" pitchFamily="18" charset="0"/>
        <a:ea typeface="+mn-ea"/>
        <a:cs typeface="+mn-cs"/>
      </a:defRPr>
    </a:lvl3pPr>
    <a:lvl4pPr marL="1371600" algn="l" rtl="0" fontAlgn="base">
      <a:spcBef>
        <a:spcPct val="0"/>
      </a:spcBef>
      <a:spcAft>
        <a:spcPct val="0"/>
      </a:spcAft>
      <a:defRPr kern="1200">
        <a:solidFill>
          <a:schemeClr val="tx1"/>
        </a:solidFill>
        <a:latin typeface="Times New Roman" pitchFamily="18" charset="0"/>
        <a:ea typeface="+mn-ea"/>
        <a:cs typeface="+mn-cs"/>
      </a:defRPr>
    </a:lvl4pPr>
    <a:lvl5pPr marL="1828800" algn="l"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8000"/>
    <a:srgbClr val="66FF33"/>
    <a:srgbClr val="FF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91EBBBCC-DAD2-459C-BE2E-F6DE35CF9A28}" styleName="Styl ciemny 2 - Akcent 3/Ak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2D5ABB26-0587-4C30-8999-92F81FD0307C}" styleName="Bez stylu, bez siatki">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Styl z motywem 1 — Ak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BC89EF96-8CEA-46FF-86C4-4CE0E7609802}" styleName="Styl jasny 3 — Ak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06799F8-075E-4A3A-A7F6-7FBC6576F1A4}" styleName="Styl z motywem 2 — Ak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Styl z motywem 2 — Ak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Styl z motywem 2 — Ak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Styl pośredni 4 — Ak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C2FFA5D-87B4-456A-9821-1D502468CF0F}" styleName="Styl z motywem 1 — Ak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34587" autoAdjust="0"/>
    <p:restoredTop sz="94652" autoAdjust="0"/>
  </p:normalViewPr>
  <p:slideViewPr>
    <p:cSldViewPr>
      <p:cViewPr varScale="1">
        <p:scale>
          <a:sx n="79" d="100"/>
          <a:sy n="79" d="100"/>
        </p:scale>
        <p:origin x="-600"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slide" Target="slides/slide174.xml"/><Relationship Id="rId170" Type="http://schemas.openxmlformats.org/officeDocument/2006/relationships/slide" Target="slides/slide169.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notesMaster" Target="notesMasters/notesMaster1.xml"/><Relationship Id="rId189" Type="http://schemas.openxmlformats.org/officeDocument/2006/relationships/tableStyles" Target="tableStyle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82913" cy="495300"/>
          </a:xfrm>
          <a:prstGeom prst="rect">
            <a:avLst/>
          </a:prstGeom>
        </p:spPr>
        <p:txBody>
          <a:bodyPr vert="horz" lIns="95939" tIns="47969" rIns="95939" bIns="47969" rtlCol="0"/>
          <a:lstStyle>
            <a:lvl1pPr algn="l">
              <a:defRPr sz="1300"/>
            </a:lvl1pPr>
          </a:lstStyle>
          <a:p>
            <a:pPr>
              <a:defRPr/>
            </a:pPr>
            <a:endParaRPr lang="pl-PL"/>
          </a:p>
        </p:txBody>
      </p:sp>
      <p:sp>
        <p:nvSpPr>
          <p:cNvPr id="3" name="Symbol zastępczy daty 2"/>
          <p:cNvSpPr>
            <a:spLocks noGrp="1"/>
          </p:cNvSpPr>
          <p:nvPr>
            <p:ph type="dt" sz="quarter" idx="1"/>
          </p:nvPr>
        </p:nvSpPr>
        <p:spPr>
          <a:xfrm>
            <a:off x="3898900" y="0"/>
            <a:ext cx="2982913" cy="495300"/>
          </a:xfrm>
          <a:prstGeom prst="rect">
            <a:avLst/>
          </a:prstGeom>
        </p:spPr>
        <p:txBody>
          <a:bodyPr vert="horz" lIns="95939" tIns="47969" rIns="95939" bIns="47969" rtlCol="0"/>
          <a:lstStyle>
            <a:lvl1pPr algn="r">
              <a:defRPr sz="1300"/>
            </a:lvl1pPr>
          </a:lstStyle>
          <a:p>
            <a:pPr>
              <a:defRPr/>
            </a:pPr>
            <a:fld id="{790B2E2D-7540-4F36-9625-8D09E39EDDAF}" type="datetimeFigureOut">
              <a:rPr lang="pl-PL"/>
              <a:pPr>
                <a:defRPr/>
              </a:pPr>
              <a:t>2014-05-15</a:t>
            </a:fld>
            <a:endParaRPr lang="pl-PL"/>
          </a:p>
        </p:txBody>
      </p:sp>
      <p:sp>
        <p:nvSpPr>
          <p:cNvPr id="4" name="Symbol zastępczy stopki 3"/>
          <p:cNvSpPr>
            <a:spLocks noGrp="1"/>
          </p:cNvSpPr>
          <p:nvPr>
            <p:ph type="ftr" sz="quarter" idx="2"/>
          </p:nvPr>
        </p:nvSpPr>
        <p:spPr>
          <a:xfrm>
            <a:off x="0" y="9409113"/>
            <a:ext cx="2982913" cy="495300"/>
          </a:xfrm>
          <a:prstGeom prst="rect">
            <a:avLst/>
          </a:prstGeom>
        </p:spPr>
        <p:txBody>
          <a:bodyPr vert="horz" lIns="95939" tIns="47969" rIns="95939" bIns="47969" rtlCol="0" anchor="b"/>
          <a:lstStyle>
            <a:lvl1pPr algn="l">
              <a:defRPr sz="1300"/>
            </a:lvl1pPr>
          </a:lstStyle>
          <a:p>
            <a:pPr>
              <a:defRPr/>
            </a:pPr>
            <a:endParaRPr lang="pl-PL"/>
          </a:p>
        </p:txBody>
      </p:sp>
      <p:sp>
        <p:nvSpPr>
          <p:cNvPr id="5" name="Symbol zastępczy numeru slajdu 4"/>
          <p:cNvSpPr>
            <a:spLocks noGrp="1"/>
          </p:cNvSpPr>
          <p:nvPr>
            <p:ph type="sldNum" sz="quarter" idx="3"/>
          </p:nvPr>
        </p:nvSpPr>
        <p:spPr>
          <a:xfrm>
            <a:off x="3898900" y="9409113"/>
            <a:ext cx="2982913" cy="495300"/>
          </a:xfrm>
          <a:prstGeom prst="rect">
            <a:avLst/>
          </a:prstGeom>
        </p:spPr>
        <p:txBody>
          <a:bodyPr vert="horz" lIns="95939" tIns="47969" rIns="95939" bIns="47969" rtlCol="0" anchor="b"/>
          <a:lstStyle>
            <a:lvl1pPr algn="r">
              <a:defRPr sz="1300"/>
            </a:lvl1pPr>
          </a:lstStyle>
          <a:p>
            <a:pPr>
              <a:defRPr/>
            </a:pPr>
            <a:fld id="{3C2335F4-F23F-460E-8438-5FEFF7CFDD25}" type="slidenum">
              <a:rPr lang="pl-PL"/>
              <a:pPr>
                <a:defRPr/>
              </a:pPr>
              <a:t>‹#›</a:t>
            </a:fld>
            <a:endParaRPr lang="pl-PL"/>
          </a:p>
        </p:txBody>
      </p:sp>
    </p:spTree>
    <p:extLst>
      <p:ext uri="{BB962C8B-B14F-4D97-AF65-F5344CB8AC3E}">
        <p14:creationId xmlns:p14="http://schemas.microsoft.com/office/powerpoint/2010/main" xmlns="" val="3250582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82913" cy="495300"/>
          </a:xfrm>
          <a:prstGeom prst="rect">
            <a:avLst/>
          </a:prstGeom>
          <a:noFill/>
          <a:ln w="9525">
            <a:noFill/>
            <a:miter lim="800000"/>
            <a:headEnd/>
            <a:tailEnd/>
          </a:ln>
          <a:effectLst/>
        </p:spPr>
        <p:txBody>
          <a:bodyPr vert="horz" wrap="square" lIns="95939" tIns="47969" rIns="95939" bIns="47969" numCol="1" anchor="t" anchorCtr="0" compatLnSpc="1">
            <a:prstTxWarp prst="textNoShape">
              <a:avLst/>
            </a:prstTxWarp>
          </a:bodyPr>
          <a:lstStyle>
            <a:lvl1pPr eaLnBrk="0" hangingPunct="0">
              <a:defRPr sz="1300">
                <a:latin typeface="Arial" charset="0"/>
              </a:defRPr>
            </a:lvl1pPr>
          </a:lstStyle>
          <a:p>
            <a:pPr>
              <a:defRPr/>
            </a:pPr>
            <a:endParaRPr lang="pl-PL"/>
          </a:p>
        </p:txBody>
      </p:sp>
      <p:sp>
        <p:nvSpPr>
          <p:cNvPr id="36867" name="Rectangle 3"/>
          <p:cNvSpPr>
            <a:spLocks noGrp="1" noChangeArrowheads="1"/>
          </p:cNvSpPr>
          <p:nvPr>
            <p:ph type="dt" idx="1"/>
          </p:nvPr>
        </p:nvSpPr>
        <p:spPr bwMode="auto">
          <a:xfrm>
            <a:off x="3898900" y="0"/>
            <a:ext cx="2982913" cy="495300"/>
          </a:xfrm>
          <a:prstGeom prst="rect">
            <a:avLst/>
          </a:prstGeom>
          <a:noFill/>
          <a:ln w="9525">
            <a:noFill/>
            <a:miter lim="800000"/>
            <a:headEnd/>
            <a:tailEnd/>
          </a:ln>
          <a:effectLst/>
        </p:spPr>
        <p:txBody>
          <a:bodyPr vert="horz" wrap="square" lIns="95939" tIns="47969" rIns="95939" bIns="47969" numCol="1" anchor="t" anchorCtr="0" compatLnSpc="1">
            <a:prstTxWarp prst="textNoShape">
              <a:avLst/>
            </a:prstTxWarp>
          </a:bodyPr>
          <a:lstStyle>
            <a:lvl1pPr algn="r" eaLnBrk="0" hangingPunct="0">
              <a:defRPr sz="1300">
                <a:latin typeface="Arial" charset="0"/>
              </a:defRPr>
            </a:lvl1pPr>
          </a:lstStyle>
          <a:p>
            <a:pPr>
              <a:defRPr/>
            </a:pPr>
            <a:fld id="{6E3775D1-87EC-4F99-B61C-6CE05DD6146C}" type="datetimeFigureOut">
              <a:rPr lang="pl-PL"/>
              <a:pPr>
                <a:defRPr/>
              </a:pPr>
              <a:t>2014-05-15</a:t>
            </a:fld>
            <a:endParaRPr lang="pl-PL"/>
          </a:p>
        </p:txBody>
      </p:sp>
      <p:sp>
        <p:nvSpPr>
          <p:cNvPr id="4100" name="Rectangle 4"/>
          <p:cNvSpPr>
            <a:spLocks noGrp="1" noRot="1" noChangeAspect="1" noChangeArrowheads="1" noTextEdit="1"/>
          </p:cNvSpPr>
          <p:nvPr>
            <p:ph type="sldImg" idx="2"/>
          </p:nvPr>
        </p:nvSpPr>
        <p:spPr bwMode="auto">
          <a:xfrm>
            <a:off x="965200" y="742950"/>
            <a:ext cx="4953000" cy="3714750"/>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688975" y="4705350"/>
            <a:ext cx="5505450" cy="4457700"/>
          </a:xfrm>
          <a:prstGeom prst="rect">
            <a:avLst/>
          </a:prstGeom>
          <a:noFill/>
          <a:ln w="9525">
            <a:noFill/>
            <a:miter lim="800000"/>
            <a:headEnd/>
            <a:tailEnd/>
          </a:ln>
          <a:effectLst/>
        </p:spPr>
        <p:txBody>
          <a:bodyPr vert="horz" wrap="square" lIns="95939" tIns="47969" rIns="95939" bIns="47969" numCol="1" anchor="t" anchorCtr="0" compatLnSpc="1">
            <a:prstTxWarp prst="textNoShape">
              <a:avLst/>
            </a:prstTxWarp>
          </a:bodyPr>
          <a:lstStyle/>
          <a:p>
            <a:pPr lvl="0"/>
            <a:r>
              <a:rPr lang="pl-PL" noProof="0" smtClean="0"/>
              <a:t>Kliknij, aby edytować style wzorca tekstu</a:t>
            </a:r>
          </a:p>
          <a:p>
            <a:pPr lvl="1"/>
            <a:r>
              <a:rPr lang="pl-PL" noProof="0" smtClean="0"/>
              <a:t>Drugi poziom</a:t>
            </a:r>
          </a:p>
          <a:p>
            <a:pPr lvl="2"/>
            <a:r>
              <a:rPr lang="pl-PL" noProof="0" smtClean="0"/>
              <a:t>Trzeci poziom</a:t>
            </a:r>
          </a:p>
          <a:p>
            <a:pPr lvl="3"/>
            <a:r>
              <a:rPr lang="pl-PL" noProof="0" smtClean="0"/>
              <a:t>Czwarty poziom</a:t>
            </a:r>
          </a:p>
          <a:p>
            <a:pPr lvl="4"/>
            <a:r>
              <a:rPr lang="pl-PL" noProof="0" smtClean="0"/>
              <a:t>Piąty poziom</a:t>
            </a:r>
          </a:p>
        </p:txBody>
      </p:sp>
      <p:sp>
        <p:nvSpPr>
          <p:cNvPr id="36870" name="Rectangle 6"/>
          <p:cNvSpPr>
            <a:spLocks noGrp="1" noChangeArrowheads="1"/>
          </p:cNvSpPr>
          <p:nvPr>
            <p:ph type="ftr" sz="quarter" idx="4"/>
          </p:nvPr>
        </p:nvSpPr>
        <p:spPr bwMode="auto">
          <a:xfrm>
            <a:off x="0" y="9409113"/>
            <a:ext cx="2982913" cy="495300"/>
          </a:xfrm>
          <a:prstGeom prst="rect">
            <a:avLst/>
          </a:prstGeom>
          <a:noFill/>
          <a:ln w="9525">
            <a:noFill/>
            <a:miter lim="800000"/>
            <a:headEnd/>
            <a:tailEnd/>
          </a:ln>
          <a:effectLst/>
        </p:spPr>
        <p:txBody>
          <a:bodyPr vert="horz" wrap="square" lIns="95939" tIns="47969" rIns="95939" bIns="47969" numCol="1" anchor="b" anchorCtr="0" compatLnSpc="1">
            <a:prstTxWarp prst="textNoShape">
              <a:avLst/>
            </a:prstTxWarp>
          </a:bodyPr>
          <a:lstStyle>
            <a:lvl1pPr eaLnBrk="0" hangingPunct="0">
              <a:defRPr sz="1300">
                <a:latin typeface="Arial" charset="0"/>
              </a:defRPr>
            </a:lvl1pPr>
          </a:lstStyle>
          <a:p>
            <a:pPr>
              <a:defRPr/>
            </a:pPr>
            <a:endParaRPr lang="pl-PL"/>
          </a:p>
        </p:txBody>
      </p:sp>
      <p:sp>
        <p:nvSpPr>
          <p:cNvPr id="36871" name="Rectangle 7"/>
          <p:cNvSpPr>
            <a:spLocks noGrp="1" noChangeArrowheads="1"/>
          </p:cNvSpPr>
          <p:nvPr>
            <p:ph type="sldNum" sz="quarter" idx="5"/>
          </p:nvPr>
        </p:nvSpPr>
        <p:spPr bwMode="auto">
          <a:xfrm>
            <a:off x="3898900" y="9409113"/>
            <a:ext cx="2982913" cy="495300"/>
          </a:xfrm>
          <a:prstGeom prst="rect">
            <a:avLst/>
          </a:prstGeom>
          <a:noFill/>
          <a:ln w="9525">
            <a:noFill/>
            <a:miter lim="800000"/>
            <a:headEnd/>
            <a:tailEnd/>
          </a:ln>
          <a:effectLst/>
        </p:spPr>
        <p:txBody>
          <a:bodyPr vert="horz" wrap="square" lIns="95939" tIns="47969" rIns="95939" bIns="47969" numCol="1" anchor="b" anchorCtr="0" compatLnSpc="1">
            <a:prstTxWarp prst="textNoShape">
              <a:avLst/>
            </a:prstTxWarp>
          </a:bodyPr>
          <a:lstStyle>
            <a:lvl1pPr algn="r" eaLnBrk="0" hangingPunct="0">
              <a:defRPr sz="1300">
                <a:latin typeface="Arial" charset="0"/>
              </a:defRPr>
            </a:lvl1pPr>
          </a:lstStyle>
          <a:p>
            <a:pPr>
              <a:defRPr/>
            </a:pPr>
            <a:fld id="{197A2AE3-2B77-469F-8B15-81D713F27B44}" type="slidenum">
              <a:rPr lang="pl-PL"/>
              <a:pPr>
                <a:defRPr/>
              </a:pPr>
              <a:t>‹#›</a:t>
            </a:fld>
            <a:endParaRPr lang="pl-PL"/>
          </a:p>
        </p:txBody>
      </p:sp>
    </p:spTree>
    <p:extLst>
      <p:ext uri="{BB962C8B-B14F-4D97-AF65-F5344CB8AC3E}">
        <p14:creationId xmlns:p14="http://schemas.microsoft.com/office/powerpoint/2010/main" xmlns="" val="38782926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pl-PL"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pl-PL"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pl-PL"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pl-PL"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pl-PL"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pl-PL"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pl-PL"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pl-PL"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pl-PL"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pl-PL"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pl-PL"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pl-PL"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pl-PL"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pl-PL"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pl-PL"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pl-PL"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txBox="1">
            <a:spLocks noGrp="1" noChangeArrowheads="1"/>
          </p:cNvSpPr>
          <p:nvPr/>
        </p:nvSpPr>
        <p:spPr bwMode="auto">
          <a:xfrm>
            <a:off x="3901304" y="9408641"/>
            <a:ext cx="2980457" cy="4957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4269" tIns="47135" rIns="94269" bIns="47135" anchor="b"/>
          <a:lstStyle>
            <a:lvl1pPr defTabSz="912813">
              <a:defRPr>
                <a:solidFill>
                  <a:schemeClr val="tx1"/>
                </a:solidFill>
                <a:latin typeface="Arial" charset="0"/>
              </a:defRPr>
            </a:lvl1pPr>
            <a:lvl2pPr marL="742950" indent="-285750" defTabSz="912813">
              <a:defRPr>
                <a:solidFill>
                  <a:schemeClr val="tx1"/>
                </a:solidFill>
                <a:latin typeface="Arial" charset="0"/>
              </a:defRPr>
            </a:lvl2pPr>
            <a:lvl3pPr marL="1143000" indent="-228600" defTabSz="912813">
              <a:defRPr>
                <a:solidFill>
                  <a:schemeClr val="tx1"/>
                </a:solidFill>
                <a:latin typeface="Arial" charset="0"/>
              </a:defRPr>
            </a:lvl3pPr>
            <a:lvl4pPr marL="1600200" indent="-228600" defTabSz="912813">
              <a:defRPr>
                <a:solidFill>
                  <a:schemeClr val="tx1"/>
                </a:solidFill>
                <a:latin typeface="Arial" charset="0"/>
              </a:defRPr>
            </a:lvl4pPr>
            <a:lvl5pPr marL="2057400" indent="-228600" defTabSz="912813">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pPr algn="r" eaLnBrk="1" hangingPunct="1"/>
            <a:fld id="{BC35EA73-5F0D-45C8-B246-A7CFB246C309}" type="slidenum">
              <a:rPr lang="pl-PL" altLang="pl-PL" sz="1200">
                <a:latin typeface="Calibri" pitchFamily="34" charset="0"/>
              </a:rPr>
              <a:pPr algn="r" eaLnBrk="1" hangingPunct="1"/>
              <a:t>61</a:t>
            </a:fld>
            <a:endParaRPr lang="pl-PL" altLang="pl-PL" sz="1200">
              <a:latin typeface="Calibri" pitchFamily="34" charset="0"/>
            </a:endParaRPr>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GB" altLang="pl-PL"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txBox="1">
            <a:spLocks noGrp="1" noChangeArrowheads="1"/>
          </p:cNvSpPr>
          <p:nvPr/>
        </p:nvSpPr>
        <p:spPr bwMode="auto">
          <a:xfrm>
            <a:off x="3901304" y="9408641"/>
            <a:ext cx="2980457" cy="4957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4269" tIns="47135" rIns="94269" bIns="47135" anchor="b"/>
          <a:lstStyle>
            <a:lvl1pPr defTabSz="912813">
              <a:defRPr>
                <a:solidFill>
                  <a:schemeClr val="tx1"/>
                </a:solidFill>
                <a:latin typeface="Arial" charset="0"/>
              </a:defRPr>
            </a:lvl1pPr>
            <a:lvl2pPr marL="742950" indent="-285750" defTabSz="912813">
              <a:defRPr>
                <a:solidFill>
                  <a:schemeClr val="tx1"/>
                </a:solidFill>
                <a:latin typeface="Arial" charset="0"/>
              </a:defRPr>
            </a:lvl2pPr>
            <a:lvl3pPr marL="1143000" indent="-228600" defTabSz="912813">
              <a:defRPr>
                <a:solidFill>
                  <a:schemeClr val="tx1"/>
                </a:solidFill>
                <a:latin typeface="Arial" charset="0"/>
              </a:defRPr>
            </a:lvl3pPr>
            <a:lvl4pPr marL="1600200" indent="-228600" defTabSz="912813">
              <a:defRPr>
                <a:solidFill>
                  <a:schemeClr val="tx1"/>
                </a:solidFill>
                <a:latin typeface="Arial" charset="0"/>
              </a:defRPr>
            </a:lvl4pPr>
            <a:lvl5pPr marL="2057400" indent="-228600" defTabSz="912813">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pPr algn="r" eaLnBrk="1" hangingPunct="1"/>
            <a:fld id="{99132302-4EBD-473D-A468-3D9AA4F08CE2}" type="slidenum">
              <a:rPr lang="pl-PL" altLang="pl-PL" sz="1200">
                <a:latin typeface="Calibri" pitchFamily="34" charset="0"/>
              </a:rPr>
              <a:pPr algn="r" eaLnBrk="1" hangingPunct="1"/>
              <a:t>62</a:t>
            </a:fld>
            <a:endParaRPr lang="pl-PL" altLang="pl-PL" sz="1200">
              <a:latin typeface="Calibri" pitchFamily="34" charset="0"/>
            </a:endParaRPr>
          </a:p>
        </p:txBody>
      </p:sp>
      <p:sp>
        <p:nvSpPr>
          <p:cNvPr id="358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GB" altLang="pl-PL"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txBox="1">
            <a:spLocks noGrp="1" noChangeArrowheads="1"/>
          </p:cNvSpPr>
          <p:nvPr/>
        </p:nvSpPr>
        <p:spPr bwMode="auto">
          <a:xfrm>
            <a:off x="3901304" y="9408641"/>
            <a:ext cx="2980457" cy="4957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4269" tIns="47135" rIns="94269" bIns="47135" anchor="b"/>
          <a:lstStyle>
            <a:lvl1pPr defTabSz="912813">
              <a:defRPr>
                <a:solidFill>
                  <a:schemeClr val="tx1"/>
                </a:solidFill>
                <a:latin typeface="Arial" charset="0"/>
              </a:defRPr>
            </a:lvl1pPr>
            <a:lvl2pPr marL="742950" indent="-285750" defTabSz="912813">
              <a:defRPr>
                <a:solidFill>
                  <a:schemeClr val="tx1"/>
                </a:solidFill>
                <a:latin typeface="Arial" charset="0"/>
              </a:defRPr>
            </a:lvl2pPr>
            <a:lvl3pPr marL="1143000" indent="-228600" defTabSz="912813">
              <a:defRPr>
                <a:solidFill>
                  <a:schemeClr val="tx1"/>
                </a:solidFill>
                <a:latin typeface="Arial" charset="0"/>
              </a:defRPr>
            </a:lvl3pPr>
            <a:lvl4pPr marL="1600200" indent="-228600" defTabSz="912813">
              <a:defRPr>
                <a:solidFill>
                  <a:schemeClr val="tx1"/>
                </a:solidFill>
                <a:latin typeface="Arial" charset="0"/>
              </a:defRPr>
            </a:lvl4pPr>
            <a:lvl5pPr marL="2057400" indent="-228600" defTabSz="912813">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pPr algn="r" eaLnBrk="1" hangingPunct="1"/>
            <a:fld id="{AFFCFED1-93F2-4CBA-8D35-D4E3260F394E}" type="slidenum">
              <a:rPr lang="pl-PL" altLang="pl-PL" sz="1200">
                <a:latin typeface="Calibri" pitchFamily="34" charset="0"/>
              </a:rPr>
              <a:pPr algn="r" eaLnBrk="1" hangingPunct="1"/>
              <a:t>63</a:t>
            </a:fld>
            <a:endParaRPr lang="pl-PL" altLang="pl-PL" sz="1200">
              <a:latin typeface="Calibri" pitchFamily="34" charset="0"/>
            </a:endParaRPr>
          </a:p>
        </p:txBody>
      </p:sp>
      <p:sp>
        <p:nvSpPr>
          <p:cNvPr id="368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GB" altLang="pl-PL"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txBox="1">
            <a:spLocks noGrp="1" noChangeArrowheads="1"/>
          </p:cNvSpPr>
          <p:nvPr/>
        </p:nvSpPr>
        <p:spPr bwMode="auto">
          <a:xfrm>
            <a:off x="3901304" y="9408641"/>
            <a:ext cx="2980457" cy="4957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4269" tIns="47135" rIns="94269" bIns="47135" anchor="b"/>
          <a:lstStyle>
            <a:lvl1pPr defTabSz="912813">
              <a:defRPr>
                <a:solidFill>
                  <a:schemeClr val="tx1"/>
                </a:solidFill>
                <a:latin typeface="Arial" charset="0"/>
              </a:defRPr>
            </a:lvl1pPr>
            <a:lvl2pPr marL="742950" indent="-285750" defTabSz="912813">
              <a:defRPr>
                <a:solidFill>
                  <a:schemeClr val="tx1"/>
                </a:solidFill>
                <a:latin typeface="Arial" charset="0"/>
              </a:defRPr>
            </a:lvl2pPr>
            <a:lvl3pPr marL="1143000" indent="-228600" defTabSz="912813">
              <a:defRPr>
                <a:solidFill>
                  <a:schemeClr val="tx1"/>
                </a:solidFill>
                <a:latin typeface="Arial" charset="0"/>
              </a:defRPr>
            </a:lvl3pPr>
            <a:lvl4pPr marL="1600200" indent="-228600" defTabSz="912813">
              <a:defRPr>
                <a:solidFill>
                  <a:schemeClr val="tx1"/>
                </a:solidFill>
                <a:latin typeface="Arial" charset="0"/>
              </a:defRPr>
            </a:lvl4pPr>
            <a:lvl5pPr marL="2057400" indent="-228600" defTabSz="912813">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pPr algn="r" eaLnBrk="1" hangingPunct="1"/>
            <a:fld id="{779A29BD-2D0D-4E08-87AA-EF026478DFFC}" type="slidenum">
              <a:rPr lang="pl-PL" altLang="pl-PL" sz="1200">
                <a:latin typeface="Calibri" pitchFamily="34" charset="0"/>
              </a:rPr>
              <a:pPr algn="r" eaLnBrk="1" hangingPunct="1"/>
              <a:t>64</a:t>
            </a:fld>
            <a:endParaRPr lang="pl-PL" altLang="pl-PL" sz="1200">
              <a:latin typeface="Calibri" pitchFamily="34" charset="0"/>
            </a:endParaRPr>
          </a:p>
        </p:txBody>
      </p:sp>
      <p:sp>
        <p:nvSpPr>
          <p:cNvPr id="378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GB" altLang="pl-PL"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txBox="1">
            <a:spLocks noGrp="1" noChangeArrowheads="1"/>
          </p:cNvSpPr>
          <p:nvPr/>
        </p:nvSpPr>
        <p:spPr bwMode="auto">
          <a:xfrm>
            <a:off x="3901304" y="9408641"/>
            <a:ext cx="2980457" cy="4957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4269" tIns="47135" rIns="94269" bIns="47135" anchor="b"/>
          <a:lstStyle>
            <a:lvl1pPr defTabSz="912813">
              <a:defRPr>
                <a:solidFill>
                  <a:schemeClr val="tx1"/>
                </a:solidFill>
                <a:latin typeface="Arial" charset="0"/>
              </a:defRPr>
            </a:lvl1pPr>
            <a:lvl2pPr marL="742950" indent="-285750" defTabSz="912813">
              <a:defRPr>
                <a:solidFill>
                  <a:schemeClr val="tx1"/>
                </a:solidFill>
                <a:latin typeface="Arial" charset="0"/>
              </a:defRPr>
            </a:lvl2pPr>
            <a:lvl3pPr marL="1143000" indent="-228600" defTabSz="912813">
              <a:defRPr>
                <a:solidFill>
                  <a:schemeClr val="tx1"/>
                </a:solidFill>
                <a:latin typeface="Arial" charset="0"/>
              </a:defRPr>
            </a:lvl3pPr>
            <a:lvl4pPr marL="1600200" indent="-228600" defTabSz="912813">
              <a:defRPr>
                <a:solidFill>
                  <a:schemeClr val="tx1"/>
                </a:solidFill>
                <a:latin typeface="Arial" charset="0"/>
              </a:defRPr>
            </a:lvl4pPr>
            <a:lvl5pPr marL="2057400" indent="-228600" defTabSz="912813">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pPr algn="r" eaLnBrk="1" hangingPunct="1"/>
            <a:fld id="{8F9CCAB0-8963-445F-807C-088AA11B68F1}" type="slidenum">
              <a:rPr lang="pl-PL" altLang="pl-PL" sz="1200">
                <a:latin typeface="Calibri" pitchFamily="34" charset="0"/>
              </a:rPr>
              <a:pPr algn="r" eaLnBrk="1" hangingPunct="1"/>
              <a:t>65</a:t>
            </a:fld>
            <a:endParaRPr lang="pl-PL" altLang="pl-PL" sz="1200">
              <a:latin typeface="Calibri" pitchFamily="34" charset="0"/>
            </a:endParaRPr>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GB" altLang="pl-PL"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txBox="1">
            <a:spLocks noGrp="1" noChangeArrowheads="1"/>
          </p:cNvSpPr>
          <p:nvPr/>
        </p:nvSpPr>
        <p:spPr bwMode="auto">
          <a:xfrm>
            <a:off x="3901304" y="9408641"/>
            <a:ext cx="2980457" cy="4957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4269" tIns="47135" rIns="94269" bIns="47135" anchor="b"/>
          <a:lstStyle>
            <a:lvl1pPr defTabSz="912813">
              <a:defRPr>
                <a:solidFill>
                  <a:schemeClr val="tx1"/>
                </a:solidFill>
                <a:latin typeface="Arial" charset="0"/>
              </a:defRPr>
            </a:lvl1pPr>
            <a:lvl2pPr marL="742950" indent="-285750" defTabSz="912813">
              <a:defRPr>
                <a:solidFill>
                  <a:schemeClr val="tx1"/>
                </a:solidFill>
                <a:latin typeface="Arial" charset="0"/>
              </a:defRPr>
            </a:lvl2pPr>
            <a:lvl3pPr marL="1143000" indent="-228600" defTabSz="912813">
              <a:defRPr>
                <a:solidFill>
                  <a:schemeClr val="tx1"/>
                </a:solidFill>
                <a:latin typeface="Arial" charset="0"/>
              </a:defRPr>
            </a:lvl3pPr>
            <a:lvl4pPr marL="1600200" indent="-228600" defTabSz="912813">
              <a:defRPr>
                <a:solidFill>
                  <a:schemeClr val="tx1"/>
                </a:solidFill>
                <a:latin typeface="Arial" charset="0"/>
              </a:defRPr>
            </a:lvl4pPr>
            <a:lvl5pPr marL="2057400" indent="-228600" defTabSz="912813">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pPr algn="r" eaLnBrk="1" hangingPunct="1"/>
            <a:fld id="{EEA91DF3-8A73-4B3A-8277-CF708B296810}" type="slidenum">
              <a:rPr lang="pl-PL" altLang="pl-PL" sz="1200">
                <a:latin typeface="Calibri" pitchFamily="34" charset="0"/>
              </a:rPr>
              <a:pPr algn="r" eaLnBrk="1" hangingPunct="1"/>
              <a:t>66</a:t>
            </a:fld>
            <a:endParaRPr lang="pl-PL" altLang="pl-PL" sz="1200">
              <a:latin typeface="Calibri" pitchFamily="34" charset="0"/>
            </a:endParaRPr>
          </a:p>
        </p:txBody>
      </p:sp>
      <p:sp>
        <p:nvSpPr>
          <p:cNvPr id="399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GB" altLang="pl-PL"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pl-PL"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txBox="1">
            <a:spLocks noGrp="1" noChangeArrowheads="1"/>
          </p:cNvSpPr>
          <p:nvPr/>
        </p:nvSpPr>
        <p:spPr bwMode="auto">
          <a:xfrm>
            <a:off x="3901304" y="9408641"/>
            <a:ext cx="2980457" cy="4957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4269" tIns="47135" rIns="94269" bIns="47135" anchor="b"/>
          <a:lstStyle>
            <a:lvl1pPr defTabSz="912813">
              <a:defRPr>
                <a:solidFill>
                  <a:schemeClr val="tx1"/>
                </a:solidFill>
                <a:latin typeface="Arial" charset="0"/>
              </a:defRPr>
            </a:lvl1pPr>
            <a:lvl2pPr marL="742950" indent="-285750" defTabSz="912813">
              <a:defRPr>
                <a:solidFill>
                  <a:schemeClr val="tx1"/>
                </a:solidFill>
                <a:latin typeface="Arial" charset="0"/>
              </a:defRPr>
            </a:lvl2pPr>
            <a:lvl3pPr marL="1143000" indent="-228600" defTabSz="912813">
              <a:defRPr>
                <a:solidFill>
                  <a:schemeClr val="tx1"/>
                </a:solidFill>
                <a:latin typeface="Arial" charset="0"/>
              </a:defRPr>
            </a:lvl3pPr>
            <a:lvl4pPr marL="1600200" indent="-228600" defTabSz="912813">
              <a:defRPr>
                <a:solidFill>
                  <a:schemeClr val="tx1"/>
                </a:solidFill>
                <a:latin typeface="Arial" charset="0"/>
              </a:defRPr>
            </a:lvl4pPr>
            <a:lvl5pPr marL="2057400" indent="-228600" defTabSz="912813">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pPr algn="r" eaLnBrk="1" hangingPunct="1"/>
            <a:fld id="{86FCE800-F14E-469D-9B81-F1379EDB8914}" type="slidenum">
              <a:rPr lang="pl-PL" altLang="pl-PL" sz="1200">
                <a:latin typeface="Calibri" pitchFamily="34" charset="0"/>
              </a:rPr>
              <a:pPr algn="r" eaLnBrk="1" hangingPunct="1"/>
              <a:t>67</a:t>
            </a:fld>
            <a:endParaRPr lang="pl-PL" altLang="pl-PL" sz="1200">
              <a:latin typeface="Calibri" pitchFamily="34" charset="0"/>
            </a:endParaRPr>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GB" altLang="pl-PL"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txBox="1">
            <a:spLocks noGrp="1" noChangeArrowheads="1"/>
          </p:cNvSpPr>
          <p:nvPr/>
        </p:nvSpPr>
        <p:spPr bwMode="auto">
          <a:xfrm>
            <a:off x="3901304" y="9408641"/>
            <a:ext cx="2980457" cy="4957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4269" tIns="47135" rIns="94269" bIns="47135" anchor="b"/>
          <a:lstStyle>
            <a:lvl1pPr defTabSz="912813">
              <a:defRPr>
                <a:solidFill>
                  <a:schemeClr val="tx1"/>
                </a:solidFill>
                <a:latin typeface="Arial" charset="0"/>
              </a:defRPr>
            </a:lvl1pPr>
            <a:lvl2pPr marL="742950" indent="-285750" defTabSz="912813">
              <a:defRPr>
                <a:solidFill>
                  <a:schemeClr val="tx1"/>
                </a:solidFill>
                <a:latin typeface="Arial" charset="0"/>
              </a:defRPr>
            </a:lvl2pPr>
            <a:lvl3pPr marL="1143000" indent="-228600" defTabSz="912813">
              <a:defRPr>
                <a:solidFill>
                  <a:schemeClr val="tx1"/>
                </a:solidFill>
                <a:latin typeface="Arial" charset="0"/>
              </a:defRPr>
            </a:lvl3pPr>
            <a:lvl4pPr marL="1600200" indent="-228600" defTabSz="912813">
              <a:defRPr>
                <a:solidFill>
                  <a:schemeClr val="tx1"/>
                </a:solidFill>
                <a:latin typeface="Arial" charset="0"/>
              </a:defRPr>
            </a:lvl4pPr>
            <a:lvl5pPr marL="2057400" indent="-228600" defTabSz="912813">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pPr algn="r" eaLnBrk="1" hangingPunct="1"/>
            <a:fld id="{A5CF86B9-E088-4A6E-8FB4-52BDBF686EBF}" type="slidenum">
              <a:rPr lang="pl-PL" altLang="pl-PL" sz="1200">
                <a:latin typeface="Calibri" pitchFamily="34" charset="0"/>
              </a:rPr>
              <a:pPr algn="r" eaLnBrk="1" hangingPunct="1"/>
              <a:t>68</a:t>
            </a:fld>
            <a:endParaRPr lang="pl-PL" altLang="pl-PL" sz="1200">
              <a:latin typeface="Calibri" pitchFamily="34" charset="0"/>
            </a:endParaRPr>
          </a:p>
        </p:txBody>
      </p:sp>
      <p:sp>
        <p:nvSpPr>
          <p:cNvPr id="419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GB" altLang="pl-PL"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txBox="1">
            <a:spLocks noGrp="1" noChangeArrowheads="1"/>
          </p:cNvSpPr>
          <p:nvPr/>
        </p:nvSpPr>
        <p:spPr bwMode="auto">
          <a:xfrm>
            <a:off x="3901304" y="9408641"/>
            <a:ext cx="2980457" cy="4957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4269" tIns="47135" rIns="94269" bIns="47135" anchor="b"/>
          <a:lstStyle>
            <a:lvl1pPr defTabSz="912813">
              <a:defRPr>
                <a:solidFill>
                  <a:schemeClr val="tx1"/>
                </a:solidFill>
                <a:latin typeface="Arial" charset="0"/>
              </a:defRPr>
            </a:lvl1pPr>
            <a:lvl2pPr marL="742950" indent="-285750" defTabSz="912813">
              <a:defRPr>
                <a:solidFill>
                  <a:schemeClr val="tx1"/>
                </a:solidFill>
                <a:latin typeface="Arial" charset="0"/>
              </a:defRPr>
            </a:lvl2pPr>
            <a:lvl3pPr marL="1143000" indent="-228600" defTabSz="912813">
              <a:defRPr>
                <a:solidFill>
                  <a:schemeClr val="tx1"/>
                </a:solidFill>
                <a:latin typeface="Arial" charset="0"/>
              </a:defRPr>
            </a:lvl3pPr>
            <a:lvl4pPr marL="1600200" indent="-228600" defTabSz="912813">
              <a:defRPr>
                <a:solidFill>
                  <a:schemeClr val="tx1"/>
                </a:solidFill>
                <a:latin typeface="Arial" charset="0"/>
              </a:defRPr>
            </a:lvl4pPr>
            <a:lvl5pPr marL="2057400" indent="-228600" defTabSz="912813">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pPr algn="r" eaLnBrk="1" hangingPunct="1"/>
            <a:fld id="{9323AC00-A45A-4397-A2A1-7B29BABB46C6}" type="slidenum">
              <a:rPr lang="pl-PL" altLang="pl-PL" sz="1200">
                <a:latin typeface="Calibri" pitchFamily="34" charset="0"/>
              </a:rPr>
              <a:pPr algn="r" eaLnBrk="1" hangingPunct="1"/>
              <a:t>69</a:t>
            </a:fld>
            <a:endParaRPr lang="pl-PL" altLang="pl-PL" sz="1200">
              <a:latin typeface="Calibri" pitchFamily="34" charset="0"/>
            </a:endParaRPr>
          </a:p>
        </p:txBody>
      </p:sp>
      <p:sp>
        <p:nvSpPr>
          <p:cNvPr id="430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GB" altLang="pl-PL"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txBox="1">
            <a:spLocks noGrp="1" noChangeArrowheads="1"/>
          </p:cNvSpPr>
          <p:nvPr/>
        </p:nvSpPr>
        <p:spPr bwMode="auto">
          <a:xfrm>
            <a:off x="3901304" y="9408641"/>
            <a:ext cx="2980457" cy="4957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4269" tIns="47135" rIns="94269" bIns="47135" anchor="b"/>
          <a:lstStyle>
            <a:lvl1pPr defTabSz="912813">
              <a:defRPr>
                <a:solidFill>
                  <a:schemeClr val="tx1"/>
                </a:solidFill>
                <a:latin typeface="Arial" charset="0"/>
              </a:defRPr>
            </a:lvl1pPr>
            <a:lvl2pPr marL="742950" indent="-285750" defTabSz="912813">
              <a:defRPr>
                <a:solidFill>
                  <a:schemeClr val="tx1"/>
                </a:solidFill>
                <a:latin typeface="Arial" charset="0"/>
              </a:defRPr>
            </a:lvl2pPr>
            <a:lvl3pPr marL="1143000" indent="-228600" defTabSz="912813">
              <a:defRPr>
                <a:solidFill>
                  <a:schemeClr val="tx1"/>
                </a:solidFill>
                <a:latin typeface="Arial" charset="0"/>
              </a:defRPr>
            </a:lvl3pPr>
            <a:lvl4pPr marL="1600200" indent="-228600" defTabSz="912813">
              <a:defRPr>
                <a:solidFill>
                  <a:schemeClr val="tx1"/>
                </a:solidFill>
                <a:latin typeface="Arial" charset="0"/>
              </a:defRPr>
            </a:lvl4pPr>
            <a:lvl5pPr marL="2057400" indent="-228600" defTabSz="912813">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pPr algn="r" eaLnBrk="1" hangingPunct="1"/>
            <a:fld id="{F09DA4F3-1EEC-46C6-B0CB-F6421DA2A332}" type="slidenum">
              <a:rPr lang="pl-PL" altLang="pl-PL" sz="1200">
                <a:latin typeface="Calibri" pitchFamily="34" charset="0"/>
              </a:rPr>
              <a:pPr algn="r" eaLnBrk="1" hangingPunct="1"/>
              <a:t>70</a:t>
            </a:fld>
            <a:endParaRPr lang="pl-PL" altLang="pl-PL" sz="1200">
              <a:latin typeface="Calibri" pitchFamily="34" charset="0"/>
            </a:endParaRPr>
          </a:p>
        </p:txBody>
      </p:sp>
      <p:sp>
        <p:nvSpPr>
          <p:cNvPr id="440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GB" altLang="pl-PL"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txBox="1">
            <a:spLocks noGrp="1" noChangeArrowheads="1"/>
          </p:cNvSpPr>
          <p:nvPr/>
        </p:nvSpPr>
        <p:spPr bwMode="auto">
          <a:xfrm>
            <a:off x="3901304" y="9408641"/>
            <a:ext cx="2980457" cy="4957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4269" tIns="47135" rIns="94269" bIns="47135" anchor="b"/>
          <a:lstStyle>
            <a:lvl1pPr defTabSz="912813">
              <a:defRPr>
                <a:solidFill>
                  <a:schemeClr val="tx1"/>
                </a:solidFill>
                <a:latin typeface="Arial" charset="0"/>
              </a:defRPr>
            </a:lvl1pPr>
            <a:lvl2pPr marL="742950" indent="-285750" defTabSz="912813">
              <a:defRPr>
                <a:solidFill>
                  <a:schemeClr val="tx1"/>
                </a:solidFill>
                <a:latin typeface="Arial" charset="0"/>
              </a:defRPr>
            </a:lvl2pPr>
            <a:lvl3pPr marL="1143000" indent="-228600" defTabSz="912813">
              <a:defRPr>
                <a:solidFill>
                  <a:schemeClr val="tx1"/>
                </a:solidFill>
                <a:latin typeface="Arial" charset="0"/>
              </a:defRPr>
            </a:lvl3pPr>
            <a:lvl4pPr marL="1600200" indent="-228600" defTabSz="912813">
              <a:defRPr>
                <a:solidFill>
                  <a:schemeClr val="tx1"/>
                </a:solidFill>
                <a:latin typeface="Arial" charset="0"/>
              </a:defRPr>
            </a:lvl4pPr>
            <a:lvl5pPr marL="2057400" indent="-228600" defTabSz="912813">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pPr algn="r" eaLnBrk="1" hangingPunct="1"/>
            <a:fld id="{4B234FC6-9383-4237-8304-93ED96F71A4D}" type="slidenum">
              <a:rPr lang="pl-PL" altLang="pl-PL" sz="1200">
                <a:latin typeface="Calibri" pitchFamily="34" charset="0"/>
              </a:rPr>
              <a:pPr algn="r" eaLnBrk="1" hangingPunct="1"/>
              <a:t>71</a:t>
            </a:fld>
            <a:endParaRPr lang="pl-PL" altLang="pl-PL" sz="1200">
              <a:latin typeface="Calibri" pitchFamily="34" charset="0"/>
            </a:endParaRPr>
          </a:p>
        </p:txBody>
      </p:sp>
      <p:sp>
        <p:nvSpPr>
          <p:cNvPr id="450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GB" altLang="pl-PL"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901304" y="9408641"/>
            <a:ext cx="2980457" cy="4957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4269" tIns="47135" rIns="94269" bIns="47135" anchor="b"/>
          <a:lstStyle>
            <a:lvl1pPr defTabSz="912813">
              <a:defRPr>
                <a:solidFill>
                  <a:schemeClr val="tx1"/>
                </a:solidFill>
                <a:latin typeface="Arial" charset="0"/>
              </a:defRPr>
            </a:lvl1pPr>
            <a:lvl2pPr marL="742950" indent="-285750" defTabSz="912813">
              <a:defRPr>
                <a:solidFill>
                  <a:schemeClr val="tx1"/>
                </a:solidFill>
                <a:latin typeface="Arial" charset="0"/>
              </a:defRPr>
            </a:lvl2pPr>
            <a:lvl3pPr marL="1143000" indent="-228600" defTabSz="912813">
              <a:defRPr>
                <a:solidFill>
                  <a:schemeClr val="tx1"/>
                </a:solidFill>
                <a:latin typeface="Arial" charset="0"/>
              </a:defRPr>
            </a:lvl3pPr>
            <a:lvl4pPr marL="1600200" indent="-228600" defTabSz="912813">
              <a:defRPr>
                <a:solidFill>
                  <a:schemeClr val="tx1"/>
                </a:solidFill>
                <a:latin typeface="Arial" charset="0"/>
              </a:defRPr>
            </a:lvl4pPr>
            <a:lvl5pPr marL="2057400" indent="-228600" defTabSz="912813">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pPr algn="r" eaLnBrk="1" hangingPunct="1"/>
            <a:fld id="{622A228E-554C-4915-A2DD-DAF4A1F293CF}" type="slidenum">
              <a:rPr lang="pl-PL" altLang="pl-PL" sz="1200">
                <a:latin typeface="Calibri" pitchFamily="34" charset="0"/>
              </a:rPr>
              <a:pPr algn="r" eaLnBrk="1" hangingPunct="1"/>
              <a:t>72</a:t>
            </a:fld>
            <a:endParaRPr lang="pl-PL" altLang="pl-PL" sz="1200">
              <a:latin typeface="Calibri" pitchFamily="34" charset="0"/>
            </a:endParaRPr>
          </a:p>
        </p:txBody>
      </p:sp>
      <p:sp>
        <p:nvSpPr>
          <p:cNvPr id="460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GB" altLang="pl-PL"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txBox="1">
            <a:spLocks noGrp="1" noChangeArrowheads="1"/>
          </p:cNvSpPr>
          <p:nvPr/>
        </p:nvSpPr>
        <p:spPr bwMode="auto">
          <a:xfrm>
            <a:off x="3901304" y="9408641"/>
            <a:ext cx="2980457" cy="4957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4269" tIns="47135" rIns="94269" bIns="47135" anchor="b"/>
          <a:lstStyle>
            <a:lvl1pPr defTabSz="912813">
              <a:defRPr>
                <a:solidFill>
                  <a:schemeClr val="tx1"/>
                </a:solidFill>
                <a:latin typeface="Arial" charset="0"/>
              </a:defRPr>
            </a:lvl1pPr>
            <a:lvl2pPr marL="742950" indent="-285750" defTabSz="912813">
              <a:defRPr>
                <a:solidFill>
                  <a:schemeClr val="tx1"/>
                </a:solidFill>
                <a:latin typeface="Arial" charset="0"/>
              </a:defRPr>
            </a:lvl2pPr>
            <a:lvl3pPr marL="1143000" indent="-228600" defTabSz="912813">
              <a:defRPr>
                <a:solidFill>
                  <a:schemeClr val="tx1"/>
                </a:solidFill>
                <a:latin typeface="Arial" charset="0"/>
              </a:defRPr>
            </a:lvl3pPr>
            <a:lvl4pPr marL="1600200" indent="-228600" defTabSz="912813">
              <a:defRPr>
                <a:solidFill>
                  <a:schemeClr val="tx1"/>
                </a:solidFill>
                <a:latin typeface="Arial" charset="0"/>
              </a:defRPr>
            </a:lvl4pPr>
            <a:lvl5pPr marL="2057400" indent="-228600" defTabSz="912813">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pPr algn="r" eaLnBrk="1" hangingPunct="1"/>
            <a:fld id="{A9C0DB79-D64D-44AF-B1B1-8D5DB2432D77}" type="slidenum">
              <a:rPr lang="pl-PL" altLang="pl-PL" sz="1200">
                <a:latin typeface="Calibri" pitchFamily="34" charset="0"/>
              </a:rPr>
              <a:pPr algn="r" eaLnBrk="1" hangingPunct="1"/>
              <a:t>73</a:t>
            </a:fld>
            <a:endParaRPr lang="pl-PL" altLang="pl-PL" sz="1200">
              <a:latin typeface="Calibri" pitchFamily="34" charset="0"/>
            </a:endParaRPr>
          </a:p>
        </p:txBody>
      </p:sp>
      <p:sp>
        <p:nvSpPr>
          <p:cNvPr id="471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GB" altLang="pl-PL"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txBox="1">
            <a:spLocks noGrp="1" noChangeArrowheads="1"/>
          </p:cNvSpPr>
          <p:nvPr/>
        </p:nvSpPr>
        <p:spPr bwMode="auto">
          <a:xfrm>
            <a:off x="3901304" y="9408641"/>
            <a:ext cx="2980457" cy="4957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4269" tIns="47135" rIns="94269" bIns="47135" anchor="b"/>
          <a:lstStyle>
            <a:lvl1pPr defTabSz="912813">
              <a:defRPr>
                <a:solidFill>
                  <a:schemeClr val="tx1"/>
                </a:solidFill>
                <a:latin typeface="Arial" charset="0"/>
              </a:defRPr>
            </a:lvl1pPr>
            <a:lvl2pPr marL="742950" indent="-285750" defTabSz="912813">
              <a:defRPr>
                <a:solidFill>
                  <a:schemeClr val="tx1"/>
                </a:solidFill>
                <a:latin typeface="Arial" charset="0"/>
              </a:defRPr>
            </a:lvl2pPr>
            <a:lvl3pPr marL="1143000" indent="-228600" defTabSz="912813">
              <a:defRPr>
                <a:solidFill>
                  <a:schemeClr val="tx1"/>
                </a:solidFill>
                <a:latin typeface="Arial" charset="0"/>
              </a:defRPr>
            </a:lvl3pPr>
            <a:lvl4pPr marL="1600200" indent="-228600" defTabSz="912813">
              <a:defRPr>
                <a:solidFill>
                  <a:schemeClr val="tx1"/>
                </a:solidFill>
                <a:latin typeface="Arial" charset="0"/>
              </a:defRPr>
            </a:lvl4pPr>
            <a:lvl5pPr marL="2057400" indent="-228600" defTabSz="912813">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pPr algn="r" eaLnBrk="1" hangingPunct="1"/>
            <a:fld id="{8B54CD8D-E057-4D42-BD81-4CCF9427D234}" type="slidenum">
              <a:rPr lang="pl-PL" altLang="pl-PL" sz="1200">
                <a:latin typeface="Calibri" pitchFamily="34" charset="0"/>
              </a:rPr>
              <a:pPr algn="r" eaLnBrk="1" hangingPunct="1"/>
              <a:t>74</a:t>
            </a:fld>
            <a:endParaRPr lang="pl-PL" altLang="pl-PL" sz="1200">
              <a:latin typeface="Calibri" pitchFamily="34" charset="0"/>
            </a:endParaRPr>
          </a:p>
        </p:txBody>
      </p:sp>
      <p:sp>
        <p:nvSpPr>
          <p:cNvPr id="481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GB" altLang="pl-PL"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txBox="1">
            <a:spLocks noGrp="1" noChangeArrowheads="1"/>
          </p:cNvSpPr>
          <p:nvPr/>
        </p:nvSpPr>
        <p:spPr bwMode="auto">
          <a:xfrm>
            <a:off x="3901304" y="9408641"/>
            <a:ext cx="2980457" cy="4957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4269" tIns="47135" rIns="94269" bIns="47135" anchor="b"/>
          <a:lstStyle>
            <a:lvl1pPr defTabSz="912813">
              <a:defRPr>
                <a:solidFill>
                  <a:schemeClr val="tx1"/>
                </a:solidFill>
                <a:latin typeface="Arial" charset="0"/>
              </a:defRPr>
            </a:lvl1pPr>
            <a:lvl2pPr marL="742950" indent="-285750" defTabSz="912813">
              <a:defRPr>
                <a:solidFill>
                  <a:schemeClr val="tx1"/>
                </a:solidFill>
                <a:latin typeface="Arial" charset="0"/>
              </a:defRPr>
            </a:lvl2pPr>
            <a:lvl3pPr marL="1143000" indent="-228600" defTabSz="912813">
              <a:defRPr>
                <a:solidFill>
                  <a:schemeClr val="tx1"/>
                </a:solidFill>
                <a:latin typeface="Arial" charset="0"/>
              </a:defRPr>
            </a:lvl3pPr>
            <a:lvl4pPr marL="1600200" indent="-228600" defTabSz="912813">
              <a:defRPr>
                <a:solidFill>
                  <a:schemeClr val="tx1"/>
                </a:solidFill>
                <a:latin typeface="Arial" charset="0"/>
              </a:defRPr>
            </a:lvl4pPr>
            <a:lvl5pPr marL="2057400" indent="-228600" defTabSz="912813">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pPr algn="r" eaLnBrk="1" hangingPunct="1"/>
            <a:fld id="{8DA8F077-C1B0-460E-8FC7-9192CBA038CB}" type="slidenum">
              <a:rPr lang="pl-PL" altLang="pl-PL" sz="1200">
                <a:latin typeface="Calibri" pitchFamily="34" charset="0"/>
              </a:rPr>
              <a:pPr algn="r" eaLnBrk="1" hangingPunct="1"/>
              <a:t>75</a:t>
            </a:fld>
            <a:endParaRPr lang="pl-PL" altLang="pl-PL" sz="1200">
              <a:latin typeface="Calibri" pitchFamily="34" charset="0"/>
            </a:endParaRPr>
          </a:p>
        </p:txBody>
      </p:sp>
      <p:sp>
        <p:nvSpPr>
          <p:cNvPr id="491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GB" altLang="pl-PL"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txBox="1">
            <a:spLocks noGrp="1" noChangeArrowheads="1"/>
          </p:cNvSpPr>
          <p:nvPr/>
        </p:nvSpPr>
        <p:spPr bwMode="auto">
          <a:xfrm>
            <a:off x="3901304" y="9408641"/>
            <a:ext cx="2980457" cy="4957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4269" tIns="47135" rIns="94269" bIns="47135" anchor="b"/>
          <a:lstStyle>
            <a:lvl1pPr defTabSz="912813">
              <a:defRPr>
                <a:solidFill>
                  <a:schemeClr val="tx1"/>
                </a:solidFill>
                <a:latin typeface="Arial" charset="0"/>
              </a:defRPr>
            </a:lvl1pPr>
            <a:lvl2pPr marL="742950" indent="-285750" defTabSz="912813">
              <a:defRPr>
                <a:solidFill>
                  <a:schemeClr val="tx1"/>
                </a:solidFill>
                <a:latin typeface="Arial" charset="0"/>
              </a:defRPr>
            </a:lvl2pPr>
            <a:lvl3pPr marL="1143000" indent="-228600" defTabSz="912813">
              <a:defRPr>
                <a:solidFill>
                  <a:schemeClr val="tx1"/>
                </a:solidFill>
                <a:latin typeface="Arial" charset="0"/>
              </a:defRPr>
            </a:lvl3pPr>
            <a:lvl4pPr marL="1600200" indent="-228600" defTabSz="912813">
              <a:defRPr>
                <a:solidFill>
                  <a:schemeClr val="tx1"/>
                </a:solidFill>
                <a:latin typeface="Arial" charset="0"/>
              </a:defRPr>
            </a:lvl4pPr>
            <a:lvl5pPr marL="2057400" indent="-228600" defTabSz="912813">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pPr algn="r" eaLnBrk="1" hangingPunct="1"/>
            <a:fld id="{8F7ADD5E-D48D-48B2-8A52-B2A7712E298A}" type="slidenum">
              <a:rPr lang="pl-PL" altLang="pl-PL" sz="1200">
                <a:latin typeface="Calibri" pitchFamily="34" charset="0"/>
              </a:rPr>
              <a:pPr algn="r" eaLnBrk="1" hangingPunct="1"/>
              <a:t>76</a:t>
            </a:fld>
            <a:endParaRPr lang="pl-PL" altLang="pl-PL" sz="1200">
              <a:latin typeface="Calibri" pitchFamily="34" charset="0"/>
            </a:endParaRPr>
          </a:p>
        </p:txBody>
      </p:sp>
      <p:sp>
        <p:nvSpPr>
          <p:cNvPr id="501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GB" altLang="pl-PL"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pl-PL"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txBox="1">
            <a:spLocks noGrp="1" noChangeArrowheads="1"/>
          </p:cNvSpPr>
          <p:nvPr/>
        </p:nvSpPr>
        <p:spPr bwMode="auto">
          <a:xfrm>
            <a:off x="3901304" y="9408641"/>
            <a:ext cx="2980457" cy="4957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4269" tIns="47135" rIns="94269" bIns="47135" anchor="b"/>
          <a:lstStyle>
            <a:lvl1pPr defTabSz="912813">
              <a:defRPr>
                <a:solidFill>
                  <a:schemeClr val="tx1"/>
                </a:solidFill>
                <a:latin typeface="Arial" charset="0"/>
              </a:defRPr>
            </a:lvl1pPr>
            <a:lvl2pPr marL="742950" indent="-285750" defTabSz="912813">
              <a:defRPr>
                <a:solidFill>
                  <a:schemeClr val="tx1"/>
                </a:solidFill>
                <a:latin typeface="Arial" charset="0"/>
              </a:defRPr>
            </a:lvl2pPr>
            <a:lvl3pPr marL="1143000" indent="-228600" defTabSz="912813">
              <a:defRPr>
                <a:solidFill>
                  <a:schemeClr val="tx1"/>
                </a:solidFill>
                <a:latin typeface="Arial" charset="0"/>
              </a:defRPr>
            </a:lvl3pPr>
            <a:lvl4pPr marL="1600200" indent="-228600" defTabSz="912813">
              <a:defRPr>
                <a:solidFill>
                  <a:schemeClr val="tx1"/>
                </a:solidFill>
                <a:latin typeface="Arial" charset="0"/>
              </a:defRPr>
            </a:lvl4pPr>
            <a:lvl5pPr marL="2057400" indent="-228600" defTabSz="912813">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pPr algn="r" eaLnBrk="1" hangingPunct="1"/>
            <a:fld id="{EA11A116-7DAE-4629-8A6F-52ED924107F9}" type="slidenum">
              <a:rPr lang="pl-PL" altLang="pl-PL" sz="1200">
                <a:latin typeface="Calibri" pitchFamily="34" charset="0"/>
              </a:rPr>
              <a:pPr algn="r" eaLnBrk="1" hangingPunct="1"/>
              <a:t>77</a:t>
            </a:fld>
            <a:endParaRPr lang="pl-PL" altLang="pl-PL" sz="1200">
              <a:latin typeface="Calibri" pitchFamily="34" charset="0"/>
            </a:endParaRPr>
          </a:p>
        </p:txBody>
      </p:sp>
      <p:sp>
        <p:nvSpPr>
          <p:cNvPr id="512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GB" altLang="pl-PL"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txBox="1">
            <a:spLocks noGrp="1" noChangeArrowheads="1"/>
          </p:cNvSpPr>
          <p:nvPr/>
        </p:nvSpPr>
        <p:spPr bwMode="auto">
          <a:xfrm>
            <a:off x="3901304" y="9408641"/>
            <a:ext cx="2980457" cy="4957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4269" tIns="47135" rIns="94269" bIns="47135" anchor="b"/>
          <a:lstStyle>
            <a:lvl1pPr defTabSz="912813">
              <a:defRPr>
                <a:solidFill>
                  <a:schemeClr val="tx1"/>
                </a:solidFill>
                <a:latin typeface="Arial" charset="0"/>
              </a:defRPr>
            </a:lvl1pPr>
            <a:lvl2pPr marL="742950" indent="-285750" defTabSz="912813">
              <a:defRPr>
                <a:solidFill>
                  <a:schemeClr val="tx1"/>
                </a:solidFill>
                <a:latin typeface="Arial" charset="0"/>
              </a:defRPr>
            </a:lvl2pPr>
            <a:lvl3pPr marL="1143000" indent="-228600" defTabSz="912813">
              <a:defRPr>
                <a:solidFill>
                  <a:schemeClr val="tx1"/>
                </a:solidFill>
                <a:latin typeface="Arial" charset="0"/>
              </a:defRPr>
            </a:lvl3pPr>
            <a:lvl4pPr marL="1600200" indent="-228600" defTabSz="912813">
              <a:defRPr>
                <a:solidFill>
                  <a:schemeClr val="tx1"/>
                </a:solidFill>
                <a:latin typeface="Arial" charset="0"/>
              </a:defRPr>
            </a:lvl4pPr>
            <a:lvl5pPr marL="2057400" indent="-228600" defTabSz="912813">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pPr algn="r" eaLnBrk="1" hangingPunct="1"/>
            <a:fld id="{2F77693D-5FE9-448B-9CF6-B22953ADFC60}" type="slidenum">
              <a:rPr lang="pl-PL" altLang="pl-PL" sz="1200">
                <a:latin typeface="Calibri" pitchFamily="34" charset="0"/>
              </a:rPr>
              <a:pPr algn="r" eaLnBrk="1" hangingPunct="1"/>
              <a:t>78</a:t>
            </a:fld>
            <a:endParaRPr lang="pl-PL" altLang="pl-PL" sz="1200">
              <a:latin typeface="Calibri" pitchFamily="34" charset="0"/>
            </a:endParaRPr>
          </a:p>
        </p:txBody>
      </p:sp>
      <p:sp>
        <p:nvSpPr>
          <p:cNvPr id="522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GB" altLang="pl-PL"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txBox="1">
            <a:spLocks noGrp="1" noChangeArrowheads="1"/>
          </p:cNvSpPr>
          <p:nvPr/>
        </p:nvSpPr>
        <p:spPr bwMode="auto">
          <a:xfrm>
            <a:off x="3901304" y="9408641"/>
            <a:ext cx="2980457" cy="4957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4269" tIns="47135" rIns="94269" bIns="47135" anchor="b"/>
          <a:lstStyle>
            <a:lvl1pPr defTabSz="912813">
              <a:defRPr>
                <a:solidFill>
                  <a:schemeClr val="tx1"/>
                </a:solidFill>
                <a:latin typeface="Arial" charset="0"/>
              </a:defRPr>
            </a:lvl1pPr>
            <a:lvl2pPr marL="742950" indent="-285750" defTabSz="912813">
              <a:defRPr>
                <a:solidFill>
                  <a:schemeClr val="tx1"/>
                </a:solidFill>
                <a:latin typeface="Arial" charset="0"/>
              </a:defRPr>
            </a:lvl2pPr>
            <a:lvl3pPr marL="1143000" indent="-228600" defTabSz="912813">
              <a:defRPr>
                <a:solidFill>
                  <a:schemeClr val="tx1"/>
                </a:solidFill>
                <a:latin typeface="Arial" charset="0"/>
              </a:defRPr>
            </a:lvl3pPr>
            <a:lvl4pPr marL="1600200" indent="-228600" defTabSz="912813">
              <a:defRPr>
                <a:solidFill>
                  <a:schemeClr val="tx1"/>
                </a:solidFill>
                <a:latin typeface="Arial" charset="0"/>
              </a:defRPr>
            </a:lvl4pPr>
            <a:lvl5pPr marL="2057400" indent="-228600" defTabSz="912813">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pPr algn="r" eaLnBrk="1" hangingPunct="1"/>
            <a:fld id="{0CD6B93D-C64E-49B3-950B-72D533CEEB19}" type="slidenum">
              <a:rPr lang="pl-PL" altLang="pl-PL" sz="1200">
                <a:latin typeface="Calibri" pitchFamily="34" charset="0"/>
              </a:rPr>
              <a:pPr algn="r" eaLnBrk="1" hangingPunct="1"/>
              <a:t>79</a:t>
            </a:fld>
            <a:endParaRPr lang="pl-PL" altLang="pl-PL" sz="1200">
              <a:latin typeface="Calibri" pitchFamily="34" charset="0"/>
            </a:endParaRPr>
          </a:p>
        </p:txBody>
      </p:sp>
      <p:sp>
        <p:nvSpPr>
          <p:cNvPr id="532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GB" altLang="pl-PL"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txBox="1">
            <a:spLocks noGrp="1" noChangeArrowheads="1"/>
          </p:cNvSpPr>
          <p:nvPr/>
        </p:nvSpPr>
        <p:spPr bwMode="auto">
          <a:xfrm>
            <a:off x="3901304" y="9408641"/>
            <a:ext cx="2980457" cy="4957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4269" tIns="47135" rIns="94269" bIns="47135" anchor="b"/>
          <a:lstStyle>
            <a:lvl1pPr defTabSz="912813">
              <a:defRPr>
                <a:solidFill>
                  <a:schemeClr val="tx1"/>
                </a:solidFill>
                <a:latin typeface="Arial" charset="0"/>
              </a:defRPr>
            </a:lvl1pPr>
            <a:lvl2pPr marL="742950" indent="-285750" defTabSz="912813">
              <a:defRPr>
                <a:solidFill>
                  <a:schemeClr val="tx1"/>
                </a:solidFill>
                <a:latin typeface="Arial" charset="0"/>
              </a:defRPr>
            </a:lvl2pPr>
            <a:lvl3pPr marL="1143000" indent="-228600" defTabSz="912813">
              <a:defRPr>
                <a:solidFill>
                  <a:schemeClr val="tx1"/>
                </a:solidFill>
                <a:latin typeface="Arial" charset="0"/>
              </a:defRPr>
            </a:lvl3pPr>
            <a:lvl4pPr marL="1600200" indent="-228600" defTabSz="912813">
              <a:defRPr>
                <a:solidFill>
                  <a:schemeClr val="tx1"/>
                </a:solidFill>
                <a:latin typeface="Arial" charset="0"/>
              </a:defRPr>
            </a:lvl4pPr>
            <a:lvl5pPr marL="2057400" indent="-228600" defTabSz="912813">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pPr algn="r" eaLnBrk="1" hangingPunct="1"/>
            <a:fld id="{3361436F-AF36-4939-B47A-62F25108ECC0}" type="slidenum">
              <a:rPr lang="pl-PL" altLang="pl-PL" sz="1200">
                <a:latin typeface="Calibri" pitchFamily="34" charset="0"/>
              </a:rPr>
              <a:pPr algn="r" eaLnBrk="1" hangingPunct="1"/>
              <a:t>80</a:t>
            </a:fld>
            <a:endParaRPr lang="pl-PL" altLang="pl-PL" sz="1200">
              <a:latin typeface="Calibri" pitchFamily="34" charset="0"/>
            </a:endParaRPr>
          </a:p>
        </p:txBody>
      </p:sp>
      <p:sp>
        <p:nvSpPr>
          <p:cNvPr id="542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GB" altLang="pl-PL"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txBox="1">
            <a:spLocks noGrp="1" noChangeArrowheads="1"/>
          </p:cNvSpPr>
          <p:nvPr/>
        </p:nvSpPr>
        <p:spPr bwMode="auto">
          <a:xfrm>
            <a:off x="3901304" y="9408641"/>
            <a:ext cx="2980457" cy="4957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4269" tIns="47135" rIns="94269" bIns="47135" anchor="b"/>
          <a:lstStyle>
            <a:lvl1pPr defTabSz="912813">
              <a:defRPr>
                <a:solidFill>
                  <a:schemeClr val="tx1"/>
                </a:solidFill>
                <a:latin typeface="Arial" charset="0"/>
              </a:defRPr>
            </a:lvl1pPr>
            <a:lvl2pPr marL="742950" indent="-285750" defTabSz="912813">
              <a:defRPr>
                <a:solidFill>
                  <a:schemeClr val="tx1"/>
                </a:solidFill>
                <a:latin typeface="Arial" charset="0"/>
              </a:defRPr>
            </a:lvl2pPr>
            <a:lvl3pPr marL="1143000" indent="-228600" defTabSz="912813">
              <a:defRPr>
                <a:solidFill>
                  <a:schemeClr val="tx1"/>
                </a:solidFill>
                <a:latin typeface="Arial" charset="0"/>
              </a:defRPr>
            </a:lvl3pPr>
            <a:lvl4pPr marL="1600200" indent="-228600" defTabSz="912813">
              <a:defRPr>
                <a:solidFill>
                  <a:schemeClr val="tx1"/>
                </a:solidFill>
                <a:latin typeface="Arial" charset="0"/>
              </a:defRPr>
            </a:lvl4pPr>
            <a:lvl5pPr marL="2057400" indent="-228600" defTabSz="912813">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pPr algn="r" eaLnBrk="1" hangingPunct="1"/>
            <a:fld id="{416EF712-F2A8-4342-B078-7D8126C8D24F}" type="slidenum">
              <a:rPr lang="pl-PL" altLang="pl-PL" sz="1200">
                <a:latin typeface="Calibri" pitchFamily="34" charset="0"/>
              </a:rPr>
              <a:pPr algn="r" eaLnBrk="1" hangingPunct="1"/>
              <a:t>81</a:t>
            </a:fld>
            <a:endParaRPr lang="pl-PL" altLang="pl-PL" sz="1200">
              <a:latin typeface="Calibri" pitchFamily="34" charset="0"/>
            </a:endParaRPr>
          </a:p>
        </p:txBody>
      </p:sp>
      <p:sp>
        <p:nvSpPr>
          <p:cNvPr id="552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GB" altLang="pl-PL"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txBox="1">
            <a:spLocks noGrp="1" noChangeArrowheads="1"/>
          </p:cNvSpPr>
          <p:nvPr/>
        </p:nvSpPr>
        <p:spPr bwMode="auto">
          <a:xfrm>
            <a:off x="3901304" y="9408641"/>
            <a:ext cx="2980457" cy="4957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4269" tIns="47135" rIns="94269" bIns="47135" anchor="b"/>
          <a:lstStyle>
            <a:lvl1pPr defTabSz="912813">
              <a:defRPr>
                <a:solidFill>
                  <a:schemeClr val="tx1"/>
                </a:solidFill>
                <a:latin typeface="Arial" charset="0"/>
              </a:defRPr>
            </a:lvl1pPr>
            <a:lvl2pPr marL="742950" indent="-285750" defTabSz="912813">
              <a:defRPr>
                <a:solidFill>
                  <a:schemeClr val="tx1"/>
                </a:solidFill>
                <a:latin typeface="Arial" charset="0"/>
              </a:defRPr>
            </a:lvl2pPr>
            <a:lvl3pPr marL="1143000" indent="-228600" defTabSz="912813">
              <a:defRPr>
                <a:solidFill>
                  <a:schemeClr val="tx1"/>
                </a:solidFill>
                <a:latin typeface="Arial" charset="0"/>
              </a:defRPr>
            </a:lvl3pPr>
            <a:lvl4pPr marL="1600200" indent="-228600" defTabSz="912813">
              <a:defRPr>
                <a:solidFill>
                  <a:schemeClr val="tx1"/>
                </a:solidFill>
                <a:latin typeface="Arial" charset="0"/>
              </a:defRPr>
            </a:lvl4pPr>
            <a:lvl5pPr marL="2057400" indent="-228600" defTabSz="912813">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pPr algn="r" eaLnBrk="1" hangingPunct="1"/>
            <a:fld id="{1F8660BC-5B39-41BB-800B-4ADF74AC633C}" type="slidenum">
              <a:rPr lang="pl-PL" altLang="pl-PL" sz="1200">
                <a:latin typeface="Calibri" pitchFamily="34" charset="0"/>
              </a:rPr>
              <a:pPr algn="r" eaLnBrk="1" hangingPunct="1"/>
              <a:t>82</a:t>
            </a:fld>
            <a:endParaRPr lang="pl-PL" altLang="pl-PL" sz="1200">
              <a:latin typeface="Calibri" pitchFamily="34" charset="0"/>
            </a:endParaRPr>
          </a:p>
        </p:txBody>
      </p:sp>
      <p:sp>
        <p:nvSpPr>
          <p:cNvPr id="563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GB" altLang="pl-PL"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txBox="1">
            <a:spLocks noGrp="1" noChangeArrowheads="1"/>
          </p:cNvSpPr>
          <p:nvPr/>
        </p:nvSpPr>
        <p:spPr bwMode="auto">
          <a:xfrm>
            <a:off x="3901304" y="9408641"/>
            <a:ext cx="2980457" cy="4957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4269" tIns="47135" rIns="94269" bIns="47135" anchor="b"/>
          <a:lstStyle>
            <a:lvl1pPr defTabSz="912813">
              <a:defRPr>
                <a:solidFill>
                  <a:schemeClr val="tx1"/>
                </a:solidFill>
                <a:latin typeface="Arial" charset="0"/>
              </a:defRPr>
            </a:lvl1pPr>
            <a:lvl2pPr marL="742950" indent="-285750" defTabSz="912813">
              <a:defRPr>
                <a:solidFill>
                  <a:schemeClr val="tx1"/>
                </a:solidFill>
                <a:latin typeface="Arial" charset="0"/>
              </a:defRPr>
            </a:lvl2pPr>
            <a:lvl3pPr marL="1143000" indent="-228600" defTabSz="912813">
              <a:defRPr>
                <a:solidFill>
                  <a:schemeClr val="tx1"/>
                </a:solidFill>
                <a:latin typeface="Arial" charset="0"/>
              </a:defRPr>
            </a:lvl3pPr>
            <a:lvl4pPr marL="1600200" indent="-228600" defTabSz="912813">
              <a:defRPr>
                <a:solidFill>
                  <a:schemeClr val="tx1"/>
                </a:solidFill>
                <a:latin typeface="Arial" charset="0"/>
              </a:defRPr>
            </a:lvl4pPr>
            <a:lvl5pPr marL="2057400" indent="-228600" defTabSz="912813">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pPr algn="r" eaLnBrk="1" hangingPunct="1"/>
            <a:fld id="{921EE177-8104-4B1E-866D-A7EC7DFE650D}" type="slidenum">
              <a:rPr lang="pl-PL" altLang="pl-PL" sz="1200">
                <a:latin typeface="Calibri" pitchFamily="34" charset="0"/>
              </a:rPr>
              <a:pPr algn="r" eaLnBrk="1" hangingPunct="1"/>
              <a:t>83</a:t>
            </a:fld>
            <a:endParaRPr lang="pl-PL" altLang="pl-PL" sz="1200">
              <a:latin typeface="Calibri" pitchFamily="34" charset="0"/>
            </a:endParaRPr>
          </a:p>
        </p:txBody>
      </p:sp>
      <p:sp>
        <p:nvSpPr>
          <p:cNvPr id="573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GB" altLang="pl-PL"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txBox="1">
            <a:spLocks noGrp="1" noChangeArrowheads="1"/>
          </p:cNvSpPr>
          <p:nvPr/>
        </p:nvSpPr>
        <p:spPr bwMode="auto">
          <a:xfrm>
            <a:off x="3901304" y="9408641"/>
            <a:ext cx="2980457" cy="4957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4269" tIns="47135" rIns="94269" bIns="47135" anchor="b"/>
          <a:lstStyle>
            <a:lvl1pPr defTabSz="912813">
              <a:defRPr>
                <a:solidFill>
                  <a:schemeClr val="tx1"/>
                </a:solidFill>
                <a:latin typeface="Arial" charset="0"/>
              </a:defRPr>
            </a:lvl1pPr>
            <a:lvl2pPr marL="742950" indent="-285750" defTabSz="912813">
              <a:defRPr>
                <a:solidFill>
                  <a:schemeClr val="tx1"/>
                </a:solidFill>
                <a:latin typeface="Arial" charset="0"/>
              </a:defRPr>
            </a:lvl2pPr>
            <a:lvl3pPr marL="1143000" indent="-228600" defTabSz="912813">
              <a:defRPr>
                <a:solidFill>
                  <a:schemeClr val="tx1"/>
                </a:solidFill>
                <a:latin typeface="Arial" charset="0"/>
              </a:defRPr>
            </a:lvl3pPr>
            <a:lvl4pPr marL="1600200" indent="-228600" defTabSz="912813">
              <a:defRPr>
                <a:solidFill>
                  <a:schemeClr val="tx1"/>
                </a:solidFill>
                <a:latin typeface="Arial" charset="0"/>
              </a:defRPr>
            </a:lvl4pPr>
            <a:lvl5pPr marL="2057400" indent="-228600" defTabSz="912813">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pPr algn="r" eaLnBrk="1" hangingPunct="1"/>
            <a:fld id="{41B9E168-1767-486B-A571-89C4D5315236}" type="slidenum">
              <a:rPr lang="pl-PL" altLang="pl-PL" sz="1200">
                <a:latin typeface="Calibri" pitchFamily="34" charset="0"/>
              </a:rPr>
              <a:pPr algn="r" eaLnBrk="1" hangingPunct="1"/>
              <a:t>84</a:t>
            </a:fld>
            <a:endParaRPr lang="pl-PL" altLang="pl-PL" sz="1200">
              <a:latin typeface="Calibri" pitchFamily="34" charset="0"/>
            </a:endParaRPr>
          </a:p>
        </p:txBody>
      </p:sp>
      <p:sp>
        <p:nvSpPr>
          <p:cNvPr id="583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GB" altLang="pl-PL"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txBox="1">
            <a:spLocks noGrp="1" noChangeArrowheads="1"/>
          </p:cNvSpPr>
          <p:nvPr/>
        </p:nvSpPr>
        <p:spPr bwMode="auto">
          <a:xfrm>
            <a:off x="3901304" y="9408641"/>
            <a:ext cx="2980457" cy="4957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4269" tIns="47135" rIns="94269" bIns="47135" anchor="b"/>
          <a:lstStyle>
            <a:lvl1pPr defTabSz="912813">
              <a:defRPr>
                <a:solidFill>
                  <a:schemeClr val="tx1"/>
                </a:solidFill>
                <a:latin typeface="Arial" charset="0"/>
              </a:defRPr>
            </a:lvl1pPr>
            <a:lvl2pPr marL="742950" indent="-285750" defTabSz="912813">
              <a:defRPr>
                <a:solidFill>
                  <a:schemeClr val="tx1"/>
                </a:solidFill>
                <a:latin typeface="Arial" charset="0"/>
              </a:defRPr>
            </a:lvl2pPr>
            <a:lvl3pPr marL="1143000" indent="-228600" defTabSz="912813">
              <a:defRPr>
                <a:solidFill>
                  <a:schemeClr val="tx1"/>
                </a:solidFill>
                <a:latin typeface="Arial" charset="0"/>
              </a:defRPr>
            </a:lvl3pPr>
            <a:lvl4pPr marL="1600200" indent="-228600" defTabSz="912813">
              <a:defRPr>
                <a:solidFill>
                  <a:schemeClr val="tx1"/>
                </a:solidFill>
                <a:latin typeface="Arial" charset="0"/>
              </a:defRPr>
            </a:lvl4pPr>
            <a:lvl5pPr marL="2057400" indent="-228600" defTabSz="912813">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pPr algn="r" eaLnBrk="1" hangingPunct="1"/>
            <a:fld id="{A5F29B87-B52B-4C52-9733-585FA24FCAA5}" type="slidenum">
              <a:rPr lang="pl-PL" altLang="pl-PL" sz="1200">
                <a:latin typeface="Calibri" pitchFamily="34" charset="0"/>
              </a:rPr>
              <a:pPr algn="r" eaLnBrk="1" hangingPunct="1"/>
              <a:t>85</a:t>
            </a:fld>
            <a:endParaRPr lang="pl-PL" altLang="pl-PL" sz="1200">
              <a:latin typeface="Calibri" pitchFamily="34" charset="0"/>
            </a:endParaRPr>
          </a:p>
        </p:txBody>
      </p:sp>
      <p:sp>
        <p:nvSpPr>
          <p:cNvPr id="593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GB" altLang="pl-PL"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txBox="1">
            <a:spLocks noGrp="1" noChangeArrowheads="1"/>
          </p:cNvSpPr>
          <p:nvPr/>
        </p:nvSpPr>
        <p:spPr bwMode="auto">
          <a:xfrm>
            <a:off x="3901304" y="9408641"/>
            <a:ext cx="2980457" cy="4957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4269" tIns="47135" rIns="94269" bIns="47135" anchor="b"/>
          <a:lstStyle>
            <a:lvl1pPr defTabSz="912813">
              <a:defRPr>
                <a:solidFill>
                  <a:schemeClr val="tx1"/>
                </a:solidFill>
                <a:latin typeface="Arial" charset="0"/>
              </a:defRPr>
            </a:lvl1pPr>
            <a:lvl2pPr marL="742950" indent="-285750" defTabSz="912813">
              <a:defRPr>
                <a:solidFill>
                  <a:schemeClr val="tx1"/>
                </a:solidFill>
                <a:latin typeface="Arial" charset="0"/>
              </a:defRPr>
            </a:lvl2pPr>
            <a:lvl3pPr marL="1143000" indent="-228600" defTabSz="912813">
              <a:defRPr>
                <a:solidFill>
                  <a:schemeClr val="tx1"/>
                </a:solidFill>
                <a:latin typeface="Arial" charset="0"/>
              </a:defRPr>
            </a:lvl3pPr>
            <a:lvl4pPr marL="1600200" indent="-228600" defTabSz="912813">
              <a:defRPr>
                <a:solidFill>
                  <a:schemeClr val="tx1"/>
                </a:solidFill>
                <a:latin typeface="Arial" charset="0"/>
              </a:defRPr>
            </a:lvl4pPr>
            <a:lvl5pPr marL="2057400" indent="-228600" defTabSz="912813">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pPr algn="r" eaLnBrk="1" hangingPunct="1"/>
            <a:fld id="{0168DAC8-8713-43FC-8D87-C8BDFB1126EC}" type="slidenum">
              <a:rPr lang="pl-PL" altLang="pl-PL" sz="1200">
                <a:latin typeface="Calibri" pitchFamily="34" charset="0"/>
              </a:rPr>
              <a:pPr algn="r" eaLnBrk="1" hangingPunct="1"/>
              <a:t>86</a:t>
            </a:fld>
            <a:endParaRPr lang="pl-PL" altLang="pl-PL" sz="1200">
              <a:latin typeface="Calibri" pitchFamily="34" charset="0"/>
            </a:endParaRPr>
          </a:p>
        </p:txBody>
      </p:sp>
      <p:sp>
        <p:nvSpPr>
          <p:cNvPr id="604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GB" altLang="pl-PL"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pl-PL"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txBox="1">
            <a:spLocks noGrp="1" noChangeArrowheads="1"/>
          </p:cNvSpPr>
          <p:nvPr/>
        </p:nvSpPr>
        <p:spPr bwMode="auto">
          <a:xfrm>
            <a:off x="3901304" y="9408641"/>
            <a:ext cx="2980457" cy="4957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4269" tIns="47135" rIns="94269" bIns="47135" anchor="b"/>
          <a:lstStyle>
            <a:lvl1pPr defTabSz="912813">
              <a:defRPr>
                <a:solidFill>
                  <a:schemeClr val="tx1"/>
                </a:solidFill>
                <a:latin typeface="Arial" charset="0"/>
              </a:defRPr>
            </a:lvl1pPr>
            <a:lvl2pPr marL="742950" indent="-285750" defTabSz="912813">
              <a:defRPr>
                <a:solidFill>
                  <a:schemeClr val="tx1"/>
                </a:solidFill>
                <a:latin typeface="Arial" charset="0"/>
              </a:defRPr>
            </a:lvl2pPr>
            <a:lvl3pPr marL="1143000" indent="-228600" defTabSz="912813">
              <a:defRPr>
                <a:solidFill>
                  <a:schemeClr val="tx1"/>
                </a:solidFill>
                <a:latin typeface="Arial" charset="0"/>
              </a:defRPr>
            </a:lvl3pPr>
            <a:lvl4pPr marL="1600200" indent="-228600" defTabSz="912813">
              <a:defRPr>
                <a:solidFill>
                  <a:schemeClr val="tx1"/>
                </a:solidFill>
                <a:latin typeface="Arial" charset="0"/>
              </a:defRPr>
            </a:lvl4pPr>
            <a:lvl5pPr marL="2057400" indent="-228600" defTabSz="912813">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pPr algn="r" eaLnBrk="1" hangingPunct="1"/>
            <a:fld id="{48F6A24E-0D01-4EE5-AEA7-86CEA5C27601}" type="slidenum">
              <a:rPr lang="pl-PL" altLang="pl-PL" sz="1200">
                <a:latin typeface="Calibri" pitchFamily="34" charset="0"/>
              </a:rPr>
              <a:pPr algn="r" eaLnBrk="1" hangingPunct="1"/>
              <a:t>87</a:t>
            </a:fld>
            <a:endParaRPr lang="pl-PL" altLang="pl-PL" sz="1200">
              <a:latin typeface="Calibri" pitchFamily="34" charset="0"/>
            </a:endParaRPr>
          </a:p>
        </p:txBody>
      </p:sp>
      <p:sp>
        <p:nvSpPr>
          <p:cNvPr id="614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GB" altLang="pl-PL"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txBox="1">
            <a:spLocks noGrp="1" noChangeArrowheads="1"/>
          </p:cNvSpPr>
          <p:nvPr/>
        </p:nvSpPr>
        <p:spPr bwMode="auto">
          <a:xfrm>
            <a:off x="3901304" y="9408641"/>
            <a:ext cx="2980457" cy="4957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4269" tIns="47135" rIns="94269" bIns="47135" anchor="b"/>
          <a:lstStyle>
            <a:lvl1pPr defTabSz="912813">
              <a:defRPr>
                <a:solidFill>
                  <a:schemeClr val="tx1"/>
                </a:solidFill>
                <a:latin typeface="Arial" charset="0"/>
              </a:defRPr>
            </a:lvl1pPr>
            <a:lvl2pPr marL="742950" indent="-285750" defTabSz="912813">
              <a:defRPr>
                <a:solidFill>
                  <a:schemeClr val="tx1"/>
                </a:solidFill>
                <a:latin typeface="Arial" charset="0"/>
              </a:defRPr>
            </a:lvl2pPr>
            <a:lvl3pPr marL="1143000" indent="-228600" defTabSz="912813">
              <a:defRPr>
                <a:solidFill>
                  <a:schemeClr val="tx1"/>
                </a:solidFill>
                <a:latin typeface="Arial" charset="0"/>
              </a:defRPr>
            </a:lvl3pPr>
            <a:lvl4pPr marL="1600200" indent="-228600" defTabSz="912813">
              <a:defRPr>
                <a:solidFill>
                  <a:schemeClr val="tx1"/>
                </a:solidFill>
                <a:latin typeface="Arial" charset="0"/>
              </a:defRPr>
            </a:lvl4pPr>
            <a:lvl5pPr marL="2057400" indent="-228600" defTabSz="912813">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pPr algn="r" eaLnBrk="1" hangingPunct="1"/>
            <a:fld id="{85CB75EE-1F17-4006-8E93-389CD2D66591}" type="slidenum">
              <a:rPr lang="pl-PL" altLang="pl-PL" sz="1200">
                <a:latin typeface="Calibri" pitchFamily="34" charset="0"/>
              </a:rPr>
              <a:pPr algn="r" eaLnBrk="1" hangingPunct="1"/>
              <a:t>88</a:t>
            </a:fld>
            <a:endParaRPr lang="pl-PL" altLang="pl-PL" sz="1200">
              <a:latin typeface="Calibri" pitchFamily="34" charset="0"/>
            </a:endParaRPr>
          </a:p>
        </p:txBody>
      </p:sp>
      <p:sp>
        <p:nvSpPr>
          <p:cNvPr id="624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GB" altLang="pl-PL"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txBox="1">
            <a:spLocks noGrp="1" noChangeArrowheads="1"/>
          </p:cNvSpPr>
          <p:nvPr/>
        </p:nvSpPr>
        <p:spPr bwMode="auto">
          <a:xfrm>
            <a:off x="3900488" y="9409113"/>
            <a:ext cx="2981325" cy="495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709" tIns="45854" rIns="91709" bIns="45854" anchor="b"/>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r" eaLnBrk="1" hangingPunct="1"/>
            <a:fld id="{2DF0C29D-B2E0-4C28-BF08-E7914AD0DDE3}" type="slidenum">
              <a:rPr lang="pl-PL" sz="1200">
                <a:latin typeface="Calibri" pitchFamily="34" charset="0"/>
              </a:rPr>
              <a:pPr algn="r" eaLnBrk="1" hangingPunct="1"/>
              <a:t>90</a:t>
            </a:fld>
            <a:endParaRPr lang="pl-PL" sz="1200">
              <a:latin typeface="Calibri" pitchFamily="34"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GB"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txBox="1">
            <a:spLocks noGrp="1" noChangeArrowheads="1"/>
          </p:cNvSpPr>
          <p:nvPr/>
        </p:nvSpPr>
        <p:spPr bwMode="auto">
          <a:xfrm>
            <a:off x="3900488" y="9409113"/>
            <a:ext cx="2981325" cy="495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709" tIns="45854" rIns="91709" bIns="45854" anchor="b"/>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r" eaLnBrk="1" hangingPunct="1"/>
            <a:fld id="{2B8573FF-381C-4618-A174-8E8271E664B5}" type="slidenum">
              <a:rPr lang="pl-PL" sz="1200">
                <a:latin typeface="Calibri" pitchFamily="34" charset="0"/>
              </a:rPr>
              <a:pPr algn="r" eaLnBrk="1" hangingPunct="1"/>
              <a:t>91</a:t>
            </a:fld>
            <a:endParaRPr lang="pl-PL" sz="1200">
              <a:latin typeface="Calibri" pitchFamily="34"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GB"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txBox="1">
            <a:spLocks noGrp="1" noChangeArrowheads="1"/>
          </p:cNvSpPr>
          <p:nvPr/>
        </p:nvSpPr>
        <p:spPr bwMode="auto">
          <a:xfrm>
            <a:off x="3900488" y="9409113"/>
            <a:ext cx="2981325" cy="495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709" tIns="45854" rIns="91709" bIns="45854" anchor="b"/>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r" eaLnBrk="1" hangingPunct="1"/>
            <a:fld id="{048314D3-240E-4853-BCAD-D6CC82927F02}" type="slidenum">
              <a:rPr lang="pl-PL" sz="1200">
                <a:latin typeface="Calibri" pitchFamily="34" charset="0"/>
              </a:rPr>
              <a:pPr algn="r" eaLnBrk="1" hangingPunct="1"/>
              <a:t>92</a:t>
            </a:fld>
            <a:endParaRPr lang="pl-PL" sz="1200">
              <a:latin typeface="Calibri" pitchFamily="34"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GB"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txBox="1">
            <a:spLocks noGrp="1" noChangeArrowheads="1"/>
          </p:cNvSpPr>
          <p:nvPr/>
        </p:nvSpPr>
        <p:spPr bwMode="auto">
          <a:xfrm>
            <a:off x="3900488" y="9409113"/>
            <a:ext cx="2981325" cy="495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709" tIns="45854" rIns="91709" bIns="45854" anchor="b"/>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r" eaLnBrk="1" hangingPunct="1"/>
            <a:fld id="{9D322146-5F4C-4505-95A4-22F5FE75140A}" type="slidenum">
              <a:rPr lang="pl-PL" sz="1200">
                <a:latin typeface="Calibri" pitchFamily="34" charset="0"/>
              </a:rPr>
              <a:pPr algn="r" eaLnBrk="1" hangingPunct="1"/>
              <a:t>93</a:t>
            </a:fld>
            <a:endParaRPr lang="pl-PL" sz="1200">
              <a:latin typeface="Calibri" pitchFamily="34"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GB"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txBox="1">
            <a:spLocks noGrp="1" noChangeArrowheads="1"/>
          </p:cNvSpPr>
          <p:nvPr/>
        </p:nvSpPr>
        <p:spPr bwMode="auto">
          <a:xfrm>
            <a:off x="3900488" y="9409113"/>
            <a:ext cx="2981325" cy="495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709" tIns="45854" rIns="91709" bIns="45854" anchor="b"/>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r" eaLnBrk="1" hangingPunct="1"/>
            <a:fld id="{5B0932A6-050B-4FD0-9F72-5A6D69010BC6}" type="slidenum">
              <a:rPr lang="pl-PL" sz="1200">
                <a:latin typeface="Calibri" pitchFamily="34" charset="0"/>
              </a:rPr>
              <a:pPr algn="r" eaLnBrk="1" hangingPunct="1"/>
              <a:t>94</a:t>
            </a:fld>
            <a:endParaRPr lang="pl-PL" sz="1200">
              <a:latin typeface="Calibri" pitchFamily="34" charset="0"/>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GB"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txBox="1">
            <a:spLocks noGrp="1" noChangeArrowheads="1"/>
          </p:cNvSpPr>
          <p:nvPr/>
        </p:nvSpPr>
        <p:spPr bwMode="auto">
          <a:xfrm>
            <a:off x="3900488" y="9409113"/>
            <a:ext cx="2981325" cy="495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709" tIns="45854" rIns="91709" bIns="45854" anchor="b"/>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r" eaLnBrk="1" hangingPunct="1"/>
            <a:fld id="{5F8746B7-2F1E-424D-A36D-C9643B26A640}" type="slidenum">
              <a:rPr lang="pl-PL" sz="1200">
                <a:latin typeface="Calibri" pitchFamily="34" charset="0"/>
              </a:rPr>
              <a:pPr algn="r" eaLnBrk="1" hangingPunct="1"/>
              <a:t>95</a:t>
            </a:fld>
            <a:endParaRPr lang="pl-PL" sz="1200">
              <a:latin typeface="Calibri" pitchFamily="34" charset="0"/>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GB"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txBox="1">
            <a:spLocks noGrp="1" noChangeArrowheads="1"/>
          </p:cNvSpPr>
          <p:nvPr/>
        </p:nvSpPr>
        <p:spPr bwMode="auto">
          <a:xfrm>
            <a:off x="3900488" y="9409113"/>
            <a:ext cx="2981325" cy="495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709" tIns="45854" rIns="91709" bIns="45854" anchor="b"/>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r" eaLnBrk="1" hangingPunct="1"/>
            <a:fld id="{ADEB4B30-2311-4A89-BB50-857595A631BD}" type="slidenum">
              <a:rPr lang="pl-PL" sz="1200">
                <a:latin typeface="Calibri" pitchFamily="34" charset="0"/>
              </a:rPr>
              <a:pPr algn="r" eaLnBrk="1" hangingPunct="1"/>
              <a:t>96</a:t>
            </a:fld>
            <a:endParaRPr lang="pl-PL" sz="1200">
              <a:latin typeface="Calibri" pitchFamily="34"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GB"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txBox="1">
            <a:spLocks noGrp="1" noChangeArrowheads="1"/>
          </p:cNvSpPr>
          <p:nvPr/>
        </p:nvSpPr>
        <p:spPr bwMode="auto">
          <a:xfrm>
            <a:off x="3900488" y="9409113"/>
            <a:ext cx="2981325" cy="495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709" tIns="45854" rIns="91709" bIns="45854" anchor="b"/>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r" eaLnBrk="1" hangingPunct="1"/>
            <a:fld id="{43BFEEBC-4A8B-4CF2-8F50-913F2534C347}" type="slidenum">
              <a:rPr lang="pl-PL" sz="1200">
                <a:latin typeface="Calibri" pitchFamily="34" charset="0"/>
              </a:rPr>
              <a:pPr algn="r" eaLnBrk="1" hangingPunct="1"/>
              <a:t>98</a:t>
            </a:fld>
            <a:endParaRPr lang="pl-PL" sz="1200">
              <a:latin typeface="Calibri" pitchFamily="34"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GB"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pl-PL"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txBox="1">
            <a:spLocks noGrp="1" noChangeArrowheads="1"/>
          </p:cNvSpPr>
          <p:nvPr/>
        </p:nvSpPr>
        <p:spPr bwMode="auto">
          <a:xfrm>
            <a:off x="3900488" y="9409113"/>
            <a:ext cx="2981325" cy="495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709" tIns="45854" rIns="91709" bIns="45854" anchor="b"/>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r" eaLnBrk="1" hangingPunct="1"/>
            <a:fld id="{B57FCB5E-1423-47E3-AFCB-BE5A1F0E0EF0}" type="slidenum">
              <a:rPr lang="pl-PL" sz="1200">
                <a:latin typeface="Calibri" pitchFamily="34" charset="0"/>
              </a:rPr>
              <a:pPr algn="r" eaLnBrk="1" hangingPunct="1"/>
              <a:t>99</a:t>
            </a:fld>
            <a:endParaRPr lang="pl-PL" sz="1200">
              <a:latin typeface="Calibri" pitchFamily="34"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GB"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txBox="1">
            <a:spLocks noGrp="1" noChangeArrowheads="1"/>
          </p:cNvSpPr>
          <p:nvPr/>
        </p:nvSpPr>
        <p:spPr bwMode="auto">
          <a:xfrm>
            <a:off x="3900488" y="9409113"/>
            <a:ext cx="2981325" cy="495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709" tIns="45854" rIns="91709" bIns="45854" anchor="b"/>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r" eaLnBrk="1" hangingPunct="1"/>
            <a:fld id="{0C089ABC-3A4F-4156-9818-39F39C0F19A8}" type="slidenum">
              <a:rPr lang="pl-PL" sz="1200">
                <a:latin typeface="Calibri" pitchFamily="34" charset="0"/>
              </a:rPr>
              <a:pPr algn="r" eaLnBrk="1" hangingPunct="1"/>
              <a:t>100</a:t>
            </a:fld>
            <a:endParaRPr lang="pl-PL" sz="1200">
              <a:latin typeface="Calibri" pitchFamily="34" charset="0"/>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GB"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txBox="1">
            <a:spLocks noGrp="1" noChangeArrowheads="1"/>
          </p:cNvSpPr>
          <p:nvPr/>
        </p:nvSpPr>
        <p:spPr bwMode="auto">
          <a:xfrm>
            <a:off x="3900488" y="9409113"/>
            <a:ext cx="2981325" cy="495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709" tIns="45854" rIns="91709" bIns="45854" anchor="b"/>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r" eaLnBrk="1" hangingPunct="1"/>
            <a:fld id="{99AC608A-4BA0-4814-B7DB-A9FDA81C3D0C}" type="slidenum">
              <a:rPr lang="pl-PL" sz="1200">
                <a:latin typeface="Calibri" pitchFamily="34" charset="0"/>
              </a:rPr>
              <a:pPr algn="r" eaLnBrk="1" hangingPunct="1"/>
              <a:t>101</a:t>
            </a:fld>
            <a:endParaRPr lang="pl-PL" sz="1200">
              <a:latin typeface="Calibri" pitchFamily="34"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GB"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txBox="1">
            <a:spLocks noGrp="1" noChangeArrowheads="1"/>
          </p:cNvSpPr>
          <p:nvPr/>
        </p:nvSpPr>
        <p:spPr bwMode="auto">
          <a:xfrm>
            <a:off x="3900488" y="9409113"/>
            <a:ext cx="2981325" cy="495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709" tIns="45854" rIns="91709" bIns="45854" anchor="b"/>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r" eaLnBrk="1" hangingPunct="1"/>
            <a:fld id="{7C0450AD-E5C9-4802-9E19-DAEE70B9C000}" type="slidenum">
              <a:rPr lang="pl-PL" sz="1200">
                <a:latin typeface="Calibri" pitchFamily="34" charset="0"/>
              </a:rPr>
              <a:pPr algn="r" eaLnBrk="1" hangingPunct="1"/>
              <a:t>102</a:t>
            </a:fld>
            <a:endParaRPr lang="pl-PL" sz="1200">
              <a:latin typeface="Calibri" pitchFamily="34"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GB"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txBox="1">
            <a:spLocks noGrp="1" noChangeArrowheads="1"/>
          </p:cNvSpPr>
          <p:nvPr/>
        </p:nvSpPr>
        <p:spPr bwMode="auto">
          <a:xfrm>
            <a:off x="3900488" y="9409113"/>
            <a:ext cx="2981325" cy="495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709" tIns="45854" rIns="91709" bIns="45854" anchor="b"/>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r" eaLnBrk="1" hangingPunct="1"/>
            <a:fld id="{E7281457-2F0C-4443-84AC-58876B910CA0}" type="slidenum">
              <a:rPr lang="pl-PL" sz="1200">
                <a:latin typeface="Calibri" pitchFamily="34" charset="0"/>
              </a:rPr>
              <a:pPr algn="r" eaLnBrk="1" hangingPunct="1"/>
              <a:t>103</a:t>
            </a:fld>
            <a:endParaRPr lang="pl-PL" sz="1200">
              <a:latin typeface="Calibri" pitchFamily="34"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GB"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p:spPr>
        <p:txBody>
          <a:bodyPr/>
          <a:lstStyle/>
          <a:p>
            <a:pPr eaLnBrk="1" hangingPunct="1"/>
            <a:endParaRPr lang="pl-PL"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pPr eaLnBrk="1" hangingPunct="1"/>
            <a:endParaRPr lang="pl-PL"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p:spPr>
        <p:txBody>
          <a:bodyPr/>
          <a:lstStyle/>
          <a:p>
            <a:pPr eaLnBrk="1" hangingPunct="1"/>
            <a:endParaRPr lang="pl-PL"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p:spPr>
        <p:txBody>
          <a:bodyPr/>
          <a:lstStyle/>
          <a:p>
            <a:pPr eaLnBrk="1" hangingPunct="1"/>
            <a:endParaRPr lang="pl-PL"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p:spPr>
        <p:txBody>
          <a:bodyPr/>
          <a:lstStyle/>
          <a:p>
            <a:pPr eaLnBrk="1" hangingPunct="1"/>
            <a:endParaRPr lang="pl-PL"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pl-PL"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p:spPr>
        <p:txBody>
          <a:bodyPr/>
          <a:lstStyle/>
          <a:p>
            <a:pPr eaLnBrk="1" hangingPunct="1"/>
            <a:endParaRPr lang="pl-PL"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p:spPr>
        <p:txBody>
          <a:bodyPr/>
          <a:lstStyle/>
          <a:p>
            <a:pPr eaLnBrk="1" hangingPunct="1"/>
            <a:endParaRPr lang="pl-PL"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p:spPr>
        <p:txBody>
          <a:bodyPr/>
          <a:lstStyle/>
          <a:p>
            <a:pPr eaLnBrk="1" hangingPunct="1"/>
            <a:endParaRPr lang="pl-PL"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pl-PL"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Rot="1" noChangeAspect="1" noChangeArrowheads="1" noTextEdit="1"/>
          </p:cNvSpPr>
          <p:nvPr>
            <p:ph type="sldImg"/>
          </p:nvPr>
        </p:nvSpPr>
        <p:spPr>
          <a:ln/>
        </p:spPr>
      </p:sp>
      <p:sp>
        <p:nvSpPr>
          <p:cNvPr id="5123" name="Rectangle 3"/>
          <p:cNvSpPr>
            <a:spLocks noGrp="1" noChangeArrowheads="1"/>
          </p:cNvSpPr>
          <p:nvPr>
            <p:ph type="body" idx="1"/>
          </p:nvPr>
        </p:nvSpPr>
        <p:spPr>
          <a:noFill/>
          <a:ln/>
        </p:spPr>
        <p:txBody>
          <a:bodyPr/>
          <a:lstStyle/>
          <a:p>
            <a:pPr eaLnBrk="1" hangingPunct="1"/>
            <a:endParaRPr lang="pl-PL"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a:noFill/>
          <a:ln/>
        </p:spPr>
        <p:txBody>
          <a:bodyPr/>
          <a:lstStyle/>
          <a:p>
            <a:pPr eaLnBrk="1" hangingPunct="1"/>
            <a:endParaRPr lang="pl-PL"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a:noFill/>
          <a:ln/>
        </p:spPr>
        <p:txBody>
          <a:bodyPr/>
          <a:lstStyle/>
          <a:p>
            <a:pPr eaLnBrk="1" hangingPunct="1"/>
            <a:endParaRPr lang="pl-PL"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a:noFill/>
          <a:ln/>
        </p:spPr>
        <p:txBody>
          <a:bodyPr/>
          <a:lstStyle/>
          <a:p>
            <a:pPr eaLnBrk="1" hangingPunct="1"/>
            <a:endParaRPr lang="pl-PL"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pl-PL"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pl-PL"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smtClean="0"/>
              <a:t>Kliknij, aby edytować styl wzorca podtytułu</a:t>
            </a:r>
            <a:endParaRPr lang="pl-PL"/>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DC64E41E-9DA4-45EA-9115-7B19A9B0C3BF}" type="slidenum">
              <a:rPr lang="pl-PL"/>
              <a:pPr>
                <a:defRPr/>
              </a:pPr>
              <a:t>‹#›</a:t>
            </a:fld>
            <a:endParaRPr lang="pl-PL" dirty="0"/>
          </a:p>
        </p:txBody>
      </p:sp>
    </p:spTree>
    <p:extLst>
      <p:ext uri="{BB962C8B-B14F-4D97-AF65-F5344CB8AC3E}">
        <p14:creationId xmlns:p14="http://schemas.microsoft.com/office/powerpoint/2010/main" xmlns="" val="3660940321"/>
      </p:ext>
    </p:extLst>
  </p:cSld>
  <p:clrMapOvr>
    <a:masterClrMapping/>
  </p:clrMapOvr>
  <p:transition>
    <p:fade thruBlk="1"/>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97696D9F-91A8-4082-AEFB-88102B47CDFA}" type="slidenum">
              <a:rPr lang="pl-PL"/>
              <a:pPr>
                <a:defRPr/>
              </a:pPr>
              <a:t>‹#›</a:t>
            </a:fld>
            <a:endParaRPr lang="pl-PL" dirty="0"/>
          </a:p>
        </p:txBody>
      </p:sp>
    </p:spTree>
    <p:extLst>
      <p:ext uri="{BB962C8B-B14F-4D97-AF65-F5344CB8AC3E}">
        <p14:creationId xmlns:p14="http://schemas.microsoft.com/office/powerpoint/2010/main" xmlns="" val="1096443379"/>
      </p:ext>
    </p:extLst>
  </p:cSld>
  <p:clrMapOvr>
    <a:masterClrMapping/>
  </p:clrMapOvr>
  <p:transition>
    <p:fade thruBlk="1"/>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515100" y="620713"/>
            <a:ext cx="1943100" cy="5475287"/>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684213" y="620713"/>
            <a:ext cx="5678487" cy="5475287"/>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CF07AC59-F8D1-4267-B3A9-70F1C9937305}" type="slidenum">
              <a:rPr lang="pl-PL"/>
              <a:pPr>
                <a:defRPr/>
              </a:pPr>
              <a:t>‹#›</a:t>
            </a:fld>
            <a:endParaRPr lang="pl-PL" dirty="0"/>
          </a:p>
        </p:txBody>
      </p:sp>
    </p:spTree>
    <p:extLst>
      <p:ext uri="{BB962C8B-B14F-4D97-AF65-F5344CB8AC3E}">
        <p14:creationId xmlns:p14="http://schemas.microsoft.com/office/powerpoint/2010/main" xmlns="" val="2896416098"/>
      </p:ext>
    </p:extLst>
  </p:cSld>
  <p:clrMapOvr>
    <a:masterClrMapping/>
  </p:clrMapOvr>
  <p:transition>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Zawartość">
    <p:spTree>
      <p:nvGrpSpPr>
        <p:cNvPr id="1" name=""/>
        <p:cNvGrpSpPr/>
        <p:nvPr/>
      </p:nvGrpSpPr>
      <p:grpSpPr>
        <a:xfrm>
          <a:off x="0" y="0"/>
          <a:ext cx="0" cy="0"/>
          <a:chOff x="0" y="0"/>
          <a:chExt cx="0" cy="0"/>
        </a:xfrm>
      </p:grpSpPr>
      <p:sp>
        <p:nvSpPr>
          <p:cNvPr id="2" name="Symbol zastępczy zawartości 1"/>
          <p:cNvSpPr>
            <a:spLocks noGrp="1"/>
          </p:cNvSpPr>
          <p:nvPr>
            <p:ph/>
          </p:nvPr>
        </p:nvSpPr>
        <p:spPr>
          <a:xfrm>
            <a:off x="684213" y="620713"/>
            <a:ext cx="7773987" cy="5475287"/>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3" name="Rectangle 4"/>
          <p:cNvSpPr>
            <a:spLocks noGrp="1" noChangeArrowheads="1"/>
          </p:cNvSpPr>
          <p:nvPr>
            <p:ph type="dt" sz="half" idx="10"/>
          </p:nvPr>
        </p:nvSpPr>
        <p:spPr>
          <a:ln/>
        </p:spPr>
        <p:txBody>
          <a:bodyPr/>
          <a:lstStyle>
            <a:lvl1pPr>
              <a:defRPr/>
            </a:lvl1pPr>
          </a:lstStyle>
          <a:p>
            <a:pPr>
              <a:defRPr/>
            </a:pPr>
            <a:endParaRPr lang="en-GB"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5" name="Rectangle 6"/>
          <p:cNvSpPr>
            <a:spLocks noGrp="1" noChangeArrowheads="1"/>
          </p:cNvSpPr>
          <p:nvPr>
            <p:ph type="sldNum" sz="quarter" idx="12"/>
          </p:nvPr>
        </p:nvSpPr>
        <p:spPr>
          <a:ln/>
        </p:spPr>
        <p:txBody>
          <a:bodyPr/>
          <a:lstStyle>
            <a:lvl1pPr>
              <a:defRPr/>
            </a:lvl1pPr>
          </a:lstStyle>
          <a:p>
            <a:pPr>
              <a:defRPr/>
            </a:pPr>
            <a:fld id="{7BDCCD49-0517-4A9E-BBBE-845A4289424B}" type="slidenum">
              <a:rPr lang="pl-PL"/>
              <a:pPr>
                <a:defRPr/>
              </a:pPr>
              <a:t>‹#›</a:t>
            </a:fld>
            <a:endParaRPr lang="pl-PL" dirty="0"/>
          </a:p>
        </p:txBody>
      </p:sp>
    </p:spTree>
    <p:extLst>
      <p:ext uri="{BB962C8B-B14F-4D97-AF65-F5344CB8AC3E}">
        <p14:creationId xmlns:p14="http://schemas.microsoft.com/office/powerpoint/2010/main" xmlns="" val="1523983091"/>
      </p:ext>
    </p:extLst>
  </p:cSld>
  <p:clrMapOvr>
    <a:masterClrMapping/>
  </p:clrMapOvr>
  <p:transition>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ytuł i diagram lub schemat organizacyjny">
    <p:spTree>
      <p:nvGrpSpPr>
        <p:cNvPr id="1" name=""/>
        <p:cNvGrpSpPr/>
        <p:nvPr/>
      </p:nvGrpSpPr>
      <p:grpSpPr>
        <a:xfrm>
          <a:off x="0" y="0"/>
          <a:ext cx="0" cy="0"/>
          <a:chOff x="0" y="0"/>
          <a:chExt cx="0" cy="0"/>
        </a:xfrm>
      </p:grpSpPr>
      <p:sp>
        <p:nvSpPr>
          <p:cNvPr id="2" name="Tytuł 1"/>
          <p:cNvSpPr>
            <a:spLocks noGrp="1"/>
          </p:cNvSpPr>
          <p:nvPr>
            <p:ph type="title"/>
          </p:nvPr>
        </p:nvSpPr>
        <p:spPr>
          <a:xfrm>
            <a:off x="684213" y="620713"/>
            <a:ext cx="7772400" cy="1143000"/>
          </a:xfrm>
        </p:spPr>
        <p:txBody>
          <a:bodyPr/>
          <a:lstStyle/>
          <a:p>
            <a:r>
              <a:rPr lang="pl-PL" smtClean="0"/>
              <a:t>Kliknij, aby edytować styl</a:t>
            </a:r>
            <a:endParaRPr lang="pl-PL"/>
          </a:p>
        </p:txBody>
      </p:sp>
      <p:sp>
        <p:nvSpPr>
          <p:cNvPr id="3" name="Symbol zastępczy obiektu SmartArt 2"/>
          <p:cNvSpPr>
            <a:spLocks noGrp="1"/>
          </p:cNvSpPr>
          <p:nvPr>
            <p:ph type="dgm" idx="1"/>
          </p:nvPr>
        </p:nvSpPr>
        <p:spPr>
          <a:xfrm>
            <a:off x="685800" y="1981200"/>
            <a:ext cx="7772400" cy="4114800"/>
          </a:xfrm>
        </p:spPr>
        <p:txBody>
          <a:bodyPr/>
          <a:lstStyle/>
          <a:p>
            <a:pPr lvl="0"/>
            <a:endParaRPr lang="pl-PL"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5EC02666-9734-4FD2-ACC2-05A4C250A7BF}" type="slidenum">
              <a:rPr lang="pl-PL"/>
              <a:pPr>
                <a:defRPr/>
              </a:pPr>
              <a:t>‹#›</a:t>
            </a:fld>
            <a:endParaRPr lang="pl-PL" dirty="0"/>
          </a:p>
        </p:txBody>
      </p:sp>
    </p:spTree>
    <p:extLst>
      <p:ext uri="{BB962C8B-B14F-4D97-AF65-F5344CB8AC3E}">
        <p14:creationId xmlns:p14="http://schemas.microsoft.com/office/powerpoint/2010/main" xmlns="" val="2673331630"/>
      </p:ext>
    </p:extLst>
  </p:cSld>
  <p:clrMapOvr>
    <a:masterClrMapping/>
  </p:clrMapOvr>
  <p:transition>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ytuł i tabela">
    <p:spTree>
      <p:nvGrpSpPr>
        <p:cNvPr id="1" name=""/>
        <p:cNvGrpSpPr/>
        <p:nvPr/>
      </p:nvGrpSpPr>
      <p:grpSpPr>
        <a:xfrm>
          <a:off x="0" y="0"/>
          <a:ext cx="0" cy="0"/>
          <a:chOff x="0" y="0"/>
          <a:chExt cx="0" cy="0"/>
        </a:xfrm>
      </p:grpSpPr>
      <p:sp>
        <p:nvSpPr>
          <p:cNvPr id="2" name="Tytuł 1"/>
          <p:cNvSpPr>
            <a:spLocks noGrp="1"/>
          </p:cNvSpPr>
          <p:nvPr>
            <p:ph type="title"/>
          </p:nvPr>
        </p:nvSpPr>
        <p:spPr>
          <a:xfrm>
            <a:off x="684213" y="620713"/>
            <a:ext cx="7772400" cy="1143000"/>
          </a:xfrm>
        </p:spPr>
        <p:txBody>
          <a:bodyPr/>
          <a:lstStyle/>
          <a:p>
            <a:r>
              <a:rPr lang="pl-PL" smtClean="0"/>
              <a:t>Kliknij, aby edytować styl</a:t>
            </a:r>
            <a:endParaRPr lang="pl-PL"/>
          </a:p>
        </p:txBody>
      </p:sp>
      <p:sp>
        <p:nvSpPr>
          <p:cNvPr id="3" name="Symbol zastępczy tabeli 2"/>
          <p:cNvSpPr>
            <a:spLocks noGrp="1"/>
          </p:cNvSpPr>
          <p:nvPr>
            <p:ph type="tbl" idx="1"/>
          </p:nvPr>
        </p:nvSpPr>
        <p:spPr>
          <a:xfrm>
            <a:off x="685800" y="1981200"/>
            <a:ext cx="7772400" cy="4114800"/>
          </a:xfrm>
        </p:spPr>
        <p:txBody>
          <a:bodyPr/>
          <a:lstStyle/>
          <a:p>
            <a:pPr lvl="0"/>
            <a:endParaRPr lang="pl-PL"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2E9B3896-3F85-4278-BFCD-C521FDE07A3C}" type="slidenum">
              <a:rPr lang="pl-PL"/>
              <a:pPr>
                <a:defRPr/>
              </a:pPr>
              <a:t>‹#›</a:t>
            </a:fld>
            <a:endParaRPr lang="pl-PL" dirty="0"/>
          </a:p>
        </p:txBody>
      </p:sp>
    </p:spTree>
    <p:extLst>
      <p:ext uri="{BB962C8B-B14F-4D97-AF65-F5344CB8AC3E}">
        <p14:creationId xmlns:p14="http://schemas.microsoft.com/office/powerpoint/2010/main" xmlns="" val="2449843573"/>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24B65095-A88D-4ED4-98BC-379CCEAE9A66}" type="slidenum">
              <a:rPr lang="pl-PL"/>
              <a:pPr>
                <a:defRPr/>
              </a:pPr>
              <a:t>‹#›</a:t>
            </a:fld>
            <a:endParaRPr lang="pl-PL" dirty="0"/>
          </a:p>
        </p:txBody>
      </p:sp>
    </p:spTree>
    <p:extLst>
      <p:ext uri="{BB962C8B-B14F-4D97-AF65-F5344CB8AC3E}">
        <p14:creationId xmlns:p14="http://schemas.microsoft.com/office/powerpoint/2010/main" xmlns="" val="1599138239"/>
      </p:ext>
    </p:extLst>
  </p:cSld>
  <p:clrMapOvr>
    <a:masterClrMapping/>
  </p:clrMapOvr>
  <p:transition>
    <p:fade thruBlk="1"/>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smtClean="0"/>
              <a:t>Kliknij, aby edytować style wzorca tekstu</a:t>
            </a:r>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08F8CE4B-93F2-4640-9313-58F9B2BA3A92}" type="slidenum">
              <a:rPr lang="pl-PL"/>
              <a:pPr>
                <a:defRPr/>
              </a:pPr>
              <a:t>‹#›</a:t>
            </a:fld>
            <a:endParaRPr lang="pl-PL" dirty="0"/>
          </a:p>
        </p:txBody>
      </p:sp>
    </p:spTree>
    <p:extLst>
      <p:ext uri="{BB962C8B-B14F-4D97-AF65-F5344CB8AC3E}">
        <p14:creationId xmlns:p14="http://schemas.microsoft.com/office/powerpoint/2010/main" xmlns="" val="2428791696"/>
      </p:ext>
    </p:extLst>
  </p:cSld>
  <p:clrMapOvr>
    <a:masterClrMapping/>
  </p:clrMapOvr>
  <p:transition>
    <p:fade thruBlk="1"/>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A43D9832-9F31-48F9-AB30-0F8F6E3B7F93}" type="slidenum">
              <a:rPr lang="pl-PL"/>
              <a:pPr>
                <a:defRPr/>
              </a:pPr>
              <a:t>‹#›</a:t>
            </a:fld>
            <a:endParaRPr lang="pl-PL" dirty="0"/>
          </a:p>
        </p:txBody>
      </p:sp>
    </p:spTree>
    <p:extLst>
      <p:ext uri="{BB962C8B-B14F-4D97-AF65-F5344CB8AC3E}">
        <p14:creationId xmlns:p14="http://schemas.microsoft.com/office/powerpoint/2010/main" xmlns="" val="3446268561"/>
      </p:ext>
    </p:extLst>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Rectangle 4"/>
          <p:cNvSpPr>
            <a:spLocks noGrp="1" noChangeArrowheads="1"/>
          </p:cNvSpPr>
          <p:nvPr>
            <p:ph type="dt" sz="half" idx="10"/>
          </p:nvPr>
        </p:nvSpPr>
        <p:spPr>
          <a:ln/>
        </p:spPr>
        <p:txBody>
          <a:bodyPr/>
          <a:lstStyle>
            <a:lvl1pPr>
              <a:defRPr/>
            </a:lvl1pPr>
          </a:lstStyle>
          <a:p>
            <a:pPr>
              <a:defRPr/>
            </a:pPr>
            <a:endParaRPr lang="en-GB"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9" name="Rectangle 6"/>
          <p:cNvSpPr>
            <a:spLocks noGrp="1" noChangeArrowheads="1"/>
          </p:cNvSpPr>
          <p:nvPr>
            <p:ph type="sldNum" sz="quarter" idx="12"/>
          </p:nvPr>
        </p:nvSpPr>
        <p:spPr>
          <a:ln/>
        </p:spPr>
        <p:txBody>
          <a:bodyPr/>
          <a:lstStyle>
            <a:lvl1pPr>
              <a:defRPr/>
            </a:lvl1pPr>
          </a:lstStyle>
          <a:p>
            <a:pPr>
              <a:defRPr/>
            </a:pPr>
            <a:fld id="{5B2E3D6E-CA1D-493A-B860-63028577335E}" type="slidenum">
              <a:rPr lang="pl-PL"/>
              <a:pPr>
                <a:defRPr/>
              </a:pPr>
              <a:t>‹#›</a:t>
            </a:fld>
            <a:endParaRPr lang="pl-PL" dirty="0"/>
          </a:p>
        </p:txBody>
      </p:sp>
    </p:spTree>
    <p:extLst>
      <p:ext uri="{BB962C8B-B14F-4D97-AF65-F5344CB8AC3E}">
        <p14:creationId xmlns:p14="http://schemas.microsoft.com/office/powerpoint/2010/main" xmlns="" val="405665743"/>
      </p:ext>
    </p:extLst>
  </p:cSld>
  <p:clrMapOvr>
    <a:masterClrMapping/>
  </p:clrMapOvr>
  <p:transition>
    <p:fade thruBlk="1"/>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Rectangle 4"/>
          <p:cNvSpPr>
            <a:spLocks noGrp="1" noChangeArrowheads="1"/>
          </p:cNvSpPr>
          <p:nvPr>
            <p:ph type="dt" sz="half" idx="10"/>
          </p:nvPr>
        </p:nvSpPr>
        <p:spPr>
          <a:ln/>
        </p:spPr>
        <p:txBody>
          <a:bodyPr/>
          <a:lstStyle>
            <a:lvl1pPr>
              <a:defRPr/>
            </a:lvl1pPr>
          </a:lstStyle>
          <a:p>
            <a:pPr>
              <a:defRPr/>
            </a:pPr>
            <a:endParaRPr lang="en-GB"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5" name="Rectangle 6"/>
          <p:cNvSpPr>
            <a:spLocks noGrp="1" noChangeArrowheads="1"/>
          </p:cNvSpPr>
          <p:nvPr>
            <p:ph type="sldNum" sz="quarter" idx="12"/>
          </p:nvPr>
        </p:nvSpPr>
        <p:spPr>
          <a:ln/>
        </p:spPr>
        <p:txBody>
          <a:bodyPr/>
          <a:lstStyle>
            <a:lvl1pPr>
              <a:defRPr/>
            </a:lvl1pPr>
          </a:lstStyle>
          <a:p>
            <a:pPr>
              <a:defRPr/>
            </a:pPr>
            <a:fld id="{6B37CD1C-8C8B-4D10-AB79-2AD4C4C54C2B}" type="slidenum">
              <a:rPr lang="pl-PL"/>
              <a:pPr>
                <a:defRPr/>
              </a:pPr>
              <a:t>‹#›</a:t>
            </a:fld>
            <a:endParaRPr lang="pl-PL" dirty="0"/>
          </a:p>
        </p:txBody>
      </p:sp>
    </p:spTree>
    <p:extLst>
      <p:ext uri="{BB962C8B-B14F-4D97-AF65-F5344CB8AC3E}">
        <p14:creationId xmlns:p14="http://schemas.microsoft.com/office/powerpoint/2010/main" xmlns="" val="3078072214"/>
      </p:ext>
    </p:extLst>
  </p:cSld>
  <p:clrMapOvr>
    <a:masterClrMapping/>
  </p:clrMapOvr>
  <p:transition>
    <p:fade thruBlk="1"/>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4" name="Rectangle 6"/>
          <p:cNvSpPr>
            <a:spLocks noGrp="1" noChangeArrowheads="1"/>
          </p:cNvSpPr>
          <p:nvPr>
            <p:ph type="sldNum" sz="quarter" idx="12"/>
          </p:nvPr>
        </p:nvSpPr>
        <p:spPr>
          <a:ln/>
        </p:spPr>
        <p:txBody>
          <a:bodyPr/>
          <a:lstStyle>
            <a:lvl1pPr>
              <a:defRPr/>
            </a:lvl1pPr>
          </a:lstStyle>
          <a:p>
            <a:pPr>
              <a:defRPr/>
            </a:pPr>
            <a:fld id="{827DB400-EF1B-408F-897A-A3FA3A1DB194}" type="slidenum">
              <a:rPr lang="pl-PL"/>
              <a:pPr>
                <a:defRPr/>
              </a:pPr>
              <a:t>‹#›</a:t>
            </a:fld>
            <a:endParaRPr lang="pl-PL" dirty="0"/>
          </a:p>
        </p:txBody>
      </p:sp>
    </p:spTree>
    <p:extLst>
      <p:ext uri="{BB962C8B-B14F-4D97-AF65-F5344CB8AC3E}">
        <p14:creationId xmlns:p14="http://schemas.microsoft.com/office/powerpoint/2010/main" xmlns="" val="2639964861"/>
      </p:ext>
    </p:extLst>
  </p:cSld>
  <p:clrMapOvr>
    <a:masterClrMapping/>
  </p:clrMapOvr>
  <p:transition>
    <p:fade thruBlk="1"/>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66044D61-C8CB-46ED-84C9-0DE8C6311BFB}" type="slidenum">
              <a:rPr lang="pl-PL"/>
              <a:pPr>
                <a:defRPr/>
              </a:pPr>
              <a:t>‹#›</a:t>
            </a:fld>
            <a:endParaRPr lang="pl-PL" dirty="0"/>
          </a:p>
        </p:txBody>
      </p:sp>
    </p:spTree>
    <p:extLst>
      <p:ext uri="{BB962C8B-B14F-4D97-AF65-F5344CB8AC3E}">
        <p14:creationId xmlns:p14="http://schemas.microsoft.com/office/powerpoint/2010/main" xmlns="" val="4059756873"/>
      </p:ext>
    </p:extLst>
  </p:cSld>
  <p:clrMapOvr>
    <a:masterClrMapping/>
  </p:clrMapOvr>
  <p:transition>
    <p:fade thruBlk="1"/>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dirty="0" smtClean="0"/>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BEEC9AB4-017C-4F8F-97E8-7F669A84157F}" type="slidenum">
              <a:rPr lang="pl-PL"/>
              <a:pPr>
                <a:defRPr/>
              </a:pPr>
              <a:t>‹#›</a:t>
            </a:fld>
            <a:endParaRPr lang="pl-PL" dirty="0"/>
          </a:p>
        </p:txBody>
      </p:sp>
    </p:spTree>
    <p:extLst>
      <p:ext uri="{BB962C8B-B14F-4D97-AF65-F5344CB8AC3E}">
        <p14:creationId xmlns:p14="http://schemas.microsoft.com/office/powerpoint/2010/main" xmlns="" val="1052075179"/>
      </p:ext>
    </p:extLst>
  </p:cSld>
  <p:clrMapOvr>
    <a:masterClrMapping/>
  </p:clrMapOvr>
  <p:transition>
    <p:fade thruBlk="1"/>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cstate="print">
            <a:lum bright="-33000" contrast="38000"/>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4213" y="620713"/>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altLang="pl-PL" smtClean="0"/>
              <a:t>Kliknij, aby edytować styl wzorca tytułu</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altLang="pl-PL" smtClean="0"/>
              <a:t>Kliknij, aby edytować style wzorca tekstu</a:t>
            </a:r>
          </a:p>
          <a:p>
            <a:pPr lvl="1"/>
            <a:r>
              <a:rPr lang="pl-PL" altLang="pl-PL" smtClean="0"/>
              <a:t>Drugi poziom</a:t>
            </a:r>
          </a:p>
          <a:p>
            <a:pPr lvl="2"/>
            <a:r>
              <a:rPr lang="pl-PL" altLang="pl-PL" smtClean="0"/>
              <a:t>Trzeci poziom</a:t>
            </a:r>
          </a:p>
          <a:p>
            <a:pPr lvl="3"/>
            <a:r>
              <a:rPr lang="pl-PL" altLang="pl-PL" smtClean="0"/>
              <a:t>Czwarty poziom</a:t>
            </a:r>
          </a:p>
          <a:p>
            <a:pPr lvl="4"/>
            <a:r>
              <a:rPr lang="pl-PL" altLang="pl-PL" smtClean="0"/>
              <a:t>Piąty poziom</a:t>
            </a:r>
          </a:p>
        </p:txBody>
      </p:sp>
      <p:sp>
        <p:nvSpPr>
          <p:cNvPr id="1690628" name="Rectangle 4"/>
          <p:cNvSpPr>
            <a:spLocks noGrp="1" noChangeArrowheads="1"/>
          </p:cNvSpPr>
          <p:nvPr>
            <p:ph type="dt" sz="half" idx="2"/>
          </p:nvPr>
        </p:nvSpPr>
        <p:spPr bwMode="auto">
          <a:xfrm>
            <a:off x="1187450" y="115888"/>
            <a:ext cx="79216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800">
                <a:solidFill>
                  <a:srgbClr val="008000"/>
                </a:solidFill>
                <a:latin typeface="+mn-lt"/>
                <a:cs typeface="+mn-cs"/>
              </a:defRPr>
            </a:lvl1pPr>
          </a:lstStyle>
          <a:p>
            <a:pPr>
              <a:defRPr/>
            </a:pPr>
            <a:endParaRPr lang="en-GB" dirty="0"/>
          </a:p>
        </p:txBody>
      </p:sp>
      <p:sp>
        <p:nvSpPr>
          <p:cNvPr id="1690629" name="Rectangle 5"/>
          <p:cNvSpPr>
            <a:spLocks noGrp="1" noChangeArrowheads="1"/>
          </p:cNvSpPr>
          <p:nvPr>
            <p:ph type="ftr" sz="quarter" idx="3"/>
          </p:nvPr>
        </p:nvSpPr>
        <p:spPr bwMode="auto">
          <a:xfrm>
            <a:off x="250825" y="6616700"/>
            <a:ext cx="5689600" cy="2682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a:solidFill>
                  <a:srgbClr val="008000"/>
                </a:solidFill>
                <a:latin typeface="+mn-lt"/>
                <a:cs typeface="+mn-cs"/>
              </a:defRPr>
            </a:lvl1pPr>
          </a:lstStyle>
          <a:p>
            <a:pPr>
              <a:defRPr/>
            </a:pPr>
            <a:endParaRPr lang="en-GB" dirty="0"/>
          </a:p>
        </p:txBody>
      </p:sp>
      <p:sp>
        <p:nvSpPr>
          <p:cNvPr id="1690630" name="Rectangle 6"/>
          <p:cNvSpPr>
            <a:spLocks noGrp="1" noChangeArrowheads="1"/>
          </p:cNvSpPr>
          <p:nvPr>
            <p:ph type="sldNum" sz="quarter" idx="4"/>
          </p:nvPr>
        </p:nvSpPr>
        <p:spPr bwMode="auto">
          <a:xfrm>
            <a:off x="6227763" y="6616700"/>
            <a:ext cx="2665412" cy="2682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008000"/>
                </a:solidFill>
                <a:latin typeface="+mn-lt"/>
                <a:cs typeface="+mn-cs"/>
              </a:defRPr>
            </a:lvl1pPr>
          </a:lstStyle>
          <a:p>
            <a:pPr>
              <a:defRPr/>
            </a:pPr>
            <a:fld id="{686B7094-F788-4CE4-AC61-BEE6F374396D}" type="slidenum">
              <a:rPr lang="pl-PL"/>
              <a:pPr>
                <a:defRPr/>
              </a:pPr>
              <a:t>‹#›</a:t>
            </a:fld>
            <a:endParaRPr lang="pl-PL" dirty="0"/>
          </a:p>
        </p:txBody>
      </p:sp>
      <p:pic>
        <p:nvPicPr>
          <p:cNvPr id="1031" name="Picture 7"/>
          <p:cNvPicPr>
            <a:picLocks noChangeAspect="1" noChangeArrowheads="1"/>
          </p:cNvPicPr>
          <p:nvPr/>
        </p:nvPicPr>
        <p:blipFill>
          <a:blip r:embed="rId17" cstate="print"/>
          <a:srcRect/>
          <a:stretch>
            <a:fillRect/>
          </a:stretch>
        </p:blipFill>
        <p:spPr bwMode="auto">
          <a:xfrm>
            <a:off x="96838" y="115888"/>
            <a:ext cx="874712" cy="874712"/>
          </a:xfrm>
          <a:prstGeom prst="rect">
            <a:avLst/>
          </a:prstGeom>
          <a:noFill/>
          <a:ln w="9525" algn="ctr">
            <a:noFill/>
            <a:miter lim="800000"/>
            <a:headEnd/>
            <a:tailEnd/>
          </a:ln>
        </p:spPr>
      </p:pic>
      <p:sp>
        <p:nvSpPr>
          <p:cNvPr id="1032" name="Line 15"/>
          <p:cNvSpPr>
            <a:spLocks noChangeShapeType="1"/>
          </p:cNvSpPr>
          <p:nvPr/>
        </p:nvSpPr>
        <p:spPr bwMode="auto">
          <a:xfrm>
            <a:off x="323850" y="6597650"/>
            <a:ext cx="8496300" cy="0"/>
          </a:xfrm>
          <a:prstGeom prst="line">
            <a:avLst/>
          </a:prstGeom>
          <a:noFill/>
          <a:ln w="3175">
            <a:solidFill>
              <a:srgbClr val="006600"/>
            </a:solidFill>
            <a:round/>
            <a:headEnd/>
            <a:tailEnd/>
          </a:ln>
        </p:spPr>
        <p:txBody>
          <a:bodyPr wrap="none" anchor="ctr"/>
          <a:lstStyle/>
          <a:p>
            <a:pPr algn="ctr">
              <a:defRPr/>
            </a:pPr>
            <a:endParaRPr lang="pl-PL" sz="3000" dirty="0">
              <a:solidFill>
                <a:srgbClr val="000000"/>
              </a:solidFill>
              <a:cs typeface="Arial" pitchFamily="34" charset="0"/>
            </a:endParaRPr>
          </a:p>
        </p:txBody>
      </p:sp>
    </p:spTree>
    <p:extLst>
      <p:ext uri="{BB962C8B-B14F-4D97-AF65-F5344CB8AC3E}">
        <p14:creationId xmlns:p14="http://schemas.microsoft.com/office/powerpoint/2010/main" xmlns="" val="450115504"/>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Lst>
  <p:transition>
    <p:fade thruBlk="1"/>
  </p:transition>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ahoma" pitchFamily="34" charset="0"/>
        </a:defRPr>
      </a:lvl2pPr>
      <a:lvl3pPr algn="ctr" rtl="0" eaLnBrk="0" fontAlgn="base" hangingPunct="0">
        <a:spcBef>
          <a:spcPct val="0"/>
        </a:spcBef>
        <a:spcAft>
          <a:spcPct val="0"/>
        </a:spcAft>
        <a:defRPr sz="4400">
          <a:solidFill>
            <a:schemeClr val="tx2"/>
          </a:solidFill>
          <a:latin typeface="Tahoma" pitchFamily="34" charset="0"/>
        </a:defRPr>
      </a:lvl3pPr>
      <a:lvl4pPr algn="ctr" rtl="0" eaLnBrk="0" fontAlgn="base" hangingPunct="0">
        <a:spcBef>
          <a:spcPct val="0"/>
        </a:spcBef>
        <a:spcAft>
          <a:spcPct val="0"/>
        </a:spcAft>
        <a:defRPr sz="4400">
          <a:solidFill>
            <a:schemeClr val="tx2"/>
          </a:solidFill>
          <a:latin typeface="Tahoma" pitchFamily="34" charset="0"/>
        </a:defRPr>
      </a:lvl4pPr>
      <a:lvl5pPr algn="ctr" rtl="0" eaLnBrk="0" fontAlgn="base" hangingPunct="0">
        <a:spcBef>
          <a:spcPct val="0"/>
        </a:spcBef>
        <a:spcAft>
          <a:spcPct val="0"/>
        </a:spcAft>
        <a:defRPr sz="4400">
          <a:solidFill>
            <a:schemeClr val="tx2"/>
          </a:solidFill>
          <a:latin typeface="Tahoma" pitchFamily="34" charset="0"/>
        </a:defRPr>
      </a:lvl5pPr>
      <a:lvl6pPr marL="457200" algn="ctr" rtl="0" fontAlgn="base">
        <a:spcBef>
          <a:spcPct val="0"/>
        </a:spcBef>
        <a:spcAft>
          <a:spcPct val="0"/>
        </a:spcAft>
        <a:defRPr sz="4400">
          <a:solidFill>
            <a:schemeClr val="tx2"/>
          </a:solidFill>
          <a:latin typeface="Tahoma" pitchFamily="34" charset="0"/>
        </a:defRPr>
      </a:lvl6pPr>
      <a:lvl7pPr marL="914400" algn="ctr" rtl="0" fontAlgn="base">
        <a:spcBef>
          <a:spcPct val="0"/>
        </a:spcBef>
        <a:spcAft>
          <a:spcPct val="0"/>
        </a:spcAft>
        <a:defRPr sz="4400">
          <a:solidFill>
            <a:schemeClr val="tx2"/>
          </a:solidFill>
          <a:latin typeface="Tahoma" pitchFamily="34" charset="0"/>
        </a:defRPr>
      </a:lvl7pPr>
      <a:lvl8pPr marL="1371600" algn="ctr" rtl="0" fontAlgn="base">
        <a:spcBef>
          <a:spcPct val="0"/>
        </a:spcBef>
        <a:spcAft>
          <a:spcPct val="0"/>
        </a:spcAft>
        <a:defRPr sz="4400">
          <a:solidFill>
            <a:schemeClr val="tx2"/>
          </a:solidFill>
          <a:latin typeface="Tahoma" pitchFamily="34" charset="0"/>
        </a:defRPr>
      </a:lvl8pPr>
      <a:lvl9pPr marL="1828800" algn="ctr"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4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8.png"/><Relationship Id="rId7" Type="http://schemas.openxmlformats.org/officeDocument/2006/relationships/image" Target="../media/image11.jpe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hyperlink" Target="http://gawelek.com.pl/wp-content/uploads/2014/03/Pork-Quality-System-Logo-1.jpg" TargetMode="External"/><Relationship Id="rId5" Type="http://schemas.openxmlformats.org/officeDocument/2006/relationships/image" Target="../media/image10.png"/><Relationship Id="rId4" Type="http://schemas.openxmlformats.org/officeDocument/2006/relationships/image" Target="../media/image9.png"/></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692150"/>
            <a:ext cx="7772400" cy="4897438"/>
          </a:xfrm>
        </p:spPr>
        <p:txBody>
          <a:bodyPr>
            <a:normAutofit/>
          </a:bodyPr>
          <a:lstStyle/>
          <a:p>
            <a:pPr>
              <a:defRPr/>
            </a:pPr>
            <a:r>
              <a:rPr lang="pl-PL" sz="3600" b="1" smtClean="0">
                <a:solidFill>
                  <a:srgbClr val="008000"/>
                </a:solidFill>
                <a:effectLst>
                  <a:outerShdw blurRad="38100" dist="38100" dir="2700000" algn="tl">
                    <a:srgbClr val="C0C0C0"/>
                  </a:outerShdw>
                </a:effectLst>
                <a:latin typeface="Times New Roman" pitchFamily="18" charset="0"/>
                <a:ea typeface="+mn-ea"/>
                <a:cs typeface="Times New Roman" pitchFamily="18" charset="0"/>
              </a:rPr>
              <a:t/>
            </a:r>
            <a:br>
              <a:rPr lang="pl-PL" sz="3600" b="1" smtClean="0">
                <a:solidFill>
                  <a:srgbClr val="008000"/>
                </a:solidFill>
                <a:effectLst>
                  <a:outerShdw blurRad="38100" dist="38100" dir="2700000" algn="tl">
                    <a:srgbClr val="C0C0C0"/>
                  </a:outerShdw>
                </a:effectLst>
                <a:latin typeface="Times New Roman" pitchFamily="18" charset="0"/>
                <a:ea typeface="+mn-ea"/>
                <a:cs typeface="Times New Roman" pitchFamily="18" charset="0"/>
              </a:rPr>
            </a:br>
            <a:r>
              <a:rPr lang="pl-PL" sz="3600" b="1" smtClean="0">
                <a:solidFill>
                  <a:srgbClr val="008000"/>
                </a:solidFill>
                <a:effectLst>
                  <a:outerShdw blurRad="38100" dist="38100" dir="2700000" algn="tl">
                    <a:srgbClr val="C0C0C0"/>
                  </a:outerShdw>
                </a:effectLst>
                <a:latin typeface="Times New Roman" pitchFamily="18" charset="0"/>
                <a:ea typeface="+mn-ea"/>
                <a:cs typeface="Times New Roman" pitchFamily="18" charset="0"/>
              </a:rPr>
              <a:t>Program Rozwoju Obszarów Wiejskich 2014 – 2020</a:t>
            </a:r>
            <a:r>
              <a:rPr lang="pl-PL" sz="2400" b="1" smtClean="0">
                <a:solidFill>
                  <a:srgbClr val="008000"/>
                </a:solidFill>
                <a:effectLst>
                  <a:outerShdw blurRad="38100" dist="38100" dir="2700000" algn="tl">
                    <a:srgbClr val="C0C0C0"/>
                  </a:outerShdw>
                </a:effectLst>
                <a:latin typeface="Times New Roman" pitchFamily="18" charset="0"/>
                <a:ea typeface="+mn-ea"/>
                <a:cs typeface="Times New Roman" pitchFamily="18" charset="0"/>
              </a:rPr>
              <a:t/>
            </a:r>
            <a:br>
              <a:rPr lang="pl-PL" sz="2400" b="1" smtClean="0">
                <a:solidFill>
                  <a:srgbClr val="008000"/>
                </a:solidFill>
                <a:effectLst>
                  <a:outerShdw blurRad="38100" dist="38100" dir="2700000" algn="tl">
                    <a:srgbClr val="C0C0C0"/>
                  </a:outerShdw>
                </a:effectLst>
                <a:latin typeface="Times New Roman" pitchFamily="18" charset="0"/>
                <a:ea typeface="+mn-ea"/>
                <a:cs typeface="Times New Roman" pitchFamily="18" charset="0"/>
              </a:rPr>
            </a:br>
            <a:r>
              <a:rPr lang="pl-PL" sz="2000" smtClean="0"/>
              <a:t/>
            </a:r>
            <a:br>
              <a:rPr lang="pl-PL" sz="2000" smtClean="0"/>
            </a:br>
            <a:endParaRPr lang="pl-PL" sz="2000" dirty="0"/>
          </a:p>
        </p:txBody>
      </p:sp>
      <p:sp>
        <p:nvSpPr>
          <p:cNvPr id="2051" name="Rectangle 2"/>
          <p:cNvSpPr>
            <a:spLocks noGrp="1"/>
          </p:cNvSpPr>
          <p:nvPr>
            <p:ph type="subTitle" idx="1"/>
          </p:nvPr>
        </p:nvSpPr>
        <p:spPr>
          <a:xfrm>
            <a:off x="1071563" y="571500"/>
            <a:ext cx="6929437" cy="936625"/>
          </a:xfrm>
        </p:spPr>
        <p:txBody>
          <a:bodyPr/>
          <a:lstStyle/>
          <a:p>
            <a:pPr eaLnBrk="1" hangingPunct="1">
              <a:lnSpc>
                <a:spcPct val="90000"/>
              </a:lnSpc>
            </a:pPr>
            <a:r>
              <a:rPr lang="pl-PL" sz="2800" b="1" smtClean="0">
                <a:solidFill>
                  <a:srgbClr val="008000"/>
                </a:solidFill>
                <a:latin typeface="Times New Roman" pitchFamily="18" charset="0"/>
                <a:cs typeface="Times New Roman" pitchFamily="18" charset="0"/>
              </a:rPr>
              <a:t>Agencja Restrukturyzacji </a:t>
            </a:r>
            <a:br>
              <a:rPr lang="pl-PL" sz="2800" b="1" smtClean="0">
                <a:solidFill>
                  <a:srgbClr val="008000"/>
                </a:solidFill>
                <a:latin typeface="Times New Roman" pitchFamily="18" charset="0"/>
                <a:cs typeface="Times New Roman" pitchFamily="18" charset="0"/>
              </a:rPr>
            </a:br>
            <a:r>
              <a:rPr lang="pl-PL" sz="2800" b="1" smtClean="0">
                <a:solidFill>
                  <a:srgbClr val="008000"/>
                </a:solidFill>
                <a:latin typeface="Times New Roman" pitchFamily="18" charset="0"/>
                <a:cs typeface="Times New Roman" pitchFamily="18" charset="0"/>
              </a:rPr>
              <a:t>i Modernizacji Rolnictwa</a:t>
            </a:r>
            <a:endParaRPr lang="en-US" sz="2800" b="1" smtClean="0">
              <a:solidFill>
                <a:srgbClr val="008000"/>
              </a:solidFill>
              <a:latin typeface="Times New Roman" pitchFamily="18" charset="0"/>
              <a:cs typeface="Times New Roman" pitchFamily="18" charset="0"/>
            </a:endParaRPr>
          </a:p>
          <a:p>
            <a:pPr eaLnBrk="1" hangingPunct="1">
              <a:lnSpc>
                <a:spcPct val="90000"/>
              </a:lnSpc>
            </a:pPr>
            <a:endParaRPr lang="en-GB" sz="2800" b="1" dirty="0" smtClean="0">
              <a:solidFill>
                <a:srgbClr val="008000"/>
              </a:solidFill>
            </a:endParaRPr>
          </a:p>
        </p:txBody>
      </p:sp>
      <p:sp>
        <p:nvSpPr>
          <p:cNvPr id="5" name="Symbol zastępczy numeru slajdu 4"/>
          <p:cNvSpPr>
            <a:spLocks noGrp="1"/>
          </p:cNvSpPr>
          <p:nvPr>
            <p:ph type="sldNum" sz="quarter" idx="12"/>
          </p:nvPr>
        </p:nvSpPr>
        <p:spPr/>
        <p:txBody>
          <a:bodyPr/>
          <a:lstStyle/>
          <a:p>
            <a:pPr>
              <a:defRPr/>
            </a:pPr>
            <a:fld id="{DC64E41E-9DA4-45EA-9115-7B19A9B0C3BF}" type="slidenum">
              <a:rPr lang="pl-PL" smtClean="0"/>
              <a:pPr>
                <a:defRPr/>
              </a:pPr>
              <a:t>1</a:t>
            </a:fld>
            <a:endParaRPr lang="pl-PL" dirty="0"/>
          </a:p>
        </p:txBody>
      </p:sp>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ytuł 1"/>
          <p:cNvSpPr>
            <a:spLocks noGrp="1"/>
          </p:cNvSpPr>
          <p:nvPr>
            <p:ph type="title"/>
          </p:nvPr>
        </p:nvSpPr>
        <p:spPr>
          <a:xfrm>
            <a:off x="1115615" y="188640"/>
            <a:ext cx="7848997" cy="863873"/>
          </a:xfrm>
        </p:spPr>
        <p:txBody>
          <a:bodyPr/>
          <a:lstStyle/>
          <a:p>
            <a:pPr lvl="0" algn="l"/>
            <a:r>
              <a:rPr lang="pl-PL" sz="2400" b="1" dirty="0" smtClean="0">
                <a:solidFill>
                  <a:srgbClr val="008000"/>
                </a:solidFill>
                <a:latin typeface="Times New Roman" pitchFamily="18" charset="0"/>
                <a:ea typeface="Calibri" pitchFamily="34" charset="0"/>
                <a:cs typeface="Times New Roman" pitchFamily="18" charset="0"/>
              </a:rPr>
              <a:t>MODERNIZACJA GOSPODARSTW ROLNYCH</a:t>
            </a:r>
            <a:r>
              <a:rPr lang="pl-PL" sz="1800" dirty="0" smtClean="0">
                <a:latin typeface="Times New Roman" pitchFamily="18" charset="0"/>
                <a:cs typeface="Times New Roman" pitchFamily="18" charset="0"/>
              </a:rPr>
              <a:t/>
            </a:r>
            <a:br>
              <a:rPr lang="pl-PL" sz="1800" dirty="0" smtClean="0">
                <a:latin typeface="Times New Roman" pitchFamily="18" charset="0"/>
                <a:cs typeface="Times New Roman" pitchFamily="18" charset="0"/>
              </a:rPr>
            </a:br>
            <a:endParaRPr lang="pl-PL" altLang="pl-PL" sz="1800" dirty="0" smtClean="0">
              <a:solidFill>
                <a:srgbClr val="FF0000"/>
              </a:solidFill>
              <a:latin typeface="Times New Roman" pitchFamily="18" charset="0"/>
              <a:cs typeface="Times New Roman" pitchFamily="18" charset="0"/>
            </a:endParaRPr>
          </a:p>
        </p:txBody>
      </p:sp>
      <p:sp>
        <p:nvSpPr>
          <p:cNvPr id="5" name="Rectangle 3"/>
          <p:cNvSpPr txBox="1">
            <a:spLocks noChangeArrowheads="1"/>
          </p:cNvSpPr>
          <p:nvPr/>
        </p:nvSpPr>
        <p:spPr bwMode="auto">
          <a:xfrm>
            <a:off x="251520" y="1412776"/>
            <a:ext cx="8712968" cy="496855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pl-PL" b="1" dirty="0" smtClean="0">
                <a:solidFill>
                  <a:srgbClr val="000000"/>
                </a:solidFill>
                <a:cs typeface="Arial" pitchFamily="34" charset="0"/>
              </a:rPr>
              <a:t>BENEFICJENCI:</a:t>
            </a:r>
            <a:endParaRPr lang="pl-PL" dirty="0" smtClean="0">
              <a:solidFill>
                <a:srgbClr val="000000"/>
              </a:solidFill>
              <a:cs typeface="Arial" pitchFamily="34" charset="0"/>
            </a:endParaRPr>
          </a:p>
          <a:p>
            <a:pPr marL="914400" lvl="1" indent="-457200" algn="just">
              <a:buFont typeface="Wingdings" pitchFamily="2" charset="2"/>
              <a:buChar char="q"/>
            </a:pPr>
            <a:r>
              <a:rPr lang="pl-PL" dirty="0" smtClean="0">
                <a:solidFill>
                  <a:srgbClr val="000000"/>
                </a:solidFill>
                <a:cs typeface="Arial" pitchFamily="34" charset="0"/>
              </a:rPr>
              <a:t>rolnik </a:t>
            </a:r>
            <a:r>
              <a:rPr lang="pl-PL" dirty="0">
                <a:solidFill>
                  <a:srgbClr val="000000"/>
                </a:solidFill>
                <a:cs typeface="Arial" pitchFamily="34" charset="0"/>
              </a:rPr>
              <a:t>prowadzący działalność rolniczą w celach zarobkowych lub grupa takich rolników (min. </a:t>
            </a:r>
            <a:r>
              <a:rPr lang="pl-PL" dirty="0" smtClean="0">
                <a:solidFill>
                  <a:srgbClr val="000000"/>
                </a:solidFill>
                <a:cs typeface="Arial" pitchFamily="34" charset="0"/>
              </a:rPr>
              <a:t>2 rolników),</a:t>
            </a:r>
            <a:endParaRPr lang="pl-PL" dirty="0">
              <a:solidFill>
                <a:srgbClr val="000000"/>
              </a:solidFill>
              <a:cs typeface="Arial" pitchFamily="34" charset="0"/>
            </a:endParaRPr>
          </a:p>
          <a:p>
            <a:pPr marL="914400" lvl="1" indent="-457200" algn="just">
              <a:buFont typeface="Wingdings" pitchFamily="2" charset="2"/>
              <a:buChar char="q"/>
            </a:pPr>
            <a:r>
              <a:rPr lang="pl-PL" dirty="0">
                <a:solidFill>
                  <a:srgbClr val="000000"/>
                </a:solidFill>
                <a:cs typeface="Arial" pitchFamily="34" charset="0"/>
              </a:rPr>
              <a:t>w przypadku rolnika będącego jednostką organizacyjną nieposiadającą osobowości prawnej, o pomoc może ubiegać się jedynie spółka osobowa</a:t>
            </a:r>
            <a:r>
              <a:rPr lang="pl-PL" dirty="0" smtClean="0">
                <a:solidFill>
                  <a:srgbClr val="000000"/>
                </a:solidFill>
                <a:cs typeface="Arial" pitchFamily="34" charset="0"/>
              </a:rPr>
              <a:t>.</a:t>
            </a:r>
          </a:p>
          <a:p>
            <a:endParaRPr lang="pl-PL" dirty="0">
              <a:solidFill>
                <a:srgbClr val="000000"/>
              </a:solidFill>
              <a:cs typeface="Arial" pitchFamily="34" charset="0"/>
            </a:endParaRPr>
          </a:p>
          <a:p>
            <a:r>
              <a:rPr lang="pl-PL" b="1" dirty="0" smtClean="0">
                <a:solidFill>
                  <a:srgbClr val="000000"/>
                </a:solidFill>
                <a:cs typeface="Arial" pitchFamily="34" charset="0"/>
              </a:rPr>
              <a:t>O POMOC MOŻE UBIEGAĆ SIĘ ROLNIK:</a:t>
            </a:r>
          </a:p>
          <a:p>
            <a:pPr marL="914400" lvl="1" indent="-457200" algn="just">
              <a:buFont typeface="Wingdings" pitchFamily="2" charset="2"/>
              <a:buChar char="q"/>
            </a:pPr>
            <a:r>
              <a:rPr lang="pl-PL" dirty="0" smtClean="0">
                <a:solidFill>
                  <a:srgbClr val="000000"/>
                </a:solidFill>
                <a:cs typeface="Arial" pitchFamily="34" charset="0"/>
              </a:rPr>
              <a:t>posiadający </a:t>
            </a:r>
            <a:r>
              <a:rPr lang="pl-PL" dirty="0">
                <a:solidFill>
                  <a:srgbClr val="000000"/>
                </a:solidFill>
                <a:cs typeface="Arial" pitchFamily="34" charset="0"/>
              </a:rPr>
              <a:t>gospodarstwo rolne w rozumieniu Kodeksu cywilnego, o powierzchni użytków rolnych co najmniej 1 ha lub nieruchomość służącą do prowadzenia produkcji w zakresie działów specjalnych produkcji rolnej w rozumieniu przepisów o ubezpieczeniu społecznym rolników, </a:t>
            </a:r>
          </a:p>
          <a:p>
            <a:pPr marL="914400" lvl="1" indent="-457200" algn="just">
              <a:buFont typeface="Wingdings" pitchFamily="2" charset="2"/>
              <a:buChar char="q"/>
            </a:pPr>
            <a:r>
              <a:rPr lang="pl-PL" dirty="0" smtClean="0">
                <a:solidFill>
                  <a:srgbClr val="000000"/>
                </a:solidFill>
                <a:cs typeface="Arial" pitchFamily="34" charset="0"/>
              </a:rPr>
              <a:t>kierujący tym gospodarstwem</a:t>
            </a:r>
            <a:r>
              <a:rPr lang="pl-PL" dirty="0">
                <a:solidFill>
                  <a:srgbClr val="000000"/>
                </a:solidFill>
                <a:cs typeface="Arial" pitchFamily="34" charset="0"/>
              </a:rPr>
              <a:t>.</a:t>
            </a:r>
          </a:p>
          <a:p>
            <a:pPr marL="342900" indent="-342900" algn="ctr">
              <a:lnSpc>
                <a:spcPct val="80000"/>
              </a:lnSpc>
              <a:spcBef>
                <a:spcPct val="20000"/>
              </a:spcBef>
              <a:defRPr/>
            </a:pPr>
            <a:endParaRPr lang="pl-PL" sz="2000" b="1" kern="0" dirty="0" smtClean="0">
              <a:solidFill>
                <a:srgbClr val="000000"/>
              </a:solidFill>
              <a:latin typeface="Tahoma"/>
              <a:cs typeface="Arial" pitchFamily="34" charset="0"/>
            </a:endParaRPr>
          </a:p>
        </p:txBody>
      </p:sp>
      <p:sp>
        <p:nvSpPr>
          <p:cNvPr id="6" name="Symbol zastępczy numeru slajdu 5"/>
          <p:cNvSpPr>
            <a:spLocks noGrp="1"/>
          </p:cNvSpPr>
          <p:nvPr>
            <p:ph type="sldNum" sz="quarter" idx="12"/>
          </p:nvPr>
        </p:nvSpPr>
        <p:spPr/>
        <p:txBody>
          <a:bodyPr/>
          <a:lstStyle/>
          <a:p>
            <a:pPr>
              <a:defRPr/>
            </a:pPr>
            <a:fld id="{24B65095-A88D-4ED4-98BC-379CCEAE9A66}" type="slidenum">
              <a:rPr lang="pl-PL" smtClean="0"/>
              <a:pPr>
                <a:defRPr/>
              </a:pPr>
              <a:t>10</a:t>
            </a:fld>
            <a:endParaRPr lang="pl-PL" dirty="0"/>
          </a:p>
        </p:txBody>
      </p:sp>
    </p:spTree>
    <p:extLst>
      <p:ext uri="{BB962C8B-B14F-4D97-AF65-F5344CB8AC3E}">
        <p14:creationId xmlns:p14="http://schemas.microsoft.com/office/powerpoint/2010/main" xmlns="" val="3473377536"/>
      </p:ext>
    </p:extLst>
  </p:cSld>
  <p:clrMapOvr>
    <a:masterClrMapping/>
  </p:clrMapOvr>
  <p:transition>
    <p:fade thruBlk="1"/>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5"/>
          <p:cNvSpPr txBox="1">
            <a:spLocks noChangeArrowheads="1"/>
          </p:cNvSpPr>
          <p:nvPr/>
        </p:nvSpPr>
        <p:spPr bwMode="auto">
          <a:xfrm>
            <a:off x="900113" y="5805488"/>
            <a:ext cx="7580312"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endParaRPr lang="pl-PL">
              <a:latin typeface="Calibri" pitchFamily="34" charset="0"/>
            </a:endParaRPr>
          </a:p>
        </p:txBody>
      </p:sp>
      <p:sp>
        <p:nvSpPr>
          <p:cNvPr id="14340" name="Text Box 7"/>
          <p:cNvSpPr txBox="1">
            <a:spLocks noChangeArrowheads="1"/>
          </p:cNvSpPr>
          <p:nvPr/>
        </p:nvSpPr>
        <p:spPr bwMode="auto">
          <a:xfrm>
            <a:off x="519113" y="6040438"/>
            <a:ext cx="1841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endParaRPr lang="pl-PL">
              <a:latin typeface="Calibri" pitchFamily="34" charset="0"/>
            </a:endParaRPr>
          </a:p>
        </p:txBody>
      </p:sp>
      <p:sp>
        <p:nvSpPr>
          <p:cNvPr id="14341" name="Text Box 9"/>
          <p:cNvSpPr txBox="1">
            <a:spLocks noChangeArrowheads="1"/>
          </p:cNvSpPr>
          <p:nvPr/>
        </p:nvSpPr>
        <p:spPr bwMode="auto">
          <a:xfrm>
            <a:off x="7793038" y="6040438"/>
            <a:ext cx="1841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endParaRPr lang="pl-PL">
              <a:latin typeface="Calibri" pitchFamily="34" charset="0"/>
            </a:endParaRPr>
          </a:p>
        </p:txBody>
      </p:sp>
      <p:sp>
        <p:nvSpPr>
          <p:cNvPr id="14342" name="Rectangle 2"/>
          <p:cNvSpPr>
            <a:spLocks noChangeArrowheads="1"/>
          </p:cNvSpPr>
          <p:nvPr/>
        </p:nvSpPr>
        <p:spPr bwMode="auto">
          <a:xfrm>
            <a:off x="457200" y="188913"/>
            <a:ext cx="8229600" cy="503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endParaRPr lang="en-GB" sz="2400" b="1">
              <a:solidFill>
                <a:srgbClr val="009999"/>
              </a:solidFill>
              <a:latin typeface="Calibri" pitchFamily="34" charset="0"/>
            </a:endParaRPr>
          </a:p>
        </p:txBody>
      </p:sp>
      <p:sp>
        <p:nvSpPr>
          <p:cNvPr id="14343" name="Rectangle 3"/>
          <p:cNvSpPr txBox="1">
            <a:spLocks noChangeArrowheads="1"/>
          </p:cNvSpPr>
          <p:nvPr/>
        </p:nvSpPr>
        <p:spPr bwMode="auto">
          <a:xfrm>
            <a:off x="468313" y="1052513"/>
            <a:ext cx="8229600" cy="5040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endParaRPr lang="pl-PL" sz="2800" b="1">
              <a:latin typeface="Calibri" pitchFamily="34" charset="0"/>
            </a:endParaRPr>
          </a:p>
          <a:p>
            <a:pPr eaLnBrk="1" hangingPunct="1"/>
            <a:endParaRPr lang="pl-PL" sz="2800" b="1">
              <a:latin typeface="Calibri" pitchFamily="34" charset="0"/>
            </a:endParaRPr>
          </a:p>
        </p:txBody>
      </p:sp>
      <p:sp>
        <p:nvSpPr>
          <p:cNvPr id="14344" name="Rectangle 2"/>
          <p:cNvSpPr>
            <a:spLocks noChangeArrowheads="1"/>
          </p:cNvSpPr>
          <p:nvPr/>
        </p:nvSpPr>
        <p:spPr bwMode="auto">
          <a:xfrm>
            <a:off x="468313" y="260350"/>
            <a:ext cx="8229600" cy="503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endParaRPr lang="en-GB" sz="2400" b="1">
              <a:solidFill>
                <a:srgbClr val="009999"/>
              </a:solidFill>
              <a:latin typeface="Calibri" pitchFamily="34" charset="0"/>
            </a:endParaRPr>
          </a:p>
        </p:txBody>
      </p:sp>
      <p:sp>
        <p:nvSpPr>
          <p:cNvPr id="13" name="Rectangle 2"/>
          <p:cNvSpPr>
            <a:spLocks noChangeArrowheads="1"/>
          </p:cNvSpPr>
          <p:nvPr/>
        </p:nvSpPr>
        <p:spPr bwMode="auto">
          <a:xfrm>
            <a:off x="539750" y="188913"/>
            <a:ext cx="8229600" cy="503237"/>
          </a:xfrm>
          <a:prstGeom prst="rect">
            <a:avLst/>
          </a:prstGeom>
          <a:noFill/>
          <a:ln w="9525">
            <a:noFill/>
            <a:miter lim="800000"/>
            <a:headEnd/>
            <a:tailEnd/>
          </a:ln>
        </p:spPr>
        <p:txBody>
          <a:bodyPr anchor="ctr"/>
          <a:lstStyle/>
          <a:p>
            <a:pPr algn="ctr">
              <a:defRPr/>
            </a:pPr>
            <a:r>
              <a:rPr lang="pl-PL" sz="3200" b="1" dirty="0">
                <a:solidFill>
                  <a:srgbClr val="008000"/>
                </a:solidFill>
                <a:effectLst>
                  <a:outerShdw blurRad="38100" dist="38100" dir="2700000" algn="tl">
                    <a:srgbClr val="C0C0C0"/>
                  </a:outerShdw>
                </a:effectLst>
              </a:rPr>
              <a:t>Współpraca</a:t>
            </a:r>
            <a:endParaRPr lang="en-GB" sz="3200" b="1" dirty="0">
              <a:solidFill>
                <a:srgbClr val="008000"/>
              </a:solidFill>
              <a:effectLst>
                <a:outerShdw blurRad="38100" dist="38100" dir="2700000" algn="tl">
                  <a:srgbClr val="C0C0C0"/>
                </a:outerShdw>
              </a:effectLst>
              <a:latin typeface="+mj-lt"/>
            </a:endParaRPr>
          </a:p>
        </p:txBody>
      </p:sp>
      <p:sp>
        <p:nvSpPr>
          <p:cNvPr id="14346" name="Rectangle 3"/>
          <p:cNvSpPr>
            <a:spLocks/>
          </p:cNvSpPr>
          <p:nvPr/>
        </p:nvSpPr>
        <p:spPr bwMode="auto">
          <a:xfrm>
            <a:off x="457200" y="908050"/>
            <a:ext cx="8229600" cy="5218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just"/>
            <a:endParaRPr lang="pl-PL" sz="2000" b="1"/>
          </a:p>
        </p:txBody>
      </p:sp>
      <p:sp>
        <p:nvSpPr>
          <p:cNvPr id="28684" name="Prostokąt 13"/>
          <p:cNvSpPr>
            <a:spLocks noChangeArrowheads="1"/>
          </p:cNvSpPr>
          <p:nvPr/>
        </p:nvSpPr>
        <p:spPr bwMode="auto">
          <a:xfrm>
            <a:off x="468313" y="981075"/>
            <a:ext cx="8280400" cy="5324475"/>
          </a:xfrm>
          <a:prstGeom prst="rect">
            <a:avLst/>
          </a:prstGeom>
          <a:noFill/>
          <a:ln w="9525">
            <a:noFill/>
            <a:miter lim="800000"/>
            <a:headEnd/>
            <a:tailEnd/>
          </a:ln>
        </p:spPr>
        <p:txBody>
          <a:bodyPr>
            <a:spAutoFit/>
          </a:bodyPr>
          <a:lstStyle/>
          <a:p>
            <a:pPr algn="ctr">
              <a:defRPr/>
            </a:pPr>
            <a:endParaRPr lang="pl-PL" sz="2800" b="1" dirty="0">
              <a:latin typeface="Calibri" pitchFamily="34" charset="0"/>
            </a:endParaRPr>
          </a:p>
          <a:p>
            <a:pPr algn="ctr">
              <a:defRPr/>
            </a:pPr>
            <a:r>
              <a:rPr lang="pl-PL" sz="2800" b="1" dirty="0">
                <a:cs typeface="Times New Roman" pitchFamily="18" charset="0"/>
              </a:rPr>
              <a:t>Wsparcie</a:t>
            </a:r>
          </a:p>
          <a:p>
            <a:pPr algn="ctr">
              <a:defRPr/>
            </a:pPr>
            <a:endParaRPr lang="pl-PL" sz="2000" b="1" dirty="0">
              <a:cs typeface="Times New Roman" pitchFamily="18" charset="0"/>
            </a:endParaRPr>
          </a:p>
          <a:p>
            <a:pPr marL="180975" indent="-180975">
              <a:spcBef>
                <a:spcPts val="600"/>
              </a:spcBef>
              <a:defRPr/>
            </a:pPr>
            <a:r>
              <a:rPr lang="pl-PL" sz="2000" dirty="0">
                <a:cs typeface="Times New Roman" pitchFamily="18" charset="0"/>
              </a:rPr>
              <a:t>− do </a:t>
            </a:r>
            <a:r>
              <a:rPr lang="pl-PL" sz="2000" b="1" dirty="0">
                <a:cs typeface="Times New Roman" pitchFamily="18" charset="0"/>
              </a:rPr>
              <a:t>100% </a:t>
            </a:r>
            <a:r>
              <a:rPr lang="pl-PL" sz="2000" dirty="0">
                <a:cs typeface="Times New Roman" pitchFamily="18" charset="0"/>
              </a:rPr>
              <a:t>bieżących kosztów kwalifikowalnych funkcjonowania grupy EPI,</a:t>
            </a:r>
          </a:p>
          <a:p>
            <a:pPr marL="180975" indent="-180975">
              <a:spcBef>
                <a:spcPts val="600"/>
              </a:spcBef>
              <a:defRPr/>
            </a:pPr>
            <a:r>
              <a:rPr lang="pl-PL" sz="2000" dirty="0">
                <a:cs typeface="Times New Roman" pitchFamily="18" charset="0"/>
              </a:rPr>
              <a:t>− zgodnie z odpowiednim działaniem, do którego zakwalifikowana zostaną koszty bezpośrednio związane z realizacja operacji (koszty inwestycyjne, zakup praw do własności intelektualnej, patentów, licencji)</a:t>
            </a:r>
          </a:p>
          <a:p>
            <a:pPr marL="180975" indent="-180975">
              <a:spcBef>
                <a:spcPts val="600"/>
              </a:spcBef>
              <a:defRPr/>
            </a:pPr>
            <a:r>
              <a:rPr lang="pl-PL" sz="2000" dirty="0">
                <a:cs typeface="Times New Roman" pitchFamily="18" charset="0"/>
              </a:rPr>
              <a:t>− na tworzenie i funkcjonowanie grup EPI (zakres a) do </a:t>
            </a:r>
            <a:r>
              <a:rPr lang="pl-PL" sz="2000" b="1" dirty="0">
                <a:cs typeface="Times New Roman" pitchFamily="18" charset="0"/>
              </a:rPr>
              <a:t>1 mln zł </a:t>
            </a:r>
            <a:r>
              <a:rPr lang="pl-PL" sz="2000" dirty="0">
                <a:cs typeface="Times New Roman" pitchFamily="18" charset="0"/>
              </a:rPr>
              <a:t>i nie więcej niż </a:t>
            </a:r>
            <a:r>
              <a:rPr lang="pl-PL" sz="2000" b="1" dirty="0">
                <a:cs typeface="Times New Roman" pitchFamily="18" charset="0"/>
              </a:rPr>
              <a:t>10% </a:t>
            </a:r>
            <a:r>
              <a:rPr lang="pl-PL" sz="2000" dirty="0">
                <a:cs typeface="Times New Roman" pitchFamily="18" charset="0"/>
              </a:rPr>
              <a:t>całkowitych kosztów kwalifikowalnych operacji z zakresu b) i c);</a:t>
            </a:r>
          </a:p>
          <a:p>
            <a:pPr marL="180975" indent="-180975">
              <a:spcBef>
                <a:spcPts val="600"/>
              </a:spcBef>
              <a:defRPr/>
            </a:pPr>
            <a:r>
              <a:rPr lang="pl-PL" sz="2000" dirty="0">
                <a:cs typeface="Times New Roman" pitchFamily="18" charset="0"/>
              </a:rPr>
              <a:t>− do </a:t>
            </a:r>
            <a:r>
              <a:rPr lang="pl-PL" sz="2000" b="1" dirty="0">
                <a:cs typeface="Times New Roman" pitchFamily="18" charset="0"/>
              </a:rPr>
              <a:t>10 mln zł </a:t>
            </a:r>
            <a:r>
              <a:rPr lang="pl-PL" sz="2000" dirty="0">
                <a:cs typeface="Times New Roman" pitchFamily="18" charset="0"/>
              </a:rPr>
              <a:t>na operacje z zakresu b) i c) na jedną grupę EPI w okresie realizacji Programu.</a:t>
            </a:r>
          </a:p>
          <a:p>
            <a:pPr algn="just">
              <a:defRPr/>
            </a:pPr>
            <a:endParaRPr lang="pl-PL" sz="2000" b="1" dirty="0"/>
          </a:p>
          <a:p>
            <a:pPr algn="just">
              <a:defRPr/>
            </a:pPr>
            <a:endParaRPr lang="pl-PL" sz="2000" b="1" dirty="0"/>
          </a:p>
          <a:p>
            <a:pPr algn="just">
              <a:defRPr/>
            </a:pPr>
            <a:endParaRPr lang="pl-PL" sz="800" b="1" dirty="0"/>
          </a:p>
          <a:p>
            <a:pPr algn="just">
              <a:defRPr/>
            </a:pPr>
            <a:endParaRPr lang="pl-PL" dirty="0"/>
          </a:p>
          <a:p>
            <a:pPr>
              <a:defRPr/>
            </a:pPr>
            <a:endParaRPr lang="pl-PL" dirty="0"/>
          </a:p>
        </p:txBody>
      </p:sp>
      <p:sp>
        <p:nvSpPr>
          <p:cNvPr id="14348" name="Prostokąt 14"/>
          <p:cNvSpPr>
            <a:spLocks noChangeArrowheads="1"/>
          </p:cNvSpPr>
          <p:nvPr/>
        </p:nvSpPr>
        <p:spPr bwMode="auto">
          <a:xfrm>
            <a:off x="611188" y="2133600"/>
            <a:ext cx="8208962" cy="2584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endParaRPr lang="pl-PL"/>
          </a:p>
          <a:p>
            <a:endParaRPr lang="pl-PL"/>
          </a:p>
          <a:p>
            <a:endParaRPr lang="pl-PL"/>
          </a:p>
          <a:p>
            <a:endParaRPr lang="pl-PL"/>
          </a:p>
          <a:p>
            <a:endParaRPr lang="pl-PL"/>
          </a:p>
          <a:p>
            <a:endParaRPr lang="pl-PL"/>
          </a:p>
          <a:p>
            <a:endParaRPr lang="pl-PL"/>
          </a:p>
          <a:p>
            <a:endParaRPr lang="pl-PL"/>
          </a:p>
          <a:p>
            <a:endParaRPr lang="pl-PL"/>
          </a:p>
        </p:txBody>
      </p:sp>
      <p:sp>
        <p:nvSpPr>
          <p:cNvPr id="4" name="Symbol zastępczy numeru slajdu 3"/>
          <p:cNvSpPr>
            <a:spLocks noGrp="1"/>
          </p:cNvSpPr>
          <p:nvPr>
            <p:ph type="sldNum" sz="quarter" idx="12"/>
          </p:nvPr>
        </p:nvSpPr>
        <p:spPr/>
        <p:txBody>
          <a:bodyPr/>
          <a:lstStyle/>
          <a:p>
            <a:pPr>
              <a:defRPr/>
            </a:pPr>
            <a:fld id="{827DB400-EF1B-408F-897A-A3FA3A1DB194}" type="slidenum">
              <a:rPr lang="pl-PL" smtClean="0"/>
              <a:pPr>
                <a:defRPr/>
              </a:pPr>
              <a:t>100</a:t>
            </a:fld>
            <a:endParaRPr lang="pl-PL" dirty="0"/>
          </a:p>
        </p:txBody>
      </p:sp>
    </p:spTree>
    <p:extLst>
      <p:ext uri="{BB962C8B-B14F-4D97-AF65-F5344CB8AC3E}">
        <p14:creationId xmlns:p14="http://schemas.microsoft.com/office/powerpoint/2010/main" xmlns="" val="2601609809"/>
      </p:ext>
    </p:extLst>
  </p:cSld>
  <p:clrMapOvr>
    <a:masterClrMapping/>
  </p:clrMapOvr>
  <p:transition>
    <p:fade thruBlk="1"/>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 Box 5"/>
          <p:cNvSpPr txBox="1">
            <a:spLocks noChangeArrowheads="1"/>
          </p:cNvSpPr>
          <p:nvPr/>
        </p:nvSpPr>
        <p:spPr bwMode="auto">
          <a:xfrm>
            <a:off x="900113" y="5805488"/>
            <a:ext cx="7580312"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endParaRPr lang="pl-PL">
              <a:latin typeface="Calibri" pitchFamily="34" charset="0"/>
            </a:endParaRPr>
          </a:p>
        </p:txBody>
      </p:sp>
      <p:sp>
        <p:nvSpPr>
          <p:cNvPr id="15364" name="Text Box 7"/>
          <p:cNvSpPr txBox="1">
            <a:spLocks noChangeArrowheads="1"/>
          </p:cNvSpPr>
          <p:nvPr/>
        </p:nvSpPr>
        <p:spPr bwMode="auto">
          <a:xfrm>
            <a:off x="519113" y="6040438"/>
            <a:ext cx="1841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endParaRPr lang="pl-PL">
              <a:latin typeface="Calibri" pitchFamily="34" charset="0"/>
            </a:endParaRPr>
          </a:p>
        </p:txBody>
      </p:sp>
      <p:sp>
        <p:nvSpPr>
          <p:cNvPr id="15365" name="Text Box 9"/>
          <p:cNvSpPr txBox="1">
            <a:spLocks noChangeArrowheads="1"/>
          </p:cNvSpPr>
          <p:nvPr/>
        </p:nvSpPr>
        <p:spPr bwMode="auto">
          <a:xfrm>
            <a:off x="7793038" y="6040438"/>
            <a:ext cx="1841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endParaRPr lang="pl-PL">
              <a:latin typeface="Calibri" pitchFamily="34" charset="0"/>
            </a:endParaRPr>
          </a:p>
        </p:txBody>
      </p:sp>
      <p:sp>
        <p:nvSpPr>
          <p:cNvPr id="15366" name="Rectangle 2"/>
          <p:cNvSpPr>
            <a:spLocks noChangeArrowheads="1"/>
          </p:cNvSpPr>
          <p:nvPr/>
        </p:nvSpPr>
        <p:spPr bwMode="auto">
          <a:xfrm>
            <a:off x="457200" y="188913"/>
            <a:ext cx="8229600" cy="503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endParaRPr lang="en-GB" sz="2400" b="1">
              <a:solidFill>
                <a:srgbClr val="009999"/>
              </a:solidFill>
              <a:latin typeface="Calibri" pitchFamily="34" charset="0"/>
            </a:endParaRPr>
          </a:p>
        </p:txBody>
      </p:sp>
      <p:sp>
        <p:nvSpPr>
          <p:cNvPr id="15367" name="Rectangle 3"/>
          <p:cNvSpPr txBox="1">
            <a:spLocks noChangeArrowheads="1"/>
          </p:cNvSpPr>
          <p:nvPr/>
        </p:nvSpPr>
        <p:spPr bwMode="auto">
          <a:xfrm>
            <a:off x="468313" y="1052513"/>
            <a:ext cx="8229600" cy="5040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endParaRPr lang="pl-PL" sz="2800" b="1">
              <a:latin typeface="Calibri" pitchFamily="34" charset="0"/>
            </a:endParaRPr>
          </a:p>
          <a:p>
            <a:pPr eaLnBrk="1" hangingPunct="1"/>
            <a:endParaRPr lang="pl-PL" sz="2800" b="1">
              <a:latin typeface="Calibri" pitchFamily="34" charset="0"/>
            </a:endParaRPr>
          </a:p>
        </p:txBody>
      </p:sp>
      <p:sp>
        <p:nvSpPr>
          <p:cNvPr id="15368" name="Rectangle 2"/>
          <p:cNvSpPr>
            <a:spLocks noChangeArrowheads="1"/>
          </p:cNvSpPr>
          <p:nvPr/>
        </p:nvSpPr>
        <p:spPr bwMode="auto">
          <a:xfrm>
            <a:off x="468313" y="260350"/>
            <a:ext cx="8229600" cy="503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endParaRPr lang="en-GB" sz="2400" b="1">
              <a:solidFill>
                <a:srgbClr val="009999"/>
              </a:solidFill>
              <a:latin typeface="Calibri" pitchFamily="34" charset="0"/>
            </a:endParaRPr>
          </a:p>
        </p:txBody>
      </p:sp>
      <p:sp>
        <p:nvSpPr>
          <p:cNvPr id="13" name="Rectangle 2"/>
          <p:cNvSpPr>
            <a:spLocks noChangeArrowheads="1"/>
          </p:cNvSpPr>
          <p:nvPr/>
        </p:nvSpPr>
        <p:spPr bwMode="auto">
          <a:xfrm>
            <a:off x="0" y="188913"/>
            <a:ext cx="8964613" cy="503237"/>
          </a:xfrm>
          <a:prstGeom prst="rect">
            <a:avLst/>
          </a:prstGeom>
          <a:noFill/>
          <a:ln w="9525">
            <a:noFill/>
            <a:miter lim="800000"/>
            <a:headEnd/>
            <a:tailEnd/>
          </a:ln>
        </p:spPr>
        <p:txBody>
          <a:bodyPr anchor="ctr"/>
          <a:lstStyle/>
          <a:p>
            <a:pPr algn="ctr">
              <a:defRPr/>
            </a:pPr>
            <a:r>
              <a:rPr lang="pl-PL" sz="3200" b="1" dirty="0">
                <a:solidFill>
                  <a:srgbClr val="008000"/>
                </a:solidFill>
                <a:effectLst>
                  <a:outerShdw blurRad="38100" dist="38100" dir="2700000" algn="tl">
                    <a:srgbClr val="C0C0C0"/>
                  </a:outerShdw>
                </a:effectLst>
              </a:rPr>
              <a:t>Współpraca</a:t>
            </a:r>
            <a:endParaRPr lang="en-GB" sz="3200" b="1" dirty="0">
              <a:solidFill>
                <a:srgbClr val="008000"/>
              </a:solidFill>
              <a:effectLst>
                <a:outerShdw blurRad="38100" dist="38100" dir="2700000" algn="tl">
                  <a:srgbClr val="C0C0C0"/>
                </a:outerShdw>
              </a:effectLst>
              <a:latin typeface="+mj-lt"/>
            </a:endParaRPr>
          </a:p>
        </p:txBody>
      </p:sp>
      <p:sp>
        <p:nvSpPr>
          <p:cNvPr id="3082" name="Rectangle 3"/>
          <p:cNvSpPr>
            <a:spLocks/>
          </p:cNvSpPr>
          <p:nvPr/>
        </p:nvSpPr>
        <p:spPr bwMode="auto">
          <a:xfrm>
            <a:off x="457200" y="836613"/>
            <a:ext cx="8229600" cy="5289550"/>
          </a:xfrm>
          <a:prstGeom prst="rect">
            <a:avLst/>
          </a:prstGeom>
          <a:noFill/>
          <a:ln w="9525">
            <a:noFill/>
            <a:miter lim="800000"/>
            <a:headEnd/>
            <a:tailEnd/>
          </a:ln>
        </p:spPr>
        <p:txBody>
          <a:bodyPr/>
          <a:lstStyle/>
          <a:p>
            <a:pPr algn="ctr">
              <a:defRPr/>
            </a:pPr>
            <a:endParaRPr lang="pl-PL" sz="2800" b="1" dirty="0">
              <a:latin typeface="Calibri" pitchFamily="34" charset="0"/>
            </a:endParaRPr>
          </a:p>
          <a:p>
            <a:pPr algn="ctr">
              <a:defRPr/>
            </a:pPr>
            <a:r>
              <a:rPr lang="pl-PL" sz="2800" b="1" dirty="0">
                <a:cs typeface="Times New Roman" pitchFamily="18" charset="0"/>
              </a:rPr>
              <a:t>Kryteria dostępu</a:t>
            </a:r>
          </a:p>
          <a:p>
            <a:pPr marL="342900" indent="-342900">
              <a:defRPr/>
            </a:pPr>
            <a:endParaRPr lang="pl-PL" sz="2000" dirty="0">
              <a:cs typeface="Times New Roman" pitchFamily="18" charset="0"/>
            </a:endParaRPr>
          </a:p>
          <a:p>
            <a:pPr marL="342900" indent="-342900">
              <a:defRPr/>
            </a:pPr>
            <a:endParaRPr lang="pl-PL" sz="2000" dirty="0">
              <a:cs typeface="Times New Roman" pitchFamily="18" charset="0"/>
            </a:endParaRPr>
          </a:p>
          <a:p>
            <a:pPr algn="just">
              <a:defRPr/>
            </a:pPr>
            <a:r>
              <a:rPr lang="pl-PL" sz="2000" dirty="0">
                <a:cs typeface="Times New Roman" pitchFamily="18" charset="0"/>
              </a:rPr>
              <a:t>Grupa operacyjna na rzecz innowacji powinna być utworzona przez co najmniej dwa różne podmioty należące do co najmniej dwóch grup z wymienionych poniżej:</a:t>
            </a:r>
          </a:p>
          <a:p>
            <a:pPr algn="just">
              <a:defRPr/>
            </a:pPr>
            <a:r>
              <a:rPr lang="pl-PL" sz="2000" dirty="0">
                <a:cs typeface="Times New Roman" pitchFamily="18" charset="0"/>
              </a:rPr>
              <a:t>- rolnicy i grupy rolników;</a:t>
            </a:r>
          </a:p>
          <a:p>
            <a:pPr algn="just">
              <a:defRPr/>
            </a:pPr>
            <a:r>
              <a:rPr lang="pl-PL" sz="2000" dirty="0">
                <a:cs typeface="Times New Roman" pitchFamily="18" charset="0"/>
              </a:rPr>
              <a:t>- posiadacze lasów;</a:t>
            </a:r>
          </a:p>
          <a:p>
            <a:pPr algn="just">
              <a:defRPr/>
            </a:pPr>
            <a:r>
              <a:rPr lang="pl-PL" sz="2000" dirty="0">
                <a:cs typeface="Times New Roman" pitchFamily="18" charset="0"/>
              </a:rPr>
              <a:t>- instytuty lub jednostki naukowe;</a:t>
            </a:r>
          </a:p>
          <a:p>
            <a:pPr algn="just">
              <a:buFontTx/>
              <a:buChar char="-"/>
              <a:defRPr/>
            </a:pPr>
            <a:r>
              <a:rPr lang="pl-PL" sz="2000" dirty="0">
                <a:cs typeface="Times New Roman" pitchFamily="18" charset="0"/>
              </a:rPr>
              <a:t> uczelnie;</a:t>
            </a:r>
          </a:p>
          <a:p>
            <a:pPr algn="just">
              <a:buFontTx/>
              <a:buChar char="-"/>
              <a:defRPr/>
            </a:pPr>
            <a:r>
              <a:rPr lang="pl-PL" sz="2000" dirty="0">
                <a:cs typeface="Times New Roman" pitchFamily="18" charset="0"/>
              </a:rPr>
              <a:t> podmioty doradcze;</a:t>
            </a:r>
          </a:p>
          <a:p>
            <a:pPr algn="just">
              <a:defRPr/>
            </a:pPr>
            <a:r>
              <a:rPr lang="pl-PL" sz="2000" dirty="0">
                <a:cs typeface="Times New Roman" pitchFamily="18" charset="0"/>
              </a:rPr>
              <a:t>- organizacje branżowe i międzybranżowe;</a:t>
            </a:r>
          </a:p>
          <a:p>
            <a:pPr marL="85725" indent="-85725">
              <a:defRPr/>
            </a:pPr>
            <a:r>
              <a:rPr lang="pl-PL" sz="2000" dirty="0">
                <a:cs typeface="Times New Roman" pitchFamily="18" charset="0"/>
              </a:rPr>
              <a:t>- przedsiębiorcy sektora rolnego lub rolno-spożywczego (w tym usług gastronomicznych).</a:t>
            </a:r>
          </a:p>
          <a:p>
            <a:pPr algn="just">
              <a:defRPr/>
            </a:pPr>
            <a:endParaRPr lang="pl-PL" sz="2000" dirty="0">
              <a:latin typeface="Calibri" pitchFamily="34" charset="0"/>
            </a:endParaRPr>
          </a:p>
        </p:txBody>
      </p:sp>
      <p:sp>
        <p:nvSpPr>
          <p:cNvPr id="4" name="Symbol zastępczy numeru slajdu 3"/>
          <p:cNvSpPr>
            <a:spLocks noGrp="1"/>
          </p:cNvSpPr>
          <p:nvPr>
            <p:ph type="sldNum" sz="quarter" idx="12"/>
          </p:nvPr>
        </p:nvSpPr>
        <p:spPr/>
        <p:txBody>
          <a:bodyPr/>
          <a:lstStyle/>
          <a:p>
            <a:pPr>
              <a:defRPr/>
            </a:pPr>
            <a:fld id="{827DB400-EF1B-408F-897A-A3FA3A1DB194}" type="slidenum">
              <a:rPr lang="pl-PL" smtClean="0"/>
              <a:pPr>
                <a:defRPr/>
              </a:pPr>
              <a:t>101</a:t>
            </a:fld>
            <a:endParaRPr lang="pl-PL" dirty="0"/>
          </a:p>
        </p:txBody>
      </p:sp>
    </p:spTree>
    <p:extLst>
      <p:ext uri="{BB962C8B-B14F-4D97-AF65-F5344CB8AC3E}">
        <p14:creationId xmlns:p14="http://schemas.microsoft.com/office/powerpoint/2010/main" xmlns="" val="1881319339"/>
      </p:ext>
    </p:extLst>
  </p:cSld>
  <p:clrMapOvr>
    <a:masterClrMapping/>
  </p:clrMapOvr>
  <p:transition>
    <p:fade thruBlk="1"/>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Box 5"/>
          <p:cNvSpPr txBox="1">
            <a:spLocks noChangeArrowheads="1"/>
          </p:cNvSpPr>
          <p:nvPr/>
        </p:nvSpPr>
        <p:spPr bwMode="auto">
          <a:xfrm>
            <a:off x="900113" y="5805488"/>
            <a:ext cx="7580312"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endParaRPr lang="pl-PL">
              <a:latin typeface="Calibri" pitchFamily="34" charset="0"/>
            </a:endParaRPr>
          </a:p>
        </p:txBody>
      </p:sp>
      <p:sp>
        <p:nvSpPr>
          <p:cNvPr id="16388" name="Text Box 7"/>
          <p:cNvSpPr txBox="1">
            <a:spLocks noChangeArrowheads="1"/>
          </p:cNvSpPr>
          <p:nvPr/>
        </p:nvSpPr>
        <p:spPr bwMode="auto">
          <a:xfrm>
            <a:off x="519113" y="6040438"/>
            <a:ext cx="1841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endParaRPr lang="pl-PL">
              <a:latin typeface="Calibri" pitchFamily="34" charset="0"/>
            </a:endParaRPr>
          </a:p>
        </p:txBody>
      </p:sp>
      <p:sp>
        <p:nvSpPr>
          <p:cNvPr id="16389" name="Text Box 9"/>
          <p:cNvSpPr txBox="1">
            <a:spLocks noChangeArrowheads="1"/>
          </p:cNvSpPr>
          <p:nvPr/>
        </p:nvSpPr>
        <p:spPr bwMode="auto">
          <a:xfrm>
            <a:off x="7793038" y="6040438"/>
            <a:ext cx="1841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endParaRPr lang="pl-PL">
              <a:latin typeface="Calibri" pitchFamily="34" charset="0"/>
            </a:endParaRPr>
          </a:p>
        </p:txBody>
      </p:sp>
      <p:sp>
        <p:nvSpPr>
          <p:cNvPr id="16390" name="Rectangle 2"/>
          <p:cNvSpPr>
            <a:spLocks noChangeArrowheads="1"/>
          </p:cNvSpPr>
          <p:nvPr/>
        </p:nvSpPr>
        <p:spPr bwMode="auto">
          <a:xfrm>
            <a:off x="457200" y="188913"/>
            <a:ext cx="8229600" cy="503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endParaRPr lang="en-GB" sz="2400" b="1">
              <a:solidFill>
                <a:srgbClr val="009999"/>
              </a:solidFill>
              <a:latin typeface="Calibri" pitchFamily="34" charset="0"/>
            </a:endParaRPr>
          </a:p>
        </p:txBody>
      </p:sp>
      <p:sp>
        <p:nvSpPr>
          <p:cNvPr id="16391" name="Rectangle 3"/>
          <p:cNvSpPr txBox="1">
            <a:spLocks noChangeArrowheads="1"/>
          </p:cNvSpPr>
          <p:nvPr/>
        </p:nvSpPr>
        <p:spPr bwMode="auto">
          <a:xfrm>
            <a:off x="468313" y="1052513"/>
            <a:ext cx="8229600" cy="5040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endParaRPr lang="pl-PL" sz="2800" b="1">
              <a:latin typeface="Calibri" pitchFamily="34" charset="0"/>
            </a:endParaRPr>
          </a:p>
          <a:p>
            <a:pPr eaLnBrk="1" hangingPunct="1"/>
            <a:endParaRPr lang="pl-PL" sz="2800" b="1">
              <a:latin typeface="Calibri" pitchFamily="34" charset="0"/>
            </a:endParaRPr>
          </a:p>
        </p:txBody>
      </p:sp>
      <p:sp>
        <p:nvSpPr>
          <p:cNvPr id="16392" name="Rectangle 2"/>
          <p:cNvSpPr>
            <a:spLocks noChangeArrowheads="1"/>
          </p:cNvSpPr>
          <p:nvPr/>
        </p:nvSpPr>
        <p:spPr bwMode="auto">
          <a:xfrm>
            <a:off x="468313" y="260350"/>
            <a:ext cx="8229600" cy="503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endParaRPr lang="en-GB" sz="2400" b="1">
              <a:solidFill>
                <a:srgbClr val="009999"/>
              </a:solidFill>
              <a:latin typeface="Calibri" pitchFamily="34" charset="0"/>
            </a:endParaRPr>
          </a:p>
        </p:txBody>
      </p:sp>
      <p:sp>
        <p:nvSpPr>
          <p:cNvPr id="13" name="Rectangle 2"/>
          <p:cNvSpPr>
            <a:spLocks noChangeArrowheads="1"/>
          </p:cNvSpPr>
          <p:nvPr/>
        </p:nvSpPr>
        <p:spPr bwMode="auto">
          <a:xfrm>
            <a:off x="0" y="188913"/>
            <a:ext cx="8964613" cy="503237"/>
          </a:xfrm>
          <a:prstGeom prst="rect">
            <a:avLst/>
          </a:prstGeom>
          <a:noFill/>
          <a:ln w="9525">
            <a:noFill/>
            <a:miter lim="800000"/>
            <a:headEnd/>
            <a:tailEnd/>
          </a:ln>
        </p:spPr>
        <p:txBody>
          <a:bodyPr anchor="ctr"/>
          <a:lstStyle/>
          <a:p>
            <a:pPr algn="ctr">
              <a:defRPr/>
            </a:pPr>
            <a:r>
              <a:rPr lang="pl-PL" sz="3200" b="1" dirty="0">
                <a:solidFill>
                  <a:srgbClr val="008000"/>
                </a:solidFill>
                <a:effectLst>
                  <a:outerShdw blurRad="38100" dist="38100" dir="2700000" algn="tl">
                    <a:srgbClr val="C0C0C0"/>
                  </a:outerShdw>
                </a:effectLst>
              </a:rPr>
              <a:t>Współpraca</a:t>
            </a:r>
            <a:endParaRPr lang="en-GB" sz="3200" b="1" dirty="0">
              <a:solidFill>
                <a:srgbClr val="008000"/>
              </a:solidFill>
              <a:effectLst>
                <a:outerShdw blurRad="38100" dist="38100" dir="2700000" algn="tl">
                  <a:srgbClr val="C0C0C0"/>
                </a:outerShdw>
              </a:effectLst>
              <a:latin typeface="+mj-lt"/>
            </a:endParaRPr>
          </a:p>
        </p:txBody>
      </p:sp>
      <p:sp>
        <p:nvSpPr>
          <p:cNvPr id="3082" name="Rectangle 3"/>
          <p:cNvSpPr>
            <a:spLocks/>
          </p:cNvSpPr>
          <p:nvPr/>
        </p:nvSpPr>
        <p:spPr bwMode="auto">
          <a:xfrm>
            <a:off x="457200" y="836613"/>
            <a:ext cx="8229600" cy="5289550"/>
          </a:xfrm>
          <a:prstGeom prst="rect">
            <a:avLst/>
          </a:prstGeom>
          <a:noFill/>
          <a:ln w="9525">
            <a:noFill/>
            <a:miter lim="800000"/>
            <a:headEnd/>
            <a:tailEnd/>
          </a:ln>
        </p:spPr>
        <p:txBody>
          <a:bodyPr/>
          <a:lstStyle/>
          <a:p>
            <a:pPr algn="ctr">
              <a:defRPr/>
            </a:pPr>
            <a:endParaRPr lang="pl-PL" sz="2800" b="1" dirty="0">
              <a:latin typeface="Calibri" pitchFamily="34" charset="0"/>
            </a:endParaRPr>
          </a:p>
          <a:p>
            <a:pPr algn="ctr">
              <a:defRPr/>
            </a:pPr>
            <a:r>
              <a:rPr lang="pl-PL" sz="2800" b="1" dirty="0">
                <a:cs typeface="Times New Roman" pitchFamily="18" charset="0"/>
              </a:rPr>
              <a:t>Kryteria dostępu</a:t>
            </a:r>
          </a:p>
          <a:p>
            <a:pPr marL="342900" indent="-342900">
              <a:defRPr/>
            </a:pPr>
            <a:endParaRPr lang="pl-PL" sz="2000" dirty="0">
              <a:cs typeface="Times New Roman" pitchFamily="18" charset="0"/>
            </a:endParaRPr>
          </a:p>
          <a:p>
            <a:pPr marL="342900" indent="-342900">
              <a:defRPr/>
            </a:pPr>
            <a:endParaRPr lang="pl-PL" sz="2000" dirty="0">
              <a:cs typeface="Times New Roman" pitchFamily="18" charset="0"/>
            </a:endParaRPr>
          </a:p>
          <a:p>
            <a:pPr algn="just">
              <a:defRPr/>
            </a:pPr>
            <a:r>
              <a:rPr lang="pl-PL" sz="2000" dirty="0">
                <a:cs typeface="Times New Roman" pitchFamily="18" charset="0"/>
              </a:rPr>
              <a:t>Grupa operacyjna na rzecz innowacyjności musi spełniać łącznie następujące warunki:</a:t>
            </a:r>
          </a:p>
          <a:p>
            <a:pPr marL="180975" indent="-180975">
              <a:spcBef>
                <a:spcPts val="600"/>
              </a:spcBef>
              <a:buFontTx/>
              <a:buChar char="-"/>
              <a:defRPr/>
            </a:pPr>
            <a:r>
              <a:rPr lang="pl-PL" sz="2000" dirty="0">
                <a:cs typeface="Times New Roman" pitchFamily="18" charset="0"/>
              </a:rPr>
              <a:t>działać na podstawie ustalonych procedur wewnętrznych z zachowaniem przejrzystości działania i unikaniem konfliktu interesów, </a:t>
            </a:r>
          </a:p>
          <a:p>
            <a:pPr marL="180975" indent="-180975">
              <a:spcBef>
                <a:spcPts val="600"/>
              </a:spcBef>
              <a:buFontTx/>
              <a:buChar char="-"/>
              <a:defRPr/>
            </a:pPr>
            <a:r>
              <a:rPr lang="pl-PL" sz="2000" dirty="0">
                <a:cs typeface="Times New Roman" pitchFamily="18" charset="0"/>
              </a:rPr>
              <a:t>być powołaną w celu realizacji projektu innowacyjnego,</a:t>
            </a:r>
          </a:p>
          <a:p>
            <a:pPr marL="180975" indent="-180975">
              <a:spcBef>
                <a:spcPts val="600"/>
              </a:spcBef>
              <a:defRPr/>
            </a:pPr>
            <a:r>
              <a:rPr lang="pl-PL" sz="2000" dirty="0">
                <a:cs typeface="Times New Roman" pitchFamily="18" charset="0"/>
              </a:rPr>
              <a:t>- działać na podstawie planu operacyjnego zawierającego m.in. opis projektu, opis spodziewanych wyników, harmonogram realizacji, opis wkładu, itp.</a:t>
            </a:r>
          </a:p>
          <a:p>
            <a:pPr algn="just">
              <a:defRPr/>
            </a:pPr>
            <a:endParaRPr lang="pl-PL" sz="2000" dirty="0">
              <a:latin typeface="Calibri" pitchFamily="34" charset="0"/>
            </a:endParaRPr>
          </a:p>
          <a:p>
            <a:pPr algn="just">
              <a:defRPr/>
            </a:pPr>
            <a:endParaRPr lang="pl-PL" sz="2000" dirty="0">
              <a:latin typeface="Calibri" pitchFamily="34" charset="0"/>
            </a:endParaRPr>
          </a:p>
          <a:p>
            <a:pPr algn="just">
              <a:defRPr/>
            </a:pPr>
            <a:endParaRPr lang="pl-PL" sz="2000" dirty="0">
              <a:latin typeface="Calibri" pitchFamily="34" charset="0"/>
            </a:endParaRPr>
          </a:p>
        </p:txBody>
      </p:sp>
      <p:sp>
        <p:nvSpPr>
          <p:cNvPr id="4" name="Symbol zastępczy numeru slajdu 3"/>
          <p:cNvSpPr>
            <a:spLocks noGrp="1"/>
          </p:cNvSpPr>
          <p:nvPr>
            <p:ph type="sldNum" sz="quarter" idx="12"/>
          </p:nvPr>
        </p:nvSpPr>
        <p:spPr/>
        <p:txBody>
          <a:bodyPr/>
          <a:lstStyle/>
          <a:p>
            <a:pPr>
              <a:defRPr/>
            </a:pPr>
            <a:fld id="{827DB400-EF1B-408F-897A-A3FA3A1DB194}" type="slidenum">
              <a:rPr lang="pl-PL" smtClean="0"/>
              <a:pPr>
                <a:defRPr/>
              </a:pPr>
              <a:t>102</a:t>
            </a:fld>
            <a:endParaRPr lang="pl-PL" dirty="0"/>
          </a:p>
        </p:txBody>
      </p:sp>
    </p:spTree>
    <p:extLst>
      <p:ext uri="{BB962C8B-B14F-4D97-AF65-F5344CB8AC3E}">
        <p14:creationId xmlns:p14="http://schemas.microsoft.com/office/powerpoint/2010/main" xmlns="" val="3412684302"/>
      </p:ext>
    </p:extLst>
  </p:cSld>
  <p:clrMapOvr>
    <a:masterClrMapping/>
  </p:clrMapOvr>
  <p:transition>
    <p:fade thruBlk="1"/>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 Box 5"/>
          <p:cNvSpPr txBox="1">
            <a:spLocks noChangeArrowheads="1"/>
          </p:cNvSpPr>
          <p:nvPr/>
        </p:nvSpPr>
        <p:spPr bwMode="auto">
          <a:xfrm>
            <a:off x="900113" y="5805488"/>
            <a:ext cx="7580312"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endParaRPr lang="pl-PL">
              <a:latin typeface="Calibri" pitchFamily="34" charset="0"/>
            </a:endParaRPr>
          </a:p>
        </p:txBody>
      </p:sp>
      <p:sp>
        <p:nvSpPr>
          <p:cNvPr id="17412" name="Text Box 7"/>
          <p:cNvSpPr txBox="1">
            <a:spLocks noChangeArrowheads="1"/>
          </p:cNvSpPr>
          <p:nvPr/>
        </p:nvSpPr>
        <p:spPr bwMode="auto">
          <a:xfrm>
            <a:off x="519113" y="6040438"/>
            <a:ext cx="1841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endParaRPr lang="pl-PL">
              <a:latin typeface="Calibri" pitchFamily="34" charset="0"/>
            </a:endParaRPr>
          </a:p>
        </p:txBody>
      </p:sp>
      <p:sp>
        <p:nvSpPr>
          <p:cNvPr id="17413" name="Text Box 9"/>
          <p:cNvSpPr txBox="1">
            <a:spLocks noChangeArrowheads="1"/>
          </p:cNvSpPr>
          <p:nvPr/>
        </p:nvSpPr>
        <p:spPr bwMode="auto">
          <a:xfrm>
            <a:off x="7793038" y="6040438"/>
            <a:ext cx="1841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endParaRPr lang="pl-PL">
              <a:latin typeface="Calibri" pitchFamily="34" charset="0"/>
            </a:endParaRPr>
          </a:p>
        </p:txBody>
      </p:sp>
      <p:sp>
        <p:nvSpPr>
          <p:cNvPr id="17414" name="Rectangle 2"/>
          <p:cNvSpPr>
            <a:spLocks noChangeArrowheads="1"/>
          </p:cNvSpPr>
          <p:nvPr/>
        </p:nvSpPr>
        <p:spPr bwMode="auto">
          <a:xfrm>
            <a:off x="457200" y="188913"/>
            <a:ext cx="8229600" cy="503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endParaRPr lang="en-GB" sz="2400" b="1">
              <a:solidFill>
                <a:srgbClr val="009999"/>
              </a:solidFill>
              <a:latin typeface="Calibri" pitchFamily="34" charset="0"/>
            </a:endParaRPr>
          </a:p>
        </p:txBody>
      </p:sp>
      <p:sp>
        <p:nvSpPr>
          <p:cNvPr id="17415" name="Rectangle 3"/>
          <p:cNvSpPr txBox="1">
            <a:spLocks noChangeArrowheads="1"/>
          </p:cNvSpPr>
          <p:nvPr/>
        </p:nvSpPr>
        <p:spPr bwMode="auto">
          <a:xfrm>
            <a:off x="468313" y="1052513"/>
            <a:ext cx="8229600" cy="5040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endParaRPr lang="pl-PL" sz="2800" b="1">
              <a:latin typeface="Calibri" pitchFamily="34" charset="0"/>
            </a:endParaRPr>
          </a:p>
          <a:p>
            <a:pPr eaLnBrk="1" hangingPunct="1"/>
            <a:endParaRPr lang="pl-PL" sz="2800" b="1">
              <a:latin typeface="Calibri" pitchFamily="34" charset="0"/>
            </a:endParaRPr>
          </a:p>
        </p:txBody>
      </p:sp>
      <p:sp>
        <p:nvSpPr>
          <p:cNvPr id="17416" name="Rectangle 2"/>
          <p:cNvSpPr>
            <a:spLocks noChangeArrowheads="1"/>
          </p:cNvSpPr>
          <p:nvPr/>
        </p:nvSpPr>
        <p:spPr bwMode="auto">
          <a:xfrm>
            <a:off x="468313" y="260350"/>
            <a:ext cx="8229600" cy="503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endParaRPr lang="en-GB" sz="2400" b="1">
              <a:solidFill>
                <a:srgbClr val="009999"/>
              </a:solidFill>
              <a:latin typeface="Calibri" pitchFamily="34" charset="0"/>
            </a:endParaRPr>
          </a:p>
        </p:txBody>
      </p:sp>
      <p:sp>
        <p:nvSpPr>
          <p:cNvPr id="13" name="Rectangle 2"/>
          <p:cNvSpPr>
            <a:spLocks noChangeArrowheads="1"/>
          </p:cNvSpPr>
          <p:nvPr/>
        </p:nvSpPr>
        <p:spPr bwMode="auto">
          <a:xfrm>
            <a:off x="250825" y="188913"/>
            <a:ext cx="8893175" cy="503237"/>
          </a:xfrm>
          <a:prstGeom prst="rect">
            <a:avLst/>
          </a:prstGeom>
          <a:noFill/>
          <a:ln w="9525">
            <a:noFill/>
            <a:miter lim="800000"/>
            <a:headEnd/>
            <a:tailEnd/>
          </a:ln>
        </p:spPr>
        <p:txBody>
          <a:bodyPr anchor="ctr"/>
          <a:lstStyle/>
          <a:p>
            <a:pPr algn="ctr">
              <a:defRPr/>
            </a:pPr>
            <a:r>
              <a:rPr lang="pl-PL" sz="3200" b="1" dirty="0">
                <a:solidFill>
                  <a:srgbClr val="008000"/>
                </a:solidFill>
                <a:effectLst>
                  <a:outerShdw blurRad="38100" dist="38100" dir="2700000" algn="tl">
                    <a:srgbClr val="C0C0C0"/>
                  </a:outerShdw>
                </a:effectLst>
              </a:rPr>
              <a:t>Współpraca</a:t>
            </a:r>
            <a:endParaRPr lang="en-GB" sz="3200" b="1" dirty="0">
              <a:solidFill>
                <a:srgbClr val="008000"/>
              </a:solidFill>
              <a:effectLst>
                <a:outerShdw blurRad="38100" dist="38100" dir="2700000" algn="tl">
                  <a:srgbClr val="C0C0C0"/>
                </a:outerShdw>
              </a:effectLst>
              <a:latin typeface="+mj-lt"/>
            </a:endParaRPr>
          </a:p>
        </p:txBody>
      </p:sp>
      <p:sp>
        <p:nvSpPr>
          <p:cNvPr id="29706" name="Rectangle 3"/>
          <p:cNvSpPr>
            <a:spLocks/>
          </p:cNvSpPr>
          <p:nvPr/>
        </p:nvSpPr>
        <p:spPr bwMode="auto">
          <a:xfrm>
            <a:off x="457200" y="1125538"/>
            <a:ext cx="8229600" cy="5000625"/>
          </a:xfrm>
          <a:prstGeom prst="rect">
            <a:avLst/>
          </a:prstGeom>
          <a:noFill/>
          <a:ln w="9525">
            <a:noFill/>
            <a:miter lim="800000"/>
            <a:headEnd/>
            <a:tailEnd/>
          </a:ln>
        </p:spPr>
        <p:txBody>
          <a:bodyPr/>
          <a:lstStyle/>
          <a:p>
            <a:pPr algn="ctr">
              <a:defRPr/>
            </a:pPr>
            <a:endParaRPr lang="pl-PL" sz="2800" b="1" dirty="0">
              <a:latin typeface="Calibri" pitchFamily="34" charset="0"/>
            </a:endParaRPr>
          </a:p>
          <a:p>
            <a:pPr algn="ctr">
              <a:defRPr/>
            </a:pPr>
            <a:r>
              <a:rPr lang="pl-PL" sz="2800" b="1" dirty="0">
                <a:cs typeface="Times New Roman" pitchFamily="18" charset="0"/>
              </a:rPr>
              <a:t>Kryteria wyboru</a:t>
            </a:r>
          </a:p>
          <a:p>
            <a:pPr algn="ctr">
              <a:defRPr/>
            </a:pPr>
            <a:endParaRPr lang="pl-PL" sz="2800" b="1" dirty="0">
              <a:cs typeface="Times New Roman" pitchFamily="18" charset="0"/>
            </a:endParaRPr>
          </a:p>
          <a:p>
            <a:pPr marL="180975" indent="-180975">
              <a:spcBef>
                <a:spcPts val="600"/>
              </a:spcBef>
              <a:buFontTx/>
              <a:buChar char="-"/>
              <a:defRPr/>
            </a:pPr>
            <a:r>
              <a:rPr lang="pl-PL" sz="2000" dirty="0">
                <a:cs typeface="Times New Roman" pitchFamily="18" charset="0"/>
              </a:rPr>
              <a:t>potencjał innowacyjny operacji;</a:t>
            </a:r>
          </a:p>
          <a:p>
            <a:pPr marL="180975" indent="-180975">
              <a:spcBef>
                <a:spcPts val="600"/>
              </a:spcBef>
              <a:buFontTx/>
              <a:buChar char="-"/>
              <a:defRPr/>
            </a:pPr>
            <a:r>
              <a:rPr lang="pl-PL" sz="2000" dirty="0">
                <a:cs typeface="Times New Roman" pitchFamily="18" charset="0"/>
              </a:rPr>
              <a:t>potencjalna skala oddziaływania rezultatów operacji;</a:t>
            </a:r>
          </a:p>
          <a:p>
            <a:pPr marL="180975" indent="-180975">
              <a:spcBef>
                <a:spcPts val="600"/>
              </a:spcBef>
              <a:buFontTx/>
              <a:buChar char="-"/>
              <a:defRPr/>
            </a:pPr>
            <a:r>
              <a:rPr lang="pl-PL" sz="2000" dirty="0">
                <a:cs typeface="Times New Roman" pitchFamily="18" charset="0"/>
              </a:rPr>
              <a:t>wykonalność operacji (ekonomiczna, techniczna);</a:t>
            </a:r>
          </a:p>
          <a:p>
            <a:pPr marL="180975" indent="-180975">
              <a:spcBef>
                <a:spcPts val="600"/>
              </a:spcBef>
              <a:buFontTx/>
              <a:buChar char="-"/>
              <a:defRPr/>
            </a:pPr>
            <a:r>
              <a:rPr lang="pl-PL" sz="2000" dirty="0">
                <a:cs typeface="Times New Roman" pitchFamily="18" charset="0"/>
              </a:rPr>
              <a:t>relacja nakładów do spodziewanych rezultatów operacji;</a:t>
            </a:r>
          </a:p>
          <a:p>
            <a:pPr marL="180975" indent="-180975">
              <a:spcBef>
                <a:spcPts val="600"/>
              </a:spcBef>
              <a:buFontTx/>
              <a:buChar char="-"/>
              <a:defRPr/>
            </a:pPr>
            <a:r>
              <a:rPr lang="pl-PL" sz="2000" dirty="0">
                <a:cs typeface="Times New Roman" pitchFamily="18" charset="0"/>
              </a:rPr>
              <a:t> wysokość wkładu własnego beneficjenta w ramach operacji;</a:t>
            </a:r>
          </a:p>
          <a:p>
            <a:pPr marL="180975" indent="-180975">
              <a:spcBef>
                <a:spcPts val="600"/>
              </a:spcBef>
              <a:buFontTx/>
              <a:buChar char="-"/>
              <a:defRPr/>
            </a:pPr>
            <a:r>
              <a:rPr lang="pl-PL" sz="2000" dirty="0">
                <a:cs typeface="Times New Roman" pitchFamily="18" charset="0"/>
              </a:rPr>
              <a:t>stopień przyczyniania się do realizacji priorytetów Wspólnoty założonych na lata 2014-2020.</a:t>
            </a:r>
          </a:p>
          <a:p>
            <a:pPr marL="271463" indent="-271463" algn="just">
              <a:defRPr/>
            </a:pPr>
            <a:endParaRPr lang="pl-PL" sz="2000" dirty="0"/>
          </a:p>
          <a:p>
            <a:pPr algn="just">
              <a:defRPr/>
            </a:pPr>
            <a:endParaRPr lang="pl-PL" sz="2400" dirty="0"/>
          </a:p>
          <a:p>
            <a:pPr algn="just">
              <a:defRPr/>
            </a:pPr>
            <a:endParaRPr lang="pl-PL" sz="2400" dirty="0"/>
          </a:p>
        </p:txBody>
      </p:sp>
      <p:sp>
        <p:nvSpPr>
          <p:cNvPr id="4" name="Symbol zastępczy numeru slajdu 3"/>
          <p:cNvSpPr>
            <a:spLocks noGrp="1"/>
          </p:cNvSpPr>
          <p:nvPr>
            <p:ph type="sldNum" sz="quarter" idx="12"/>
          </p:nvPr>
        </p:nvSpPr>
        <p:spPr/>
        <p:txBody>
          <a:bodyPr/>
          <a:lstStyle/>
          <a:p>
            <a:pPr>
              <a:defRPr/>
            </a:pPr>
            <a:fld id="{827DB400-EF1B-408F-897A-A3FA3A1DB194}" type="slidenum">
              <a:rPr lang="pl-PL" smtClean="0"/>
              <a:pPr>
                <a:defRPr/>
              </a:pPr>
              <a:t>103</a:t>
            </a:fld>
            <a:endParaRPr lang="pl-PL" dirty="0"/>
          </a:p>
        </p:txBody>
      </p:sp>
    </p:spTree>
    <p:extLst>
      <p:ext uri="{BB962C8B-B14F-4D97-AF65-F5344CB8AC3E}">
        <p14:creationId xmlns:p14="http://schemas.microsoft.com/office/powerpoint/2010/main" xmlns="" val="1919669369"/>
      </p:ext>
    </p:extLst>
  </p:cSld>
  <p:clrMapOvr>
    <a:masterClrMapping/>
  </p:clrMapOvr>
  <p:transition>
    <p:fade thruBlk="1"/>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51520" y="1268760"/>
            <a:ext cx="8568952" cy="4114800"/>
          </a:xfrm>
        </p:spPr>
        <p:txBody>
          <a:bodyPr/>
          <a:lstStyle/>
          <a:p>
            <a:pPr marL="0" indent="0" algn="ctr">
              <a:buNone/>
            </a:pPr>
            <a:endParaRPr lang="pl-PL" b="1" dirty="0" smtClean="0">
              <a:solidFill>
                <a:srgbClr val="008000"/>
              </a:solidFill>
              <a:latin typeface="Times New Roman" pitchFamily="18" charset="0"/>
              <a:ea typeface="+mj-ea"/>
              <a:cs typeface="Times New Roman" pitchFamily="18" charset="0"/>
            </a:endParaRPr>
          </a:p>
          <a:p>
            <a:pPr marL="0" indent="0" algn="ctr">
              <a:buNone/>
            </a:pPr>
            <a:r>
              <a:rPr lang="pl-PL" b="1" dirty="0" smtClean="0">
                <a:solidFill>
                  <a:srgbClr val="008000"/>
                </a:solidFill>
                <a:latin typeface="Times New Roman" pitchFamily="18" charset="0"/>
                <a:ea typeface="+mj-ea"/>
                <a:cs typeface="Times New Roman" pitchFamily="18" charset="0"/>
              </a:rPr>
              <a:t>Działania wdrażane przez podmioty zewnętrzne </a:t>
            </a:r>
          </a:p>
          <a:p>
            <a:pPr marL="0" indent="0" algn="ctr">
              <a:buNone/>
            </a:pPr>
            <a:r>
              <a:rPr lang="pl-PL" b="1" dirty="0" smtClean="0">
                <a:solidFill>
                  <a:srgbClr val="008000"/>
                </a:solidFill>
                <a:latin typeface="Times New Roman" pitchFamily="18" charset="0"/>
                <a:ea typeface="+mj-ea"/>
                <a:cs typeface="Times New Roman" pitchFamily="18" charset="0"/>
              </a:rPr>
              <a:t>w ramach PROW 2014 -2020</a:t>
            </a:r>
            <a:endParaRPr lang="pl-PL" dirty="0">
              <a:solidFill>
                <a:srgbClr val="008000"/>
              </a:solidFill>
            </a:endParaRPr>
          </a:p>
        </p:txBody>
      </p:sp>
      <p:sp>
        <p:nvSpPr>
          <p:cNvPr id="6" name="Symbol zastępczy numeru slajdu 5"/>
          <p:cNvSpPr>
            <a:spLocks noGrp="1"/>
          </p:cNvSpPr>
          <p:nvPr>
            <p:ph type="sldNum" sz="quarter" idx="12"/>
          </p:nvPr>
        </p:nvSpPr>
        <p:spPr/>
        <p:txBody>
          <a:bodyPr/>
          <a:lstStyle/>
          <a:p>
            <a:pPr>
              <a:defRPr/>
            </a:pPr>
            <a:fld id="{24B65095-A88D-4ED4-98BC-379CCEAE9A66}" type="slidenum">
              <a:rPr lang="pl-PL" smtClean="0"/>
              <a:pPr>
                <a:defRPr/>
              </a:pPr>
              <a:t>104</a:t>
            </a:fld>
            <a:endParaRPr lang="pl-PL" dirty="0"/>
          </a:p>
        </p:txBody>
      </p:sp>
    </p:spTree>
    <p:extLst>
      <p:ext uri="{BB962C8B-B14F-4D97-AF65-F5344CB8AC3E}">
        <p14:creationId xmlns:p14="http://schemas.microsoft.com/office/powerpoint/2010/main" xmlns="" val="512549091"/>
      </p:ext>
    </p:extLst>
  </p:cSld>
  <p:clrMapOvr>
    <a:masterClrMapping/>
  </p:clrMapOvr>
  <p:transition>
    <p:fade thruBlk="1"/>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755576" y="1268760"/>
            <a:ext cx="7772400" cy="4114800"/>
          </a:xfrm>
        </p:spPr>
        <p:txBody>
          <a:bodyPr/>
          <a:lstStyle/>
          <a:p>
            <a:pPr marL="0" indent="0" algn="ctr">
              <a:buNone/>
            </a:pPr>
            <a:endParaRPr lang="pl-PL" b="1" dirty="0" smtClean="0">
              <a:solidFill>
                <a:srgbClr val="008000"/>
              </a:solidFill>
              <a:latin typeface="Times New Roman" pitchFamily="18" charset="0"/>
              <a:ea typeface="+mj-ea"/>
              <a:cs typeface="Times New Roman" pitchFamily="18" charset="0"/>
            </a:endParaRPr>
          </a:p>
          <a:p>
            <a:pPr marL="0" indent="0" algn="ctr">
              <a:buNone/>
            </a:pPr>
            <a:r>
              <a:rPr lang="pl-PL" sz="2400" b="1" dirty="0" smtClean="0">
                <a:solidFill>
                  <a:srgbClr val="008000"/>
                </a:solidFill>
                <a:latin typeface="Times New Roman" pitchFamily="18" charset="0"/>
                <a:ea typeface="+mj-ea"/>
                <a:cs typeface="Times New Roman" pitchFamily="18" charset="0"/>
              </a:rPr>
              <a:t>Działanie 7.2</a:t>
            </a:r>
            <a:endParaRPr lang="pl-PL" sz="2400" b="1" dirty="0">
              <a:solidFill>
                <a:srgbClr val="008000"/>
              </a:solidFill>
              <a:latin typeface="Times New Roman" pitchFamily="18" charset="0"/>
              <a:ea typeface="+mj-ea"/>
              <a:cs typeface="Times New Roman" pitchFamily="18" charset="0"/>
            </a:endParaRPr>
          </a:p>
          <a:p>
            <a:pPr marL="0" indent="0" algn="ctr">
              <a:buNone/>
            </a:pPr>
            <a:endParaRPr lang="pl-PL" b="1" dirty="0" smtClean="0">
              <a:solidFill>
                <a:srgbClr val="008000"/>
              </a:solidFill>
              <a:latin typeface="Times New Roman" pitchFamily="18" charset="0"/>
              <a:ea typeface="+mj-ea"/>
              <a:cs typeface="Times New Roman" pitchFamily="18" charset="0"/>
            </a:endParaRPr>
          </a:p>
          <a:p>
            <a:pPr marL="0" indent="0" algn="ctr">
              <a:buNone/>
            </a:pPr>
            <a:r>
              <a:rPr lang="pl-PL" b="1" dirty="0" smtClean="0">
                <a:solidFill>
                  <a:srgbClr val="008000"/>
                </a:solidFill>
                <a:latin typeface="Times New Roman" pitchFamily="18" charset="0"/>
                <a:ea typeface="+mj-ea"/>
                <a:cs typeface="Times New Roman" pitchFamily="18" charset="0"/>
              </a:rPr>
              <a:t>Transfer </a:t>
            </a:r>
            <a:r>
              <a:rPr lang="pl-PL" b="1" dirty="0">
                <a:solidFill>
                  <a:srgbClr val="008000"/>
                </a:solidFill>
                <a:latin typeface="Times New Roman" pitchFamily="18" charset="0"/>
                <a:ea typeface="+mj-ea"/>
                <a:cs typeface="Times New Roman" pitchFamily="18" charset="0"/>
              </a:rPr>
              <a:t>wiedzy </a:t>
            </a:r>
            <a:endParaRPr lang="pl-PL" b="1" dirty="0" smtClean="0">
              <a:solidFill>
                <a:srgbClr val="008000"/>
              </a:solidFill>
              <a:latin typeface="Times New Roman" pitchFamily="18" charset="0"/>
              <a:ea typeface="+mj-ea"/>
              <a:cs typeface="Times New Roman" pitchFamily="18" charset="0"/>
            </a:endParaRPr>
          </a:p>
          <a:p>
            <a:pPr marL="0" indent="0" algn="ctr">
              <a:buNone/>
            </a:pPr>
            <a:r>
              <a:rPr lang="pl-PL" b="1" dirty="0" smtClean="0">
                <a:solidFill>
                  <a:srgbClr val="008000"/>
                </a:solidFill>
                <a:latin typeface="Times New Roman" pitchFamily="18" charset="0"/>
                <a:ea typeface="+mj-ea"/>
                <a:cs typeface="Times New Roman" pitchFamily="18" charset="0"/>
              </a:rPr>
              <a:t>i </a:t>
            </a:r>
            <a:r>
              <a:rPr lang="pl-PL" b="1" dirty="0">
                <a:solidFill>
                  <a:srgbClr val="008000"/>
                </a:solidFill>
                <a:latin typeface="Times New Roman" pitchFamily="18" charset="0"/>
                <a:ea typeface="+mj-ea"/>
                <a:cs typeface="Times New Roman" pitchFamily="18" charset="0"/>
              </a:rPr>
              <a:t>działalność informacyjna</a:t>
            </a:r>
            <a:endParaRPr lang="pl-PL" dirty="0">
              <a:solidFill>
                <a:srgbClr val="008000"/>
              </a:solidFill>
            </a:endParaRPr>
          </a:p>
        </p:txBody>
      </p:sp>
      <p:sp>
        <p:nvSpPr>
          <p:cNvPr id="6" name="Symbol zastępczy numeru slajdu 5"/>
          <p:cNvSpPr>
            <a:spLocks noGrp="1"/>
          </p:cNvSpPr>
          <p:nvPr>
            <p:ph type="sldNum" sz="quarter" idx="12"/>
          </p:nvPr>
        </p:nvSpPr>
        <p:spPr/>
        <p:txBody>
          <a:bodyPr/>
          <a:lstStyle/>
          <a:p>
            <a:pPr>
              <a:defRPr/>
            </a:pPr>
            <a:fld id="{24B65095-A88D-4ED4-98BC-379CCEAE9A66}" type="slidenum">
              <a:rPr lang="pl-PL" smtClean="0"/>
              <a:pPr>
                <a:defRPr/>
              </a:pPr>
              <a:t>105</a:t>
            </a:fld>
            <a:endParaRPr lang="pl-PL" dirty="0"/>
          </a:p>
        </p:txBody>
      </p:sp>
    </p:spTree>
    <p:extLst>
      <p:ext uri="{BB962C8B-B14F-4D97-AF65-F5344CB8AC3E}">
        <p14:creationId xmlns:p14="http://schemas.microsoft.com/office/powerpoint/2010/main" xmlns="" val="3089168068"/>
      </p:ext>
    </p:extLst>
  </p:cSld>
  <p:clrMapOvr>
    <a:masterClrMapping/>
  </p:clrMapOvr>
  <p:transition>
    <p:fade thruBlk="1"/>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3200" dirty="0" smtClean="0">
                <a:latin typeface="Times New Roman" pitchFamily="18" charset="0"/>
                <a:cs typeface="Times New Roman" pitchFamily="18" charset="0"/>
              </a:rPr>
              <a:t/>
            </a:r>
            <a:br>
              <a:rPr lang="pl-PL" sz="3200" dirty="0" smtClean="0">
                <a:latin typeface="Times New Roman" pitchFamily="18" charset="0"/>
                <a:cs typeface="Times New Roman" pitchFamily="18" charset="0"/>
              </a:rPr>
            </a:br>
            <a:endParaRPr lang="pl-PL" sz="3200" b="1" dirty="0" smtClean="0">
              <a:solidFill>
                <a:srgbClr val="008000"/>
              </a:solidFill>
            </a:endParaRPr>
          </a:p>
        </p:txBody>
      </p:sp>
      <p:sp>
        <p:nvSpPr>
          <p:cNvPr id="3" name="Symbol zastępczy zawartości 2"/>
          <p:cNvSpPr>
            <a:spLocks noGrp="1"/>
          </p:cNvSpPr>
          <p:nvPr>
            <p:ph idx="1"/>
          </p:nvPr>
        </p:nvSpPr>
        <p:spPr>
          <a:xfrm>
            <a:off x="500034" y="908720"/>
            <a:ext cx="8286808" cy="5217443"/>
          </a:xfrm>
        </p:spPr>
        <p:txBody>
          <a:bodyPr/>
          <a:lstStyle/>
          <a:p>
            <a:pPr>
              <a:buNone/>
            </a:pPr>
            <a:endParaRPr lang="pl-PL" sz="2800" dirty="0" smtClean="0">
              <a:latin typeface="Times New Roman" pitchFamily="18" charset="0"/>
              <a:cs typeface="Times New Roman" pitchFamily="18" charset="0"/>
            </a:endParaRPr>
          </a:p>
          <a:p>
            <a:pPr marL="0" indent="0" algn="just">
              <a:buNone/>
            </a:pPr>
            <a:r>
              <a:rPr lang="pl-PL" sz="2000" dirty="0" smtClean="0">
                <a:latin typeface="Times New Roman" pitchFamily="18" charset="0"/>
                <a:cs typeface="Times New Roman" pitchFamily="18" charset="0"/>
              </a:rPr>
              <a:t>Realizacja działania ma umożliwić zwiększanie innowacyjności i bazy wiedzy na obszarach wiejskich oraz wzmacnianie powiązań między rolnictwem </a:t>
            </a:r>
            <a:br>
              <a:rPr lang="pl-PL" sz="2000" dirty="0" smtClean="0">
                <a:latin typeface="Times New Roman" pitchFamily="18" charset="0"/>
                <a:cs typeface="Times New Roman" pitchFamily="18" charset="0"/>
              </a:rPr>
            </a:br>
            <a:r>
              <a:rPr lang="pl-PL" sz="2000" dirty="0" smtClean="0">
                <a:latin typeface="Times New Roman" pitchFamily="18" charset="0"/>
                <a:cs typeface="Times New Roman" pitchFamily="18" charset="0"/>
              </a:rPr>
              <a:t>i leśnictwem a badaniami i innowacją, a także promować uczenie się przez całe życie.</a:t>
            </a:r>
          </a:p>
          <a:p>
            <a:pPr marL="180975" indent="-180975">
              <a:buNone/>
            </a:pPr>
            <a:endParaRPr lang="pl-PL" sz="2000" dirty="0" smtClean="0">
              <a:latin typeface="Times New Roman" pitchFamily="18" charset="0"/>
              <a:cs typeface="Times New Roman" pitchFamily="18" charset="0"/>
            </a:endParaRPr>
          </a:p>
          <a:p>
            <a:pPr marL="180975" indent="-180975">
              <a:buNone/>
            </a:pPr>
            <a:r>
              <a:rPr lang="pl-PL" sz="1600" b="1" dirty="0" smtClean="0">
                <a:latin typeface="Times New Roman" pitchFamily="18" charset="0"/>
                <a:cs typeface="Times New Roman" pitchFamily="18" charset="0"/>
              </a:rPr>
              <a:t>BUDŻET</a:t>
            </a:r>
            <a:r>
              <a:rPr lang="pl-PL" sz="2000" b="1" dirty="0" smtClean="0">
                <a:latin typeface="Times New Roman" pitchFamily="18" charset="0"/>
                <a:cs typeface="Times New Roman" pitchFamily="18" charset="0"/>
              </a:rPr>
              <a:t> – 43 001 302 euro</a:t>
            </a:r>
          </a:p>
          <a:p>
            <a:pPr marL="180975" indent="-180975">
              <a:buNone/>
            </a:pPr>
            <a:endParaRPr lang="pl-PL" sz="2000" dirty="0" smtClean="0">
              <a:latin typeface="Times New Roman" pitchFamily="18" charset="0"/>
              <a:cs typeface="Times New Roman" pitchFamily="18" charset="0"/>
            </a:endParaRPr>
          </a:p>
          <a:p>
            <a:pPr marL="180975" indent="-180975">
              <a:buNone/>
            </a:pPr>
            <a:r>
              <a:rPr lang="pl-PL" sz="2000" b="1" dirty="0" smtClean="0">
                <a:latin typeface="Times New Roman" pitchFamily="18" charset="0"/>
                <a:cs typeface="Times New Roman" pitchFamily="18" charset="0"/>
              </a:rPr>
              <a:t>Wsparcie w ramach tego działania obejmuje następujące </a:t>
            </a:r>
            <a:r>
              <a:rPr lang="pl-PL" sz="2000" b="1" dirty="0" err="1" smtClean="0">
                <a:latin typeface="Times New Roman" pitchFamily="18" charset="0"/>
                <a:cs typeface="Times New Roman" pitchFamily="18" charset="0"/>
              </a:rPr>
              <a:t>poddziałania</a:t>
            </a:r>
            <a:r>
              <a:rPr lang="pl-PL" sz="2000" dirty="0" smtClean="0">
                <a:latin typeface="Times New Roman" pitchFamily="18" charset="0"/>
                <a:cs typeface="Times New Roman" pitchFamily="18" charset="0"/>
              </a:rPr>
              <a:t>:</a:t>
            </a:r>
          </a:p>
          <a:p>
            <a:pPr marL="180975" indent="-180975">
              <a:buNone/>
            </a:pPr>
            <a:endParaRPr lang="pl-PL" sz="2000" dirty="0" smtClean="0">
              <a:latin typeface="Times New Roman" pitchFamily="18" charset="0"/>
              <a:cs typeface="Times New Roman" pitchFamily="18" charset="0"/>
            </a:endParaRPr>
          </a:p>
          <a:p>
            <a:pPr marL="542925" indent="-180975"/>
            <a:r>
              <a:rPr lang="pl-PL" sz="2200" b="1" dirty="0" smtClean="0">
                <a:latin typeface="Times New Roman" pitchFamily="18" charset="0"/>
                <a:cs typeface="Times New Roman" pitchFamily="18" charset="0"/>
              </a:rPr>
              <a:t>Szkolenia zawodowe i nabywanie umiejętności. </a:t>
            </a:r>
          </a:p>
          <a:p>
            <a:pPr marL="542925" indent="-180975"/>
            <a:r>
              <a:rPr lang="pl-PL" sz="2200" b="1" dirty="0" smtClean="0">
                <a:latin typeface="Times New Roman" pitchFamily="18" charset="0"/>
                <a:cs typeface="Times New Roman" pitchFamily="18" charset="0"/>
              </a:rPr>
              <a:t>Demonstracje i działania informacyjne. </a:t>
            </a:r>
          </a:p>
        </p:txBody>
      </p:sp>
      <p:sp>
        <p:nvSpPr>
          <p:cNvPr id="7" name="Symbol zastępczy numeru slajdu 6"/>
          <p:cNvSpPr>
            <a:spLocks noGrp="1"/>
          </p:cNvSpPr>
          <p:nvPr>
            <p:ph type="sldNum" sz="quarter" idx="12"/>
          </p:nvPr>
        </p:nvSpPr>
        <p:spPr/>
        <p:txBody>
          <a:bodyPr/>
          <a:lstStyle/>
          <a:p>
            <a:pPr>
              <a:defRPr/>
            </a:pPr>
            <a:fld id="{24B65095-A88D-4ED4-98BC-379CCEAE9A66}" type="slidenum">
              <a:rPr lang="pl-PL" smtClean="0"/>
              <a:pPr>
                <a:defRPr/>
              </a:pPr>
              <a:t>106</a:t>
            </a:fld>
            <a:endParaRPr lang="pl-PL" dirty="0"/>
          </a:p>
        </p:txBody>
      </p:sp>
    </p:spTree>
    <p:extLst>
      <p:ext uri="{BB962C8B-B14F-4D97-AF65-F5344CB8AC3E}">
        <p14:creationId xmlns:p14="http://schemas.microsoft.com/office/powerpoint/2010/main" xmlns="" val="4004924983"/>
      </p:ext>
    </p:extLst>
  </p:cSld>
  <p:clrMapOvr>
    <a:masterClrMapping/>
  </p:clrMapOvr>
  <p:transition>
    <p:fade thruBlk="1"/>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928670"/>
            <a:ext cx="8229600" cy="5197493"/>
          </a:xfrm>
        </p:spPr>
        <p:txBody>
          <a:bodyPr/>
          <a:lstStyle/>
          <a:p>
            <a:pPr>
              <a:buNone/>
            </a:pPr>
            <a:r>
              <a:rPr lang="pl-PL" sz="2400" b="1" dirty="0" smtClean="0">
                <a:latin typeface="Times New Roman" pitchFamily="18" charset="0"/>
                <a:cs typeface="Times New Roman" pitchFamily="18" charset="0"/>
              </a:rPr>
              <a:t>			</a:t>
            </a:r>
            <a:r>
              <a:rPr lang="pl-PL" sz="2400" b="1" dirty="0" smtClean="0">
                <a:solidFill>
                  <a:srgbClr val="008000"/>
                </a:solidFill>
                <a:latin typeface="Times New Roman" pitchFamily="18" charset="0"/>
                <a:cs typeface="Times New Roman" pitchFamily="18" charset="0"/>
              </a:rPr>
              <a:t>Cele szczegółowe Działania</a:t>
            </a:r>
          </a:p>
          <a:p>
            <a:pPr>
              <a:buNone/>
            </a:pPr>
            <a:endParaRPr lang="pl-PL" sz="1700" dirty="0" smtClean="0"/>
          </a:p>
          <a:p>
            <a:pPr lvl="1"/>
            <a:r>
              <a:rPr lang="pl-PL" sz="2200" dirty="0" smtClean="0">
                <a:latin typeface="Times New Roman" pitchFamily="18" charset="0"/>
                <a:cs typeface="Times New Roman" pitchFamily="18" charset="0"/>
              </a:rPr>
              <a:t>zwiększanie innowacyjności i bazy wiedzy na obszarach wiejskich;</a:t>
            </a:r>
          </a:p>
          <a:p>
            <a:pPr lvl="1"/>
            <a:endParaRPr lang="pl-PL" sz="2200" dirty="0" smtClean="0">
              <a:latin typeface="Times New Roman" pitchFamily="18" charset="0"/>
              <a:cs typeface="Times New Roman" pitchFamily="18" charset="0"/>
            </a:endParaRPr>
          </a:p>
          <a:p>
            <a:pPr lvl="1"/>
            <a:r>
              <a:rPr lang="pl-PL" sz="2200" dirty="0" smtClean="0">
                <a:latin typeface="Times New Roman" pitchFamily="18" charset="0"/>
                <a:cs typeface="Times New Roman" pitchFamily="18" charset="0"/>
              </a:rPr>
              <a:t>wzmacnianie powiązań między rolnictwem i leśnictwem                    a badaniami i innowacją; </a:t>
            </a:r>
          </a:p>
          <a:p>
            <a:pPr lvl="1">
              <a:buNone/>
            </a:pPr>
            <a:endParaRPr lang="pl-PL" sz="2200" dirty="0" smtClean="0">
              <a:latin typeface="Times New Roman" pitchFamily="18" charset="0"/>
              <a:cs typeface="Times New Roman" pitchFamily="18" charset="0"/>
            </a:endParaRPr>
          </a:p>
          <a:p>
            <a:pPr lvl="1"/>
            <a:r>
              <a:rPr lang="pl-PL" sz="2200" dirty="0" smtClean="0">
                <a:latin typeface="Times New Roman" pitchFamily="18" charset="0"/>
                <a:cs typeface="Times New Roman" pitchFamily="18" charset="0"/>
              </a:rPr>
              <a:t>promowanie uczenia się przez całe życie.</a:t>
            </a:r>
          </a:p>
          <a:p>
            <a:endParaRPr lang="pl-PL" dirty="0"/>
          </a:p>
        </p:txBody>
      </p:sp>
      <p:sp>
        <p:nvSpPr>
          <p:cNvPr id="6" name="Symbol zastępczy numeru slajdu 5"/>
          <p:cNvSpPr>
            <a:spLocks noGrp="1"/>
          </p:cNvSpPr>
          <p:nvPr>
            <p:ph type="sldNum" sz="quarter" idx="12"/>
          </p:nvPr>
        </p:nvSpPr>
        <p:spPr/>
        <p:txBody>
          <a:bodyPr/>
          <a:lstStyle/>
          <a:p>
            <a:pPr>
              <a:defRPr/>
            </a:pPr>
            <a:fld id="{24B65095-A88D-4ED4-98BC-379CCEAE9A66}" type="slidenum">
              <a:rPr lang="pl-PL" smtClean="0"/>
              <a:pPr>
                <a:defRPr/>
              </a:pPr>
              <a:t>107</a:t>
            </a:fld>
            <a:endParaRPr lang="pl-PL" dirty="0"/>
          </a:p>
        </p:txBody>
      </p:sp>
    </p:spTree>
    <p:extLst>
      <p:ext uri="{BB962C8B-B14F-4D97-AF65-F5344CB8AC3E}">
        <p14:creationId xmlns:p14="http://schemas.microsoft.com/office/powerpoint/2010/main" xmlns="" val="546432286"/>
      </p:ext>
    </p:extLst>
  </p:cSld>
  <p:clrMapOvr>
    <a:masterClrMapping/>
  </p:clrMapOvr>
  <p:transition>
    <p:fade thruBlk="1"/>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827584" y="1268760"/>
            <a:ext cx="7772400" cy="4114800"/>
          </a:xfrm>
        </p:spPr>
        <p:txBody>
          <a:bodyPr/>
          <a:lstStyle/>
          <a:p>
            <a:pPr marL="2328863" indent="-2219325">
              <a:buNone/>
              <a:defRPr/>
            </a:pPr>
            <a:r>
              <a:rPr lang="pl-PL" sz="1800" dirty="0" smtClean="0">
                <a:solidFill>
                  <a:srgbClr val="008000"/>
                </a:solidFill>
                <a:latin typeface="Times New Roman" pitchFamily="18" charset="0"/>
                <a:cs typeface="Times New Roman" pitchFamily="18" charset="0"/>
              </a:rPr>
              <a:t>PODDZIAŁANIE</a:t>
            </a:r>
          </a:p>
          <a:p>
            <a:pPr marL="2328863" indent="-2219325">
              <a:buNone/>
              <a:defRPr/>
            </a:pPr>
            <a:r>
              <a:rPr lang="pl-PL" sz="2600" b="1" dirty="0" smtClean="0">
                <a:solidFill>
                  <a:srgbClr val="008000"/>
                </a:solidFill>
                <a:latin typeface="Times New Roman" pitchFamily="18" charset="0"/>
                <a:cs typeface="Times New Roman" pitchFamily="18" charset="0"/>
              </a:rPr>
              <a:t>Szkolenia zawodowe i nabywanie umiejętności</a:t>
            </a:r>
            <a:r>
              <a:rPr lang="pl-PL" sz="2100" b="1" dirty="0" smtClean="0">
                <a:solidFill>
                  <a:srgbClr val="008000"/>
                </a:solidFill>
                <a:latin typeface="Times New Roman" pitchFamily="18" charset="0"/>
                <a:cs typeface="Times New Roman" pitchFamily="18" charset="0"/>
              </a:rPr>
              <a:t> </a:t>
            </a:r>
          </a:p>
          <a:p>
            <a:pPr>
              <a:buNone/>
              <a:defRPr/>
            </a:pPr>
            <a:endParaRPr lang="pl-PL" sz="1700" dirty="0" smtClean="0"/>
          </a:p>
          <a:p>
            <a:pPr marL="85725" lvl="1" indent="0" algn="just">
              <a:buNone/>
              <a:defRPr/>
            </a:pPr>
            <a:endParaRPr lang="pl-PL" sz="2200" dirty="0" smtClean="0">
              <a:latin typeface="Times New Roman" pitchFamily="18" charset="0"/>
              <a:cs typeface="Times New Roman" pitchFamily="18" charset="0"/>
            </a:endParaRPr>
          </a:p>
          <a:p>
            <a:pPr marL="85725" lvl="1" indent="0" algn="just">
              <a:buNone/>
              <a:defRPr/>
            </a:pPr>
            <a:r>
              <a:rPr lang="pl-PL" sz="2200" dirty="0" smtClean="0">
                <a:latin typeface="Times New Roman" pitchFamily="18" charset="0"/>
                <a:cs typeface="Times New Roman" pitchFamily="18" charset="0"/>
              </a:rPr>
              <a:t>wsparcie będzie udzielane na szkolenia ukierunkowane na rozwój wiedzy i umiejętności zawodowych rolników, właścicieli lasów, </a:t>
            </a:r>
            <a:br>
              <a:rPr lang="pl-PL" sz="2200" dirty="0" smtClean="0">
                <a:latin typeface="Times New Roman" pitchFamily="18" charset="0"/>
                <a:cs typeface="Times New Roman" pitchFamily="18" charset="0"/>
              </a:rPr>
            </a:br>
            <a:r>
              <a:rPr lang="pl-PL" sz="2200" dirty="0" smtClean="0">
                <a:latin typeface="Times New Roman" pitchFamily="18" charset="0"/>
                <a:cs typeface="Times New Roman" pitchFamily="18" charset="0"/>
              </a:rPr>
              <a:t>w zakresie związanym z prowadzeniem działalności rolniczej  </a:t>
            </a:r>
            <a:br>
              <a:rPr lang="pl-PL" sz="2200" dirty="0" smtClean="0">
                <a:latin typeface="Times New Roman" pitchFamily="18" charset="0"/>
                <a:cs typeface="Times New Roman" pitchFamily="18" charset="0"/>
              </a:rPr>
            </a:br>
            <a:r>
              <a:rPr lang="pl-PL" sz="2200" dirty="0" smtClean="0">
                <a:latin typeface="Times New Roman" pitchFamily="18" charset="0"/>
                <a:cs typeface="Times New Roman" pitchFamily="18" charset="0"/>
              </a:rPr>
              <a:t>i związanej z rolnictwem oraz leśnictwem.</a:t>
            </a:r>
            <a:r>
              <a:rPr lang="pl-PL" sz="2200" dirty="0" smtClean="0"/>
              <a:t> </a:t>
            </a:r>
          </a:p>
          <a:p>
            <a:endParaRPr lang="pl-PL" dirty="0"/>
          </a:p>
        </p:txBody>
      </p:sp>
      <p:sp>
        <p:nvSpPr>
          <p:cNvPr id="6" name="Symbol zastępczy numeru slajdu 5"/>
          <p:cNvSpPr>
            <a:spLocks noGrp="1"/>
          </p:cNvSpPr>
          <p:nvPr>
            <p:ph type="sldNum" sz="quarter" idx="12"/>
          </p:nvPr>
        </p:nvSpPr>
        <p:spPr/>
        <p:txBody>
          <a:bodyPr/>
          <a:lstStyle/>
          <a:p>
            <a:pPr>
              <a:defRPr/>
            </a:pPr>
            <a:fld id="{24B65095-A88D-4ED4-98BC-379CCEAE9A66}" type="slidenum">
              <a:rPr lang="pl-PL" smtClean="0"/>
              <a:pPr>
                <a:defRPr/>
              </a:pPr>
              <a:t>108</a:t>
            </a:fld>
            <a:endParaRPr lang="pl-PL" dirty="0"/>
          </a:p>
        </p:txBody>
      </p:sp>
    </p:spTree>
    <p:extLst>
      <p:ext uri="{BB962C8B-B14F-4D97-AF65-F5344CB8AC3E}">
        <p14:creationId xmlns:p14="http://schemas.microsoft.com/office/powerpoint/2010/main" xmlns="" val="3890295563"/>
      </p:ext>
    </p:extLst>
  </p:cSld>
  <p:clrMapOvr>
    <a:masterClrMapping/>
  </p:clrMapOvr>
  <p:transition>
    <p:fade thruBlk="1"/>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043608" y="404664"/>
            <a:ext cx="7886680" cy="5664692"/>
          </a:xfrm>
        </p:spPr>
        <p:txBody>
          <a:bodyPr/>
          <a:lstStyle/>
          <a:p>
            <a:pPr marL="2328863" indent="-2328863">
              <a:buNone/>
              <a:defRPr/>
            </a:pPr>
            <a:r>
              <a:rPr lang="pl-PL" sz="2400" b="1" dirty="0" smtClean="0">
                <a:solidFill>
                  <a:srgbClr val="008000"/>
                </a:solidFill>
                <a:latin typeface="Times New Roman" pitchFamily="18" charset="0"/>
                <a:cs typeface="Times New Roman" pitchFamily="18" charset="0"/>
              </a:rPr>
              <a:t>     Szkolenia zawodowe i nabywanie umiejętności  cd.</a:t>
            </a:r>
          </a:p>
          <a:p>
            <a:pPr marL="2328863" indent="-2328863">
              <a:buNone/>
              <a:defRPr/>
            </a:pPr>
            <a:endParaRPr lang="pl-PL" sz="2400" dirty="0" smtClean="0">
              <a:solidFill>
                <a:srgbClr val="008000"/>
              </a:solidFill>
              <a:latin typeface="Times New Roman" pitchFamily="18" charset="0"/>
              <a:cs typeface="Times New Roman" pitchFamily="18" charset="0"/>
            </a:endParaRPr>
          </a:p>
          <a:p>
            <a:pPr>
              <a:buNone/>
              <a:defRPr/>
            </a:pPr>
            <a:r>
              <a:rPr lang="pl-PL" sz="2000" dirty="0" smtClean="0">
                <a:latin typeface="Times New Roman" pitchFamily="18" charset="0"/>
                <a:cs typeface="Times New Roman" pitchFamily="18" charset="0"/>
              </a:rPr>
              <a:t>Szkolenia dotyczą zagadnień związanych w szczególności z:</a:t>
            </a:r>
          </a:p>
          <a:p>
            <a:pPr>
              <a:spcBef>
                <a:spcPts val="0"/>
              </a:spcBef>
              <a:defRPr/>
            </a:pPr>
            <a:r>
              <a:rPr lang="pl-PL" sz="2000" dirty="0" smtClean="0">
                <a:latin typeface="Times New Roman" pitchFamily="18" charset="0"/>
                <a:cs typeface="Times New Roman" pitchFamily="18" charset="0"/>
              </a:rPr>
              <a:t>zarządzaniem,</a:t>
            </a:r>
          </a:p>
          <a:p>
            <a:pPr>
              <a:spcBef>
                <a:spcPts val="0"/>
              </a:spcBef>
              <a:defRPr/>
            </a:pPr>
            <a:r>
              <a:rPr lang="pl-PL" sz="2000" dirty="0" smtClean="0">
                <a:latin typeface="Times New Roman" pitchFamily="18" charset="0"/>
                <a:cs typeface="Times New Roman" pitchFamily="18" charset="0"/>
              </a:rPr>
              <a:t>technologią i organizacją produkcji w gospodarstwie, w tym produkcji ekologicznej,</a:t>
            </a:r>
          </a:p>
          <a:p>
            <a:pPr>
              <a:spcBef>
                <a:spcPts val="0"/>
              </a:spcBef>
              <a:defRPr/>
            </a:pPr>
            <a:r>
              <a:rPr lang="pl-PL" sz="2000" dirty="0" smtClean="0">
                <a:latin typeface="Times New Roman" pitchFamily="18" charset="0"/>
                <a:cs typeface="Times New Roman" pitchFamily="18" charset="0"/>
              </a:rPr>
              <a:t>bezpieczeństwem pracy,</a:t>
            </a:r>
          </a:p>
          <a:p>
            <a:pPr>
              <a:spcBef>
                <a:spcPts val="0"/>
              </a:spcBef>
              <a:defRPr/>
            </a:pPr>
            <a:r>
              <a:rPr lang="pl-PL" sz="2000" dirty="0" smtClean="0">
                <a:latin typeface="Times New Roman" pitchFamily="18" charset="0"/>
                <a:cs typeface="Times New Roman" pitchFamily="18" charset="0"/>
              </a:rPr>
              <a:t>marketingiem,</a:t>
            </a:r>
          </a:p>
          <a:p>
            <a:pPr>
              <a:spcBef>
                <a:spcPts val="0"/>
              </a:spcBef>
              <a:defRPr/>
            </a:pPr>
            <a:r>
              <a:rPr lang="pl-PL" sz="2000" dirty="0" smtClean="0">
                <a:latin typeface="Times New Roman" pitchFamily="18" charset="0"/>
                <a:cs typeface="Times New Roman" pitchFamily="18" charset="0"/>
              </a:rPr>
              <a:t>rachunkowością,</a:t>
            </a:r>
          </a:p>
          <a:p>
            <a:pPr>
              <a:spcBef>
                <a:spcPts val="0"/>
              </a:spcBef>
              <a:defRPr/>
            </a:pPr>
            <a:r>
              <a:rPr lang="pl-PL" sz="2000" dirty="0" smtClean="0">
                <a:latin typeface="Times New Roman" pitchFamily="18" charset="0"/>
                <a:cs typeface="Times New Roman" pitchFamily="18" charset="0"/>
              </a:rPr>
              <a:t>ubezpieczeniami w gospodarstwie,</a:t>
            </a:r>
          </a:p>
          <a:p>
            <a:pPr>
              <a:spcBef>
                <a:spcPts val="0"/>
              </a:spcBef>
              <a:defRPr/>
            </a:pPr>
            <a:r>
              <a:rPr lang="pl-PL" sz="2000" dirty="0" smtClean="0">
                <a:latin typeface="Times New Roman" pitchFamily="18" charset="0"/>
                <a:cs typeface="Times New Roman" pitchFamily="18" charset="0"/>
              </a:rPr>
              <a:t>korzystaniem z instrumentów finansowych,</a:t>
            </a:r>
          </a:p>
          <a:p>
            <a:pPr>
              <a:spcBef>
                <a:spcPts val="0"/>
              </a:spcBef>
              <a:defRPr/>
            </a:pPr>
            <a:r>
              <a:rPr lang="pl-PL" sz="2000" dirty="0" smtClean="0">
                <a:latin typeface="Times New Roman" pitchFamily="18" charset="0"/>
                <a:cs typeface="Times New Roman" pitchFamily="18" charset="0"/>
              </a:rPr>
              <a:t>ochroną środowiska,</a:t>
            </a:r>
          </a:p>
          <a:p>
            <a:pPr>
              <a:spcBef>
                <a:spcPts val="0"/>
              </a:spcBef>
              <a:defRPr/>
            </a:pPr>
            <a:r>
              <a:rPr lang="pl-PL" sz="2000" dirty="0" smtClean="0">
                <a:latin typeface="Times New Roman" pitchFamily="18" charset="0"/>
                <a:cs typeface="Times New Roman" pitchFamily="18" charset="0"/>
              </a:rPr>
              <a:t>wykorzystaniem TIK,</a:t>
            </a:r>
          </a:p>
          <a:p>
            <a:pPr>
              <a:spcBef>
                <a:spcPts val="0"/>
              </a:spcBef>
              <a:defRPr/>
            </a:pPr>
            <a:r>
              <a:rPr lang="pl-PL" sz="2000" dirty="0" smtClean="0">
                <a:latin typeface="Times New Roman" pitchFamily="18" charset="0"/>
                <a:cs typeface="Times New Roman" pitchFamily="18" charset="0"/>
              </a:rPr>
              <a:t>spółdzielczością,</a:t>
            </a:r>
          </a:p>
          <a:p>
            <a:pPr>
              <a:spcBef>
                <a:spcPts val="0"/>
              </a:spcBef>
              <a:defRPr/>
            </a:pPr>
            <a:r>
              <a:rPr lang="pl-PL" sz="2000" dirty="0" smtClean="0">
                <a:latin typeface="Times New Roman" pitchFamily="18" charset="0"/>
                <a:cs typeface="Times New Roman" pitchFamily="18" charset="0"/>
              </a:rPr>
              <a:t>tworzeniem i funkcjonowaniem grup producentów,</a:t>
            </a:r>
          </a:p>
          <a:p>
            <a:pPr>
              <a:spcBef>
                <a:spcPts val="0"/>
              </a:spcBef>
              <a:defRPr/>
            </a:pPr>
            <a:r>
              <a:rPr lang="pl-PL" sz="2000" dirty="0" smtClean="0">
                <a:latin typeface="Times New Roman" pitchFamily="18" charset="0"/>
                <a:cs typeface="Times New Roman" pitchFamily="18" charset="0"/>
              </a:rPr>
              <a:t>skróceniem łańcucha żywnościowego.</a:t>
            </a:r>
          </a:p>
          <a:p>
            <a:pPr marL="82550" indent="26988" algn="just">
              <a:buNone/>
              <a:defRPr/>
            </a:pPr>
            <a:r>
              <a:rPr lang="pl-PL" sz="2000" u="sng" dirty="0" smtClean="0">
                <a:latin typeface="Times New Roman" pitchFamily="18" charset="0"/>
                <a:cs typeface="Times New Roman" pitchFamily="18" charset="0"/>
              </a:rPr>
              <a:t>Działania szkoleniowe prowadzone w szczególności w formach:  </a:t>
            </a:r>
            <a:r>
              <a:rPr lang="pl-PL" sz="2000" dirty="0" smtClean="0">
                <a:latin typeface="Times New Roman" pitchFamily="18" charset="0"/>
                <a:cs typeface="Times New Roman" pitchFamily="18" charset="0"/>
              </a:rPr>
              <a:t>kursy, szkolenia, warsztaty, demonstracje, krótkoterminowe wymiany, wyjazdy studyjne.</a:t>
            </a:r>
          </a:p>
          <a:p>
            <a:endParaRPr lang="pl-PL" sz="1200" dirty="0">
              <a:latin typeface="Times New Roman" pitchFamily="18" charset="0"/>
              <a:cs typeface="Times New Roman" pitchFamily="18" charset="0"/>
            </a:endParaRPr>
          </a:p>
        </p:txBody>
      </p:sp>
      <p:sp>
        <p:nvSpPr>
          <p:cNvPr id="6" name="Symbol zastępczy numeru slajdu 5"/>
          <p:cNvSpPr>
            <a:spLocks noGrp="1"/>
          </p:cNvSpPr>
          <p:nvPr>
            <p:ph type="sldNum" sz="quarter" idx="12"/>
          </p:nvPr>
        </p:nvSpPr>
        <p:spPr/>
        <p:txBody>
          <a:bodyPr/>
          <a:lstStyle/>
          <a:p>
            <a:pPr>
              <a:defRPr/>
            </a:pPr>
            <a:fld id="{24B65095-A88D-4ED4-98BC-379CCEAE9A66}" type="slidenum">
              <a:rPr lang="pl-PL" smtClean="0"/>
              <a:pPr>
                <a:defRPr/>
              </a:pPr>
              <a:t>109</a:t>
            </a:fld>
            <a:endParaRPr lang="pl-PL" dirty="0"/>
          </a:p>
        </p:txBody>
      </p:sp>
    </p:spTree>
    <p:extLst>
      <p:ext uri="{BB962C8B-B14F-4D97-AF65-F5344CB8AC3E}">
        <p14:creationId xmlns:p14="http://schemas.microsoft.com/office/powerpoint/2010/main" xmlns="" val="457864523"/>
      </p:ext>
    </p:extLst>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ytuł 1"/>
          <p:cNvSpPr>
            <a:spLocks noGrp="1"/>
          </p:cNvSpPr>
          <p:nvPr>
            <p:ph type="title"/>
          </p:nvPr>
        </p:nvSpPr>
        <p:spPr>
          <a:xfrm>
            <a:off x="1042988" y="188913"/>
            <a:ext cx="7772400" cy="792162"/>
          </a:xfrm>
        </p:spPr>
        <p:txBody>
          <a:bodyPr/>
          <a:lstStyle/>
          <a:p>
            <a:pPr algn="just"/>
            <a:r>
              <a:rPr lang="pl-PL" sz="2400" b="1" dirty="0" smtClean="0">
                <a:solidFill>
                  <a:srgbClr val="008000"/>
                </a:solidFill>
                <a:latin typeface="Times New Roman" pitchFamily="18" charset="0"/>
                <a:cs typeface="Times New Roman" pitchFamily="18" charset="0"/>
              </a:rPr>
              <a:t>MODERNIZACJA GOSPODARSTW ROLNYCH</a:t>
            </a:r>
            <a:endParaRPr lang="pl-PL" altLang="pl-PL" sz="2400" dirty="0" smtClean="0">
              <a:solidFill>
                <a:srgbClr val="008000"/>
              </a:solidFill>
            </a:endParaRPr>
          </a:p>
        </p:txBody>
      </p:sp>
      <p:sp>
        <p:nvSpPr>
          <p:cNvPr id="5" name="Rectangle 3"/>
          <p:cNvSpPr txBox="1">
            <a:spLocks noChangeArrowheads="1"/>
          </p:cNvSpPr>
          <p:nvPr/>
        </p:nvSpPr>
        <p:spPr bwMode="auto">
          <a:xfrm>
            <a:off x="467544" y="1052736"/>
            <a:ext cx="8064896" cy="56166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pl-PL" sz="1900" b="1" i="1" dirty="0" smtClean="0">
              <a:solidFill>
                <a:srgbClr val="000000"/>
              </a:solidFill>
              <a:cs typeface="Arial" pitchFamily="34" charset="0"/>
            </a:endParaRPr>
          </a:p>
          <a:p>
            <a:r>
              <a:rPr lang="pl-PL" b="1" dirty="0" smtClean="0">
                <a:solidFill>
                  <a:srgbClr val="000000"/>
                </a:solidFill>
                <a:cs typeface="Arial" pitchFamily="34" charset="0"/>
              </a:rPr>
              <a:t>Warunki </a:t>
            </a:r>
            <a:r>
              <a:rPr lang="pl-PL" b="1" dirty="0">
                <a:solidFill>
                  <a:srgbClr val="000000"/>
                </a:solidFill>
                <a:cs typeface="Arial" pitchFamily="34" charset="0"/>
              </a:rPr>
              <a:t>kwalifikowalności</a:t>
            </a:r>
            <a:r>
              <a:rPr lang="pl-PL" b="1" dirty="0" smtClean="0">
                <a:solidFill>
                  <a:srgbClr val="000000"/>
                </a:solidFill>
                <a:cs typeface="Arial" pitchFamily="34" charset="0"/>
              </a:rPr>
              <a:t>:</a:t>
            </a:r>
          </a:p>
          <a:p>
            <a:endParaRPr lang="pl-PL" i="1" dirty="0">
              <a:solidFill>
                <a:srgbClr val="000000"/>
              </a:solidFill>
              <a:cs typeface="Arial" pitchFamily="34" charset="0"/>
            </a:endParaRPr>
          </a:p>
          <a:p>
            <a:pPr marL="914400" lvl="1" indent="-457200" algn="just">
              <a:buFont typeface="Wingdings" pitchFamily="2" charset="2"/>
              <a:buChar char="q"/>
            </a:pPr>
            <a:r>
              <a:rPr lang="pl-PL" dirty="0">
                <a:solidFill>
                  <a:srgbClr val="000000"/>
                </a:solidFill>
                <a:cs typeface="Arial" pitchFamily="34" charset="0"/>
              </a:rPr>
              <a:t>inwestycja jest uzasadniona ekonomicznie, przy czym nie jest możliwa bez udziału środków publicznych,</a:t>
            </a:r>
          </a:p>
          <a:p>
            <a:pPr marL="914400" lvl="1" indent="-457200" algn="just">
              <a:buFont typeface="Wingdings" pitchFamily="2" charset="2"/>
              <a:buChar char="q"/>
            </a:pPr>
            <a:r>
              <a:rPr lang="pl-PL" dirty="0">
                <a:solidFill>
                  <a:srgbClr val="000000"/>
                </a:solidFill>
                <a:cs typeface="Arial" pitchFamily="34" charset="0"/>
              </a:rPr>
              <a:t>inwestycja przyczyni się do poprawy ogólnych wyników gospodarstwa, tj. poprawy konkurencyjności i zwiększenia rentowności w wyniku restrukturyzacji, w tym do:</a:t>
            </a:r>
          </a:p>
          <a:p>
            <a:pPr marL="1371600" lvl="2" indent="-457200" algn="just">
              <a:buFont typeface="Wingdings" pitchFamily="2" charset="2"/>
              <a:buChar char="§"/>
            </a:pPr>
            <a:r>
              <a:rPr lang="pl-PL" dirty="0">
                <a:solidFill>
                  <a:srgbClr val="000000"/>
                </a:solidFill>
                <a:cs typeface="Arial" pitchFamily="34" charset="0"/>
              </a:rPr>
              <a:t>wzrostu wartości dodanej brutto (GVA</a:t>
            </a:r>
            <a:r>
              <a:rPr lang="pl-PL" dirty="0" smtClean="0">
                <a:solidFill>
                  <a:srgbClr val="000000"/>
                </a:solidFill>
                <a:cs typeface="Arial" pitchFamily="34" charset="0"/>
              </a:rPr>
              <a:t>) lub fakultatywnie:</a:t>
            </a:r>
          </a:p>
          <a:p>
            <a:pPr marL="1371600" lvl="2" indent="-457200">
              <a:buFont typeface="Wingdings" pitchFamily="2" charset="2"/>
              <a:buChar char="§"/>
            </a:pPr>
            <a:r>
              <a:rPr lang="pl-PL" dirty="0" smtClean="0">
                <a:solidFill>
                  <a:srgbClr val="000000"/>
                </a:solidFill>
                <a:cs typeface="Arial" pitchFamily="34" charset="0"/>
              </a:rPr>
              <a:t>poprawy </a:t>
            </a:r>
            <a:r>
              <a:rPr lang="pl-PL" dirty="0">
                <a:solidFill>
                  <a:srgbClr val="000000"/>
                </a:solidFill>
                <a:cs typeface="Arial" pitchFamily="34" charset="0"/>
              </a:rPr>
              <a:t>efektywności korzystania z zasobów wodnych </a:t>
            </a:r>
            <a:r>
              <a:rPr lang="pl-PL" dirty="0" smtClean="0">
                <a:solidFill>
                  <a:srgbClr val="000000"/>
                </a:solidFill>
                <a:cs typeface="Arial" pitchFamily="34" charset="0"/>
              </a:rPr>
              <a:t/>
            </a:r>
            <a:br>
              <a:rPr lang="pl-PL" dirty="0" smtClean="0">
                <a:solidFill>
                  <a:srgbClr val="000000"/>
                </a:solidFill>
                <a:cs typeface="Arial" pitchFamily="34" charset="0"/>
              </a:rPr>
            </a:br>
            <a:r>
              <a:rPr lang="pl-PL" dirty="0" smtClean="0">
                <a:solidFill>
                  <a:srgbClr val="000000"/>
                </a:solidFill>
                <a:cs typeface="Arial" pitchFamily="34" charset="0"/>
              </a:rPr>
              <a:t>w gospodarstwie,</a:t>
            </a:r>
          </a:p>
          <a:p>
            <a:pPr marL="1371600" lvl="2" indent="-457200">
              <a:buFont typeface="Wingdings" pitchFamily="2" charset="2"/>
              <a:buChar char="§"/>
            </a:pPr>
            <a:r>
              <a:rPr lang="pl-PL" dirty="0" smtClean="0">
                <a:solidFill>
                  <a:srgbClr val="000000"/>
                </a:solidFill>
                <a:cs typeface="Arial" pitchFamily="34" charset="0"/>
              </a:rPr>
              <a:t>poprawy </a:t>
            </a:r>
            <a:r>
              <a:rPr lang="pl-PL" dirty="0">
                <a:solidFill>
                  <a:srgbClr val="000000"/>
                </a:solidFill>
                <a:cs typeface="Arial" pitchFamily="34" charset="0"/>
              </a:rPr>
              <a:t>efektywności wykorzystania energii w </a:t>
            </a:r>
            <a:r>
              <a:rPr lang="pl-PL" dirty="0" smtClean="0">
                <a:solidFill>
                  <a:srgbClr val="000000"/>
                </a:solidFill>
                <a:cs typeface="Arial" pitchFamily="34" charset="0"/>
              </a:rPr>
              <a:t>gospodarstwie,</a:t>
            </a:r>
          </a:p>
          <a:p>
            <a:pPr marL="1371600" lvl="2" indent="-457200">
              <a:buFont typeface="Wingdings" pitchFamily="2" charset="2"/>
              <a:buChar char="§"/>
            </a:pPr>
            <a:r>
              <a:rPr lang="pl-PL" dirty="0" smtClean="0">
                <a:solidFill>
                  <a:srgbClr val="000000"/>
                </a:solidFill>
                <a:cs typeface="Arial" pitchFamily="34" charset="0"/>
              </a:rPr>
              <a:t>zwiększenia </a:t>
            </a:r>
            <a:r>
              <a:rPr lang="pl-PL" dirty="0">
                <a:solidFill>
                  <a:srgbClr val="000000"/>
                </a:solidFill>
                <a:cs typeface="Arial" pitchFamily="34" charset="0"/>
              </a:rPr>
              <a:t>wykorzystywania odnawialnych źródeł energii </a:t>
            </a:r>
            <a:r>
              <a:rPr lang="pl-PL" dirty="0" smtClean="0">
                <a:solidFill>
                  <a:srgbClr val="000000"/>
                </a:solidFill>
                <a:cs typeface="Arial" pitchFamily="34" charset="0"/>
              </a:rPr>
              <a:t/>
            </a:r>
            <a:br>
              <a:rPr lang="pl-PL" dirty="0" smtClean="0">
                <a:solidFill>
                  <a:srgbClr val="000000"/>
                </a:solidFill>
                <a:cs typeface="Arial" pitchFamily="34" charset="0"/>
              </a:rPr>
            </a:br>
            <a:r>
              <a:rPr lang="pl-PL" dirty="0" smtClean="0">
                <a:solidFill>
                  <a:srgbClr val="000000"/>
                </a:solidFill>
                <a:cs typeface="Arial" pitchFamily="34" charset="0"/>
              </a:rPr>
              <a:t>w </a:t>
            </a:r>
            <a:r>
              <a:rPr lang="pl-PL" dirty="0">
                <a:solidFill>
                  <a:srgbClr val="000000"/>
                </a:solidFill>
                <a:cs typeface="Arial" pitchFamily="34" charset="0"/>
              </a:rPr>
              <a:t>gospodarstwie</a:t>
            </a:r>
            <a:r>
              <a:rPr lang="pl-PL" dirty="0" smtClean="0">
                <a:solidFill>
                  <a:srgbClr val="000000"/>
                </a:solidFill>
                <a:cs typeface="Arial" pitchFamily="34" charset="0"/>
              </a:rPr>
              <a:t>,</a:t>
            </a:r>
          </a:p>
          <a:p>
            <a:pPr marL="1371600" lvl="2" indent="-457200">
              <a:buFont typeface="Wingdings" pitchFamily="2" charset="2"/>
              <a:buChar char="§"/>
            </a:pPr>
            <a:r>
              <a:rPr lang="pl-PL" dirty="0" smtClean="0">
                <a:solidFill>
                  <a:srgbClr val="000000"/>
                </a:solidFill>
                <a:cs typeface="Arial" pitchFamily="34" charset="0"/>
              </a:rPr>
              <a:t>redukcji </a:t>
            </a:r>
            <a:r>
              <a:rPr lang="pl-PL" dirty="0">
                <a:solidFill>
                  <a:srgbClr val="000000"/>
                </a:solidFill>
                <a:cs typeface="Arial" pitchFamily="34" charset="0"/>
              </a:rPr>
              <a:t>emisji gazów cieplarnianych i amoniaku z rolnictwa </a:t>
            </a:r>
            <a:r>
              <a:rPr lang="pl-PL" dirty="0" smtClean="0">
                <a:solidFill>
                  <a:srgbClr val="000000"/>
                </a:solidFill>
                <a:cs typeface="Arial" pitchFamily="34" charset="0"/>
              </a:rPr>
              <a:t/>
            </a:r>
            <a:br>
              <a:rPr lang="pl-PL" dirty="0" smtClean="0">
                <a:solidFill>
                  <a:srgbClr val="000000"/>
                </a:solidFill>
                <a:cs typeface="Arial" pitchFamily="34" charset="0"/>
              </a:rPr>
            </a:br>
            <a:r>
              <a:rPr lang="pl-PL" dirty="0" smtClean="0">
                <a:solidFill>
                  <a:srgbClr val="000000"/>
                </a:solidFill>
                <a:cs typeface="Arial" pitchFamily="34" charset="0"/>
              </a:rPr>
              <a:t>w gospodarstwie,</a:t>
            </a:r>
          </a:p>
          <a:p>
            <a:endParaRPr lang="pl-PL" sz="2000" dirty="0">
              <a:solidFill>
                <a:srgbClr val="000000"/>
              </a:solidFill>
              <a:cs typeface="Arial" pitchFamily="34" charset="0"/>
            </a:endParaRPr>
          </a:p>
          <a:p>
            <a:endParaRPr lang="pl-PL" sz="2000" dirty="0">
              <a:solidFill>
                <a:srgbClr val="000000"/>
              </a:solidFill>
              <a:cs typeface="Arial" pitchFamily="34" charset="0"/>
            </a:endParaRPr>
          </a:p>
          <a:p>
            <a:pPr marL="342900" indent="-342900" algn="ctr">
              <a:lnSpc>
                <a:spcPct val="80000"/>
              </a:lnSpc>
              <a:spcBef>
                <a:spcPct val="20000"/>
              </a:spcBef>
              <a:defRPr/>
            </a:pPr>
            <a:endParaRPr lang="pl-PL" sz="2000" b="1" kern="0" dirty="0" smtClean="0">
              <a:solidFill>
                <a:srgbClr val="000000"/>
              </a:solidFill>
              <a:latin typeface="Tahoma"/>
              <a:cs typeface="Arial" pitchFamily="34" charset="0"/>
            </a:endParaRPr>
          </a:p>
        </p:txBody>
      </p:sp>
      <p:sp>
        <p:nvSpPr>
          <p:cNvPr id="6" name="Symbol zastępczy numeru slajdu 5"/>
          <p:cNvSpPr>
            <a:spLocks noGrp="1"/>
          </p:cNvSpPr>
          <p:nvPr>
            <p:ph type="sldNum" sz="quarter" idx="12"/>
          </p:nvPr>
        </p:nvSpPr>
        <p:spPr/>
        <p:txBody>
          <a:bodyPr/>
          <a:lstStyle/>
          <a:p>
            <a:pPr>
              <a:defRPr/>
            </a:pPr>
            <a:fld id="{24B65095-A88D-4ED4-98BC-379CCEAE9A66}" type="slidenum">
              <a:rPr lang="pl-PL" smtClean="0"/>
              <a:pPr>
                <a:defRPr/>
              </a:pPr>
              <a:t>11</a:t>
            </a:fld>
            <a:endParaRPr lang="pl-PL" dirty="0"/>
          </a:p>
        </p:txBody>
      </p:sp>
    </p:spTree>
    <p:extLst>
      <p:ext uri="{BB962C8B-B14F-4D97-AF65-F5344CB8AC3E}">
        <p14:creationId xmlns:p14="http://schemas.microsoft.com/office/powerpoint/2010/main" xmlns="" val="389725351"/>
      </p:ext>
    </p:extLst>
  </p:cSld>
  <p:clrMapOvr>
    <a:masterClrMapping/>
  </p:clrMapOvr>
  <p:transition>
    <p:fade thruBlk="1"/>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971600" y="548680"/>
            <a:ext cx="7715200" cy="5289451"/>
          </a:xfrm>
        </p:spPr>
        <p:txBody>
          <a:bodyPr/>
          <a:lstStyle/>
          <a:p>
            <a:pPr>
              <a:buNone/>
            </a:pPr>
            <a:r>
              <a:rPr lang="pl-PL" sz="2400" b="1" dirty="0" smtClean="0">
                <a:solidFill>
                  <a:srgbClr val="008000"/>
                </a:solidFill>
                <a:latin typeface="Times New Roman" pitchFamily="18" charset="0"/>
                <a:cs typeface="Times New Roman" pitchFamily="18" charset="0"/>
              </a:rPr>
              <a:t>       Szkolenia zawodowe i nabywanie umiejętności  cd.</a:t>
            </a:r>
            <a:endParaRPr lang="pl-PL" sz="2400" dirty="0" smtClean="0">
              <a:solidFill>
                <a:srgbClr val="008000"/>
              </a:solidFill>
              <a:latin typeface="Times New Roman" pitchFamily="18" charset="0"/>
              <a:cs typeface="Times New Roman" pitchFamily="18" charset="0"/>
            </a:endParaRPr>
          </a:p>
          <a:p>
            <a:pPr>
              <a:buNone/>
            </a:pPr>
            <a:endParaRPr lang="pl-PL" sz="1000" b="1" dirty="0" smtClean="0">
              <a:latin typeface="Times New Roman" pitchFamily="18" charset="0"/>
              <a:cs typeface="Times New Roman" pitchFamily="18" charset="0"/>
            </a:endParaRPr>
          </a:p>
          <a:p>
            <a:pPr>
              <a:buNone/>
            </a:pPr>
            <a:r>
              <a:rPr lang="pl-PL" sz="2200" b="1" dirty="0" smtClean="0">
                <a:latin typeface="Times New Roman" pitchFamily="18" charset="0"/>
                <a:cs typeface="Times New Roman" pitchFamily="18" charset="0"/>
              </a:rPr>
              <a:t>Beneficjenci:</a:t>
            </a:r>
          </a:p>
          <a:p>
            <a:pPr>
              <a:buNone/>
            </a:pPr>
            <a:endParaRPr lang="pl-PL" sz="1000" b="1" dirty="0" smtClean="0">
              <a:latin typeface="Times New Roman" pitchFamily="18" charset="0"/>
              <a:cs typeface="Times New Roman" pitchFamily="18" charset="0"/>
            </a:endParaRPr>
          </a:p>
          <a:p>
            <a:r>
              <a:rPr lang="pl-PL" sz="2000" dirty="0" smtClean="0">
                <a:latin typeface="Times New Roman" pitchFamily="18" charset="0"/>
                <a:cs typeface="Times New Roman" pitchFamily="18" charset="0"/>
              </a:rPr>
              <a:t>jednostki naukowe i uczelnie;</a:t>
            </a:r>
          </a:p>
          <a:p>
            <a:r>
              <a:rPr lang="pl-PL" sz="2000" dirty="0" smtClean="0">
                <a:latin typeface="Times New Roman" pitchFamily="18" charset="0"/>
                <a:cs typeface="Times New Roman" pitchFamily="18" charset="0"/>
              </a:rPr>
              <a:t>publiczne podmioty doradcze, tj. wojewódzkie ośrodki doradztwa rolniczego, CDR, izby rolnicze;</a:t>
            </a:r>
          </a:p>
          <a:p>
            <a:r>
              <a:rPr lang="pl-PL" sz="2000" dirty="0" smtClean="0">
                <a:latin typeface="Times New Roman" pitchFamily="18" charset="0"/>
                <a:cs typeface="Times New Roman" pitchFamily="18" charset="0"/>
              </a:rPr>
              <a:t>JST lub organy administracji rządowej prowadzące szkoły rolnicze lub szkoły leśne, lub centra kształcenia ustawicznego, lub centra kształcenia praktycznego;</a:t>
            </a:r>
          </a:p>
          <a:p>
            <a:r>
              <a:rPr lang="pl-PL" sz="2000" dirty="0" smtClean="0">
                <a:latin typeface="Times New Roman" pitchFamily="18" charset="0"/>
                <a:cs typeface="Times New Roman" pitchFamily="18" charset="0"/>
              </a:rPr>
              <a:t>podmioty prowadzące działalność szkoleniową.</a:t>
            </a:r>
          </a:p>
          <a:p>
            <a:pPr>
              <a:buNone/>
            </a:pPr>
            <a:endParaRPr lang="pl-PL" sz="2000" dirty="0" smtClean="0">
              <a:latin typeface="Times New Roman" pitchFamily="18" charset="0"/>
              <a:cs typeface="Times New Roman" pitchFamily="18" charset="0"/>
            </a:endParaRPr>
          </a:p>
          <a:p>
            <a:pPr>
              <a:buNone/>
            </a:pPr>
            <a:r>
              <a:rPr lang="pl-PL" sz="2200" b="1" dirty="0" smtClean="0">
                <a:latin typeface="Times New Roman" pitchFamily="18" charset="0"/>
                <a:cs typeface="Times New Roman" pitchFamily="18" charset="0"/>
              </a:rPr>
              <a:t>Wsparcie:</a:t>
            </a:r>
          </a:p>
          <a:p>
            <a:pPr>
              <a:buNone/>
            </a:pPr>
            <a:r>
              <a:rPr lang="pl-PL" sz="2000" dirty="0" smtClean="0">
                <a:latin typeface="Times New Roman" pitchFamily="18" charset="0"/>
                <a:cs typeface="Times New Roman" pitchFamily="18" charset="0"/>
              </a:rPr>
              <a:t>maksymalnie 100% kosztów kwalifikowalnych operacji.</a:t>
            </a:r>
          </a:p>
          <a:p>
            <a:endParaRPr lang="pl-PL" sz="2000" dirty="0">
              <a:latin typeface="Times New Roman" pitchFamily="18" charset="0"/>
              <a:cs typeface="Times New Roman" pitchFamily="18" charset="0"/>
            </a:endParaRPr>
          </a:p>
        </p:txBody>
      </p:sp>
      <p:sp>
        <p:nvSpPr>
          <p:cNvPr id="6" name="Symbol zastępczy numeru slajdu 5"/>
          <p:cNvSpPr>
            <a:spLocks noGrp="1"/>
          </p:cNvSpPr>
          <p:nvPr>
            <p:ph type="sldNum" sz="quarter" idx="12"/>
          </p:nvPr>
        </p:nvSpPr>
        <p:spPr/>
        <p:txBody>
          <a:bodyPr/>
          <a:lstStyle/>
          <a:p>
            <a:pPr>
              <a:defRPr/>
            </a:pPr>
            <a:fld id="{24B65095-A88D-4ED4-98BC-379CCEAE9A66}" type="slidenum">
              <a:rPr lang="pl-PL" smtClean="0"/>
              <a:pPr>
                <a:defRPr/>
              </a:pPr>
              <a:t>110</a:t>
            </a:fld>
            <a:endParaRPr lang="pl-PL" dirty="0"/>
          </a:p>
        </p:txBody>
      </p:sp>
    </p:spTree>
    <p:extLst>
      <p:ext uri="{BB962C8B-B14F-4D97-AF65-F5344CB8AC3E}">
        <p14:creationId xmlns:p14="http://schemas.microsoft.com/office/powerpoint/2010/main" xmlns="" val="3018586828"/>
      </p:ext>
    </p:extLst>
  </p:cSld>
  <p:clrMapOvr>
    <a:masterClrMapping/>
  </p:clrMapOvr>
  <p:transition>
    <p:fade thruBlk="1"/>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971600" y="620688"/>
            <a:ext cx="7715200" cy="5505475"/>
          </a:xfrm>
        </p:spPr>
        <p:txBody>
          <a:bodyPr/>
          <a:lstStyle/>
          <a:p>
            <a:pPr>
              <a:buNone/>
            </a:pPr>
            <a:r>
              <a:rPr lang="pl-PL" sz="2400" b="1" dirty="0">
                <a:solidFill>
                  <a:srgbClr val="008000"/>
                </a:solidFill>
                <a:latin typeface="Times New Roman" pitchFamily="18" charset="0"/>
                <a:cs typeface="Times New Roman" pitchFamily="18" charset="0"/>
              </a:rPr>
              <a:t> </a:t>
            </a:r>
            <a:r>
              <a:rPr lang="pl-PL" sz="2400" b="1" dirty="0" smtClean="0">
                <a:solidFill>
                  <a:srgbClr val="008000"/>
                </a:solidFill>
                <a:latin typeface="Times New Roman" pitchFamily="18" charset="0"/>
                <a:cs typeface="Times New Roman" pitchFamily="18" charset="0"/>
              </a:rPr>
              <a:t>    Szkolenia zawodowe i nabywanie umiejętności  cd.</a:t>
            </a:r>
            <a:endParaRPr lang="pl-PL" sz="2400" dirty="0" smtClean="0">
              <a:solidFill>
                <a:srgbClr val="008000"/>
              </a:solidFill>
              <a:latin typeface="Times New Roman" pitchFamily="18" charset="0"/>
              <a:cs typeface="Times New Roman" pitchFamily="18" charset="0"/>
            </a:endParaRPr>
          </a:p>
          <a:p>
            <a:pPr>
              <a:buNone/>
            </a:pPr>
            <a:endParaRPr lang="pl-PL" sz="2400" b="1" dirty="0" smtClean="0">
              <a:latin typeface="Times New Roman" pitchFamily="18" charset="0"/>
              <a:cs typeface="Times New Roman" pitchFamily="18" charset="0"/>
            </a:endParaRPr>
          </a:p>
          <a:p>
            <a:pPr marL="2505075" indent="-2395538">
              <a:buNone/>
              <a:defRPr/>
            </a:pPr>
            <a:endParaRPr lang="pl-PL" sz="2400" b="1" dirty="0" smtClean="0"/>
          </a:p>
          <a:p>
            <a:pPr marL="2505075" indent="-2505075">
              <a:buNone/>
              <a:defRPr/>
            </a:pPr>
            <a:r>
              <a:rPr lang="pl-PL" sz="2400" b="1" dirty="0" smtClean="0">
                <a:latin typeface="Times New Roman" pitchFamily="18" charset="0"/>
                <a:cs typeface="Times New Roman" pitchFamily="18" charset="0"/>
              </a:rPr>
              <a:t>Koszty kwalifikowalne obejmują:</a:t>
            </a:r>
          </a:p>
          <a:p>
            <a:pPr marL="2505075" indent="-2505075">
              <a:buNone/>
              <a:defRPr/>
            </a:pPr>
            <a:endParaRPr lang="pl-PL" sz="2000" b="1" dirty="0" smtClean="0">
              <a:latin typeface="Times New Roman" pitchFamily="18" charset="0"/>
              <a:cs typeface="Times New Roman" pitchFamily="18" charset="0"/>
            </a:endParaRPr>
          </a:p>
          <a:p>
            <a:pPr>
              <a:defRPr/>
            </a:pPr>
            <a:r>
              <a:rPr lang="pl-PL" sz="2200" dirty="0" smtClean="0">
                <a:latin typeface="Times New Roman" pitchFamily="18" charset="0"/>
                <a:cs typeface="Times New Roman" pitchFamily="18" charset="0"/>
              </a:rPr>
              <a:t>koszty ściśle związane z organizacją i przeprowadzeniem działań szkoleniowych,</a:t>
            </a:r>
          </a:p>
          <a:p>
            <a:pPr>
              <a:defRPr/>
            </a:pPr>
            <a:r>
              <a:rPr lang="pl-PL" sz="2200" dirty="0" smtClean="0">
                <a:latin typeface="Times New Roman" pitchFamily="18" charset="0"/>
                <a:cs typeface="Times New Roman" pitchFamily="18" charset="0"/>
              </a:rPr>
              <a:t>koszty ogólne związane z realizacją operacji.</a:t>
            </a:r>
          </a:p>
          <a:p>
            <a:pPr>
              <a:buNone/>
            </a:pPr>
            <a:endParaRPr lang="pl-PL" sz="2400" dirty="0" smtClean="0">
              <a:latin typeface="Times New Roman" pitchFamily="18" charset="0"/>
              <a:cs typeface="Times New Roman" pitchFamily="18" charset="0"/>
            </a:endParaRPr>
          </a:p>
          <a:p>
            <a:endParaRPr lang="pl-PL" dirty="0"/>
          </a:p>
        </p:txBody>
      </p:sp>
      <p:sp>
        <p:nvSpPr>
          <p:cNvPr id="6" name="Symbol zastępczy numeru slajdu 5"/>
          <p:cNvSpPr>
            <a:spLocks noGrp="1"/>
          </p:cNvSpPr>
          <p:nvPr>
            <p:ph type="sldNum" sz="quarter" idx="12"/>
          </p:nvPr>
        </p:nvSpPr>
        <p:spPr/>
        <p:txBody>
          <a:bodyPr/>
          <a:lstStyle/>
          <a:p>
            <a:pPr>
              <a:defRPr/>
            </a:pPr>
            <a:fld id="{24B65095-A88D-4ED4-98BC-379CCEAE9A66}" type="slidenum">
              <a:rPr lang="pl-PL" smtClean="0"/>
              <a:pPr>
                <a:defRPr/>
              </a:pPr>
              <a:t>111</a:t>
            </a:fld>
            <a:endParaRPr lang="pl-PL" dirty="0"/>
          </a:p>
        </p:txBody>
      </p:sp>
    </p:spTree>
    <p:extLst>
      <p:ext uri="{BB962C8B-B14F-4D97-AF65-F5344CB8AC3E}">
        <p14:creationId xmlns:p14="http://schemas.microsoft.com/office/powerpoint/2010/main" xmlns="" val="2934252005"/>
      </p:ext>
    </p:extLst>
  </p:cSld>
  <p:clrMapOvr>
    <a:masterClrMapping/>
  </p:clrMapOvr>
  <p:transition>
    <p:fade thruBlk="1"/>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079104" y="620688"/>
            <a:ext cx="8064896" cy="5664692"/>
          </a:xfrm>
        </p:spPr>
        <p:txBody>
          <a:bodyPr/>
          <a:lstStyle/>
          <a:p>
            <a:pPr>
              <a:buNone/>
              <a:defRPr/>
            </a:pPr>
            <a:r>
              <a:rPr lang="pl-PL" sz="2400" b="1" dirty="0" smtClean="0">
                <a:solidFill>
                  <a:srgbClr val="008000"/>
                </a:solidFill>
                <a:latin typeface="Times New Roman" pitchFamily="18" charset="0"/>
                <a:cs typeface="Times New Roman" pitchFamily="18" charset="0"/>
              </a:rPr>
              <a:t>Szkolenia zawodowe i nabywanie umiejętności  </a:t>
            </a:r>
            <a:r>
              <a:rPr lang="pl-PL" sz="2400" b="1" dirty="0" err="1" smtClean="0">
                <a:solidFill>
                  <a:srgbClr val="008000"/>
                </a:solidFill>
                <a:latin typeface="Times New Roman" pitchFamily="18" charset="0"/>
                <a:cs typeface="Times New Roman" pitchFamily="18" charset="0"/>
              </a:rPr>
              <a:t>cd</a:t>
            </a:r>
            <a:r>
              <a:rPr lang="pl-PL" sz="2400" b="1" dirty="0" smtClean="0">
                <a:solidFill>
                  <a:srgbClr val="008000"/>
                </a:solidFill>
                <a:latin typeface="Times New Roman" pitchFamily="18" charset="0"/>
                <a:cs typeface="Times New Roman" pitchFamily="18" charset="0"/>
              </a:rPr>
              <a:t>.</a:t>
            </a:r>
            <a:endParaRPr lang="pl-PL" sz="2400" dirty="0" smtClean="0">
              <a:solidFill>
                <a:srgbClr val="008000"/>
              </a:solidFill>
              <a:latin typeface="Times New Roman" pitchFamily="18" charset="0"/>
              <a:cs typeface="Times New Roman" pitchFamily="18" charset="0"/>
            </a:endParaRPr>
          </a:p>
          <a:p>
            <a:pPr>
              <a:buNone/>
              <a:defRPr/>
            </a:pPr>
            <a:endParaRPr lang="pl-PL" sz="2000" u="sng" dirty="0" smtClean="0">
              <a:latin typeface="Times New Roman" pitchFamily="18" charset="0"/>
              <a:cs typeface="Times New Roman" pitchFamily="18" charset="0"/>
            </a:endParaRPr>
          </a:p>
          <a:p>
            <a:pPr>
              <a:buNone/>
              <a:defRPr/>
            </a:pPr>
            <a:r>
              <a:rPr lang="pl-PL" sz="2000" b="1" dirty="0" smtClean="0">
                <a:latin typeface="Times New Roman" pitchFamily="18" charset="0"/>
                <a:cs typeface="Times New Roman" pitchFamily="18" charset="0"/>
              </a:rPr>
              <a:t>Pomoc może być przyznana jeżeli:</a:t>
            </a:r>
          </a:p>
          <a:p>
            <a:pPr algn="just">
              <a:defRPr/>
            </a:pPr>
            <a:r>
              <a:rPr lang="pl-PL" sz="2000" dirty="0" smtClean="0">
                <a:latin typeface="Times New Roman" pitchFamily="18" charset="0"/>
                <a:cs typeface="Times New Roman" pitchFamily="18" charset="0"/>
              </a:rPr>
              <a:t>operacja wpisuje się w priorytety PROW 2014-2020;</a:t>
            </a:r>
          </a:p>
          <a:p>
            <a:pPr algn="just">
              <a:defRPr/>
            </a:pPr>
            <a:r>
              <a:rPr lang="pl-PL" sz="2000" b="1" dirty="0" smtClean="0">
                <a:latin typeface="Times New Roman" pitchFamily="18" charset="0"/>
                <a:cs typeface="Times New Roman" pitchFamily="18" charset="0"/>
              </a:rPr>
              <a:t>szkolenie realizowane w ramach operacji nie zastępuje zajęć edukacyjnych </a:t>
            </a:r>
            <a:r>
              <a:rPr lang="pl-PL" sz="2000" dirty="0" smtClean="0">
                <a:latin typeface="Times New Roman" pitchFamily="18" charset="0"/>
                <a:cs typeface="Times New Roman" pitchFamily="18" charset="0"/>
              </a:rPr>
              <a:t>przewidzianych programem nauczania obowiązującego </a:t>
            </a:r>
            <a:br>
              <a:rPr lang="pl-PL" sz="2000" dirty="0" smtClean="0">
                <a:latin typeface="Times New Roman" pitchFamily="18" charset="0"/>
                <a:cs typeface="Times New Roman" pitchFamily="18" charset="0"/>
              </a:rPr>
            </a:br>
            <a:r>
              <a:rPr lang="pl-PL" sz="2000" dirty="0" smtClean="0">
                <a:latin typeface="Times New Roman" pitchFamily="18" charset="0"/>
                <a:cs typeface="Times New Roman" pitchFamily="18" charset="0"/>
              </a:rPr>
              <a:t>w szkołach </a:t>
            </a:r>
            <a:r>
              <a:rPr lang="pl-PL" sz="2000" dirty="0" err="1" smtClean="0">
                <a:latin typeface="Times New Roman" pitchFamily="18" charset="0"/>
                <a:cs typeface="Times New Roman" pitchFamily="18" charset="0"/>
              </a:rPr>
              <a:t>ponadgimnazjalnych</a:t>
            </a:r>
            <a:r>
              <a:rPr lang="pl-PL" sz="2000" dirty="0" smtClean="0">
                <a:latin typeface="Times New Roman" pitchFamily="18" charset="0"/>
                <a:cs typeface="Times New Roman" pitchFamily="18" charset="0"/>
              </a:rPr>
              <a:t> lub programem kształcenia dla poszczególnych kierunków na uczelniach wyższych.</a:t>
            </a:r>
          </a:p>
          <a:p>
            <a:pPr>
              <a:buNone/>
              <a:defRPr/>
            </a:pPr>
            <a:endParaRPr lang="pl-PL" sz="2000" dirty="0" smtClean="0">
              <a:latin typeface="Times New Roman" pitchFamily="18" charset="0"/>
              <a:cs typeface="Times New Roman" pitchFamily="18" charset="0"/>
            </a:endParaRPr>
          </a:p>
          <a:p>
            <a:pPr>
              <a:buNone/>
              <a:defRPr/>
            </a:pPr>
            <a:r>
              <a:rPr lang="pl-PL" sz="2000" b="1" dirty="0" smtClean="0">
                <a:latin typeface="Times New Roman" pitchFamily="18" charset="0"/>
                <a:cs typeface="Times New Roman" pitchFamily="18" charset="0"/>
              </a:rPr>
              <a:t>Pomoc może być przyznana wnioskodawcy, który:</a:t>
            </a:r>
          </a:p>
          <a:p>
            <a:pPr algn="just">
              <a:defRPr/>
            </a:pPr>
            <a:r>
              <a:rPr lang="pl-PL" sz="2000" dirty="0" smtClean="0">
                <a:latin typeface="Times New Roman" pitchFamily="18" charset="0"/>
                <a:cs typeface="Times New Roman" pitchFamily="18" charset="0"/>
              </a:rPr>
              <a:t>prowadzi działalność szkoleniową na terytorium RP;</a:t>
            </a:r>
          </a:p>
          <a:p>
            <a:pPr algn="just">
              <a:defRPr/>
            </a:pPr>
            <a:r>
              <a:rPr lang="pl-PL" sz="2000" dirty="0" smtClean="0">
                <a:latin typeface="Times New Roman" pitchFamily="18" charset="0"/>
                <a:cs typeface="Times New Roman" pitchFamily="18" charset="0"/>
              </a:rPr>
              <a:t>dysponuje odpowiednim personelem, w tym kadrą dydaktyczną;</a:t>
            </a:r>
          </a:p>
          <a:p>
            <a:pPr algn="just">
              <a:defRPr/>
            </a:pPr>
            <a:r>
              <a:rPr lang="pl-PL" sz="2000" dirty="0" smtClean="0">
                <a:latin typeface="Times New Roman" pitchFamily="18" charset="0"/>
                <a:cs typeface="Times New Roman" pitchFamily="18" charset="0"/>
              </a:rPr>
              <a:t>dysponuje odpowiednią bazą dydaktyczno-lokalową do prowadzenia działań transferu wiedzy;</a:t>
            </a:r>
          </a:p>
          <a:p>
            <a:pPr algn="just">
              <a:defRPr/>
            </a:pPr>
            <a:r>
              <a:rPr lang="pl-PL" sz="2000" dirty="0" smtClean="0">
                <a:latin typeface="Times New Roman" pitchFamily="18" charset="0"/>
                <a:cs typeface="Times New Roman" pitchFamily="18" charset="0"/>
              </a:rPr>
              <a:t>posiada odpowiednie doświadczenie w organizacji działań transferu wiedzy  dla uczestników tych działań.</a:t>
            </a:r>
          </a:p>
          <a:p>
            <a:pPr algn="just">
              <a:buNone/>
            </a:pPr>
            <a:endParaRPr lang="pl-PL" sz="2200" dirty="0">
              <a:latin typeface="Times New Roman" pitchFamily="18" charset="0"/>
              <a:cs typeface="Times New Roman" pitchFamily="18" charset="0"/>
            </a:endParaRPr>
          </a:p>
        </p:txBody>
      </p:sp>
      <p:sp>
        <p:nvSpPr>
          <p:cNvPr id="6" name="Symbol zastępczy numeru slajdu 5"/>
          <p:cNvSpPr>
            <a:spLocks noGrp="1"/>
          </p:cNvSpPr>
          <p:nvPr>
            <p:ph type="sldNum" sz="quarter" idx="12"/>
          </p:nvPr>
        </p:nvSpPr>
        <p:spPr/>
        <p:txBody>
          <a:bodyPr/>
          <a:lstStyle/>
          <a:p>
            <a:pPr>
              <a:defRPr/>
            </a:pPr>
            <a:fld id="{24B65095-A88D-4ED4-98BC-379CCEAE9A66}" type="slidenum">
              <a:rPr lang="pl-PL" smtClean="0"/>
              <a:pPr>
                <a:defRPr/>
              </a:pPr>
              <a:t>112</a:t>
            </a:fld>
            <a:endParaRPr lang="pl-PL" dirty="0"/>
          </a:p>
        </p:txBody>
      </p:sp>
    </p:spTree>
    <p:extLst>
      <p:ext uri="{BB962C8B-B14F-4D97-AF65-F5344CB8AC3E}">
        <p14:creationId xmlns:p14="http://schemas.microsoft.com/office/powerpoint/2010/main" xmlns="" val="2938269833"/>
      </p:ext>
    </p:extLst>
  </p:cSld>
  <p:clrMapOvr>
    <a:masterClrMapping/>
  </p:clrMapOvr>
  <p:transition>
    <p:fade thruBlk="1"/>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zawartości 2"/>
          <p:cNvSpPr>
            <a:spLocks noGrp="1"/>
          </p:cNvSpPr>
          <p:nvPr>
            <p:ph idx="1"/>
          </p:nvPr>
        </p:nvSpPr>
        <p:spPr>
          <a:xfrm>
            <a:off x="357128" y="404664"/>
            <a:ext cx="8501122" cy="5715020"/>
          </a:xfrm>
        </p:spPr>
        <p:txBody>
          <a:bodyPr>
            <a:normAutofit fontScale="92500" lnSpcReduction="20000"/>
          </a:bodyPr>
          <a:lstStyle/>
          <a:p>
            <a:pPr marL="2873375" indent="-2763838">
              <a:buFont typeface="Arial" charset="0"/>
              <a:buNone/>
              <a:defRPr/>
            </a:pPr>
            <a:r>
              <a:rPr lang="pl-PL" sz="1900" dirty="0" smtClean="0">
                <a:latin typeface="Times New Roman" pitchFamily="18" charset="0"/>
                <a:cs typeface="Times New Roman" pitchFamily="18" charset="0"/>
              </a:rPr>
              <a:t>                    </a:t>
            </a:r>
            <a:r>
              <a:rPr lang="pl-PL" sz="1900" dirty="0" smtClean="0">
                <a:solidFill>
                  <a:srgbClr val="008000"/>
                </a:solidFill>
                <a:latin typeface="Times New Roman" pitchFamily="18" charset="0"/>
                <a:cs typeface="Times New Roman" pitchFamily="18" charset="0"/>
              </a:rPr>
              <a:t>PODDZIAŁANIE</a:t>
            </a:r>
            <a:r>
              <a:rPr lang="pl-PL" sz="2800" u="sng" dirty="0" smtClean="0">
                <a:solidFill>
                  <a:srgbClr val="008000"/>
                </a:solidFill>
                <a:latin typeface="Times New Roman" pitchFamily="18" charset="0"/>
                <a:cs typeface="Times New Roman" pitchFamily="18" charset="0"/>
              </a:rPr>
              <a:t> </a:t>
            </a:r>
            <a:r>
              <a:rPr lang="pl-PL" sz="2800" b="1" u="sng" dirty="0" smtClean="0">
                <a:solidFill>
                  <a:srgbClr val="008000"/>
                </a:solidFill>
              </a:rPr>
              <a:t> </a:t>
            </a:r>
          </a:p>
          <a:p>
            <a:pPr marL="2873375" indent="-2763838">
              <a:buFont typeface="Arial" charset="0"/>
              <a:buNone/>
              <a:defRPr/>
            </a:pPr>
            <a:r>
              <a:rPr lang="pl-PL" sz="2800" b="1" dirty="0" smtClean="0">
                <a:solidFill>
                  <a:srgbClr val="008000"/>
                </a:solidFill>
                <a:latin typeface="Times New Roman" pitchFamily="18" charset="0"/>
                <a:cs typeface="Times New Roman" pitchFamily="18" charset="0"/>
              </a:rPr>
              <a:t>              Demonstracje i działania informacyjne</a:t>
            </a:r>
            <a:r>
              <a:rPr lang="pl-PL" sz="2400" b="1" dirty="0" smtClean="0">
                <a:solidFill>
                  <a:srgbClr val="008000"/>
                </a:solidFill>
                <a:latin typeface="Times New Roman" pitchFamily="18" charset="0"/>
                <a:cs typeface="Times New Roman" pitchFamily="18" charset="0"/>
              </a:rPr>
              <a:t> </a:t>
            </a:r>
          </a:p>
          <a:p>
            <a:pPr>
              <a:buFont typeface="Arial" charset="0"/>
              <a:buNone/>
              <a:defRPr/>
            </a:pPr>
            <a:endParaRPr lang="pl-PL" sz="2200" dirty="0" smtClean="0">
              <a:latin typeface="Times New Roman" pitchFamily="18" charset="0"/>
              <a:cs typeface="Times New Roman" pitchFamily="18" charset="0"/>
            </a:endParaRPr>
          </a:p>
          <a:p>
            <a:pPr>
              <a:buFont typeface="Arial" charset="0"/>
              <a:buNone/>
              <a:defRPr/>
            </a:pPr>
            <a:r>
              <a:rPr lang="pl-PL" sz="2200" dirty="0" smtClean="0">
                <a:latin typeface="Times New Roman" pitchFamily="18" charset="0"/>
                <a:cs typeface="Times New Roman" pitchFamily="18" charset="0"/>
              </a:rPr>
              <a:t>Wsparcie będzie udzielane na:</a:t>
            </a:r>
          </a:p>
          <a:p>
            <a:pPr>
              <a:buFont typeface="Arial" charset="0"/>
              <a:buNone/>
              <a:defRPr/>
            </a:pPr>
            <a:endParaRPr lang="pl-PL" sz="2200" dirty="0" smtClean="0">
              <a:latin typeface="Times New Roman" pitchFamily="18" charset="0"/>
              <a:cs typeface="Times New Roman" pitchFamily="18" charset="0"/>
            </a:endParaRPr>
          </a:p>
          <a:p>
            <a:pPr marL="450850" indent="-341313" algn="just">
              <a:buFont typeface="Arial" charset="0"/>
              <a:buNone/>
              <a:defRPr/>
            </a:pPr>
            <a:r>
              <a:rPr lang="pl-PL" sz="2200" dirty="0" smtClean="0">
                <a:latin typeface="Times New Roman" pitchFamily="18" charset="0"/>
                <a:cs typeface="Times New Roman" pitchFamily="18" charset="0"/>
              </a:rPr>
              <a:t>1)  </a:t>
            </a:r>
            <a:r>
              <a:rPr lang="pl-PL" sz="1900" b="1" i="1" dirty="0" smtClean="0">
                <a:latin typeface="Times New Roman" pitchFamily="18" charset="0"/>
                <a:cs typeface="Times New Roman" pitchFamily="18" charset="0"/>
              </a:rPr>
              <a:t>,,Inwestycje w projekty demonstracyjne w zakresie produkcji rolnej lub leśnej lub przetwórstwa rolno-spożywczego służące promowaniu innowacji”.</a:t>
            </a:r>
          </a:p>
          <a:p>
            <a:pPr marL="446088" indent="0" algn="just">
              <a:buFont typeface="Arial" charset="0"/>
              <a:buNone/>
              <a:defRPr/>
            </a:pPr>
            <a:r>
              <a:rPr lang="pl-PL" sz="2200" dirty="0" smtClean="0">
                <a:latin typeface="Times New Roman" pitchFamily="18" charset="0"/>
                <a:cs typeface="Times New Roman" pitchFamily="18" charset="0"/>
              </a:rPr>
              <a:t>Inwestycje te polegać będą na przebudowie, modernizacji lub wyposażeniu obiektów budowlanych oraz zakupie sprzętu, materiałów i usług służących realizacji operacji.</a:t>
            </a:r>
          </a:p>
          <a:p>
            <a:pPr marL="82550" indent="26988">
              <a:buFont typeface="Arial" charset="0"/>
              <a:buNone/>
              <a:defRPr/>
            </a:pPr>
            <a:endParaRPr lang="pl-PL" sz="2200" dirty="0" smtClean="0">
              <a:latin typeface="Times New Roman" pitchFamily="18" charset="0"/>
              <a:cs typeface="Times New Roman" pitchFamily="18" charset="0"/>
            </a:endParaRPr>
          </a:p>
          <a:p>
            <a:pPr marL="450850" indent="-341313" algn="just">
              <a:buFont typeface="Arial" charset="0"/>
              <a:buNone/>
              <a:defRPr/>
            </a:pPr>
            <a:r>
              <a:rPr lang="pl-PL" sz="2200" dirty="0" smtClean="0">
                <a:latin typeface="Times New Roman" pitchFamily="18" charset="0"/>
                <a:cs typeface="Times New Roman" pitchFamily="18" charset="0"/>
              </a:rPr>
              <a:t>2)  </a:t>
            </a:r>
            <a:r>
              <a:rPr lang="pl-PL" sz="1900" b="1" i="1" dirty="0" smtClean="0">
                <a:latin typeface="Times New Roman" pitchFamily="18" charset="0"/>
                <a:cs typeface="Times New Roman" pitchFamily="18" charset="0"/>
              </a:rPr>
              <a:t>,,Działania upowszechniające dobre praktyki lub innowacyjne  rozwiązania dotyczące produkcji rolnej lub leśnej lub przetwórstwa rolno-spożywczego”.</a:t>
            </a:r>
          </a:p>
          <a:p>
            <a:pPr marL="450850" indent="-341313" algn="just">
              <a:buFont typeface="Arial" charset="0"/>
              <a:buNone/>
              <a:defRPr/>
            </a:pPr>
            <a:r>
              <a:rPr lang="pl-PL" sz="2200" dirty="0" smtClean="0">
                <a:latin typeface="Times New Roman" pitchFamily="18" charset="0"/>
                <a:cs typeface="Times New Roman" pitchFamily="18" charset="0"/>
              </a:rPr>
              <a:t>     Ww. działania ukierunkowane będą w szczególności na upowszechnienie dobrych praktyk lub innowacyjnych rozwiązań, wypracowanych przez jednostki naukowe i uczelnie wyższe.</a:t>
            </a:r>
          </a:p>
          <a:p>
            <a:pPr marL="450850" indent="-341313" algn="just">
              <a:buFont typeface="Arial" charset="0"/>
              <a:buNone/>
              <a:defRPr/>
            </a:pPr>
            <a:r>
              <a:rPr lang="pl-PL" sz="2200" dirty="0" smtClean="0">
                <a:latin typeface="Times New Roman" pitchFamily="18" charset="0"/>
                <a:cs typeface="Times New Roman" pitchFamily="18" charset="0"/>
              </a:rPr>
              <a:t>	Działania upowszechniające są prowadzone w formie, konferencji, seminariów, pokazów, demonstracji.</a:t>
            </a:r>
          </a:p>
          <a:p>
            <a:pPr marL="450850" indent="-341313">
              <a:buFont typeface="Arial" charset="0"/>
              <a:buNone/>
              <a:defRPr/>
            </a:pPr>
            <a:endParaRPr lang="pl-PL" sz="2200" dirty="0" smtClean="0"/>
          </a:p>
          <a:p>
            <a:pPr lvl="1" algn="just">
              <a:defRPr/>
            </a:pPr>
            <a:endParaRPr lang="pl-PL" sz="2200" dirty="0" smtClean="0"/>
          </a:p>
        </p:txBody>
      </p:sp>
      <p:sp>
        <p:nvSpPr>
          <p:cNvPr id="9219" name="Rectangle 1"/>
          <p:cNvSpPr>
            <a:spLocks noChangeArrowheads="1"/>
          </p:cNvSpPr>
          <p:nvPr/>
        </p:nvSpPr>
        <p:spPr bwMode="auto">
          <a:xfrm>
            <a:off x="-500063" y="3379788"/>
            <a:ext cx="9358313" cy="1030287"/>
          </a:xfrm>
          <a:prstGeom prst="rect">
            <a:avLst/>
          </a:prstGeom>
          <a:noFill/>
          <a:ln w="9525">
            <a:noFill/>
            <a:miter lim="800000"/>
            <a:headEnd/>
            <a:tailEnd/>
          </a:ln>
        </p:spPr>
        <p:txBody>
          <a:bodyPr anchor="ctr">
            <a:spAutoFit/>
          </a:bodyPr>
          <a:lstStyle/>
          <a:p>
            <a:pPr>
              <a:defRPr/>
            </a:pPr>
            <a:r>
              <a:rPr lang="pl-PL" sz="1600" b="1" dirty="0">
                <a:solidFill>
                  <a:srgbClr val="000000"/>
                </a:solidFill>
                <a:latin typeface="Tahoma"/>
              </a:rPr>
              <a:t> </a:t>
            </a:r>
            <a:endParaRPr lang="pl-PL" sz="1600" dirty="0">
              <a:solidFill>
                <a:srgbClr val="000000"/>
              </a:solidFill>
              <a:latin typeface="Tahoma"/>
            </a:endParaRPr>
          </a:p>
          <a:p>
            <a:pPr marL="1968500" lvl="3" indent="-533400">
              <a:lnSpc>
                <a:spcPct val="150000"/>
              </a:lnSpc>
              <a:buFont typeface="Arial" charset="0"/>
              <a:buChar char="•"/>
              <a:defRPr/>
            </a:pPr>
            <a:endParaRPr lang="pl-PL" dirty="0">
              <a:solidFill>
                <a:srgbClr val="000000"/>
              </a:solidFill>
              <a:latin typeface="Tahoma"/>
            </a:endParaRPr>
          </a:p>
          <a:p>
            <a:pPr>
              <a:buFont typeface="Arial" charset="0"/>
              <a:buChar char="•"/>
              <a:defRPr/>
            </a:pPr>
            <a:endParaRPr lang="pl-PL" dirty="0">
              <a:solidFill>
                <a:srgbClr val="000000"/>
              </a:solidFill>
              <a:latin typeface="Tahoma"/>
            </a:endParaRPr>
          </a:p>
        </p:txBody>
      </p:sp>
      <p:sp>
        <p:nvSpPr>
          <p:cNvPr id="4" name="Symbol zastępczy numeru slajdu 3"/>
          <p:cNvSpPr>
            <a:spLocks noGrp="1"/>
          </p:cNvSpPr>
          <p:nvPr>
            <p:ph type="sldNum" sz="quarter" idx="12"/>
          </p:nvPr>
        </p:nvSpPr>
        <p:spPr/>
        <p:txBody>
          <a:bodyPr/>
          <a:lstStyle/>
          <a:p>
            <a:pPr>
              <a:defRPr/>
            </a:pPr>
            <a:fld id="{24B65095-A88D-4ED4-98BC-379CCEAE9A66}" type="slidenum">
              <a:rPr lang="pl-PL" smtClean="0"/>
              <a:pPr>
                <a:defRPr/>
              </a:pPr>
              <a:t>113</a:t>
            </a:fld>
            <a:endParaRPr lang="pl-PL" dirty="0"/>
          </a:p>
        </p:txBody>
      </p:sp>
    </p:spTree>
    <p:extLst>
      <p:ext uri="{BB962C8B-B14F-4D97-AF65-F5344CB8AC3E}">
        <p14:creationId xmlns:p14="http://schemas.microsoft.com/office/powerpoint/2010/main" xmlns="" val="3946257533"/>
      </p:ext>
    </p:extLst>
  </p:cSld>
  <p:clrMapOvr>
    <a:masterClrMapping/>
  </p:clrMapOvr>
  <p:transition>
    <p:fade thruBlk="1"/>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zawartości 2"/>
          <p:cNvSpPr>
            <a:spLocks noGrp="1"/>
          </p:cNvSpPr>
          <p:nvPr>
            <p:ph idx="1"/>
          </p:nvPr>
        </p:nvSpPr>
        <p:spPr>
          <a:xfrm>
            <a:off x="251520" y="116632"/>
            <a:ext cx="8713788" cy="5454665"/>
          </a:xfrm>
        </p:spPr>
        <p:txBody>
          <a:bodyPr>
            <a:normAutofit/>
          </a:bodyPr>
          <a:lstStyle/>
          <a:p>
            <a:pPr>
              <a:buFont typeface="Arial" charset="0"/>
              <a:buNone/>
              <a:defRPr/>
            </a:pPr>
            <a:r>
              <a:rPr lang="pl-PL" sz="2000" b="1" dirty="0" smtClean="0"/>
              <a:t> </a:t>
            </a:r>
          </a:p>
          <a:p>
            <a:pPr>
              <a:buNone/>
              <a:defRPr/>
            </a:pPr>
            <a:r>
              <a:rPr lang="pl-PL" sz="2400" b="1" dirty="0" smtClean="0">
                <a:latin typeface="Times New Roman" pitchFamily="18" charset="0"/>
                <a:cs typeface="Times New Roman" pitchFamily="18" charset="0"/>
              </a:rPr>
              <a:t>		      </a:t>
            </a:r>
            <a:r>
              <a:rPr lang="pl-PL" sz="2800" b="1" dirty="0" smtClean="0">
                <a:solidFill>
                  <a:srgbClr val="008000"/>
                </a:solidFill>
                <a:latin typeface="Times New Roman" pitchFamily="18" charset="0"/>
                <a:cs typeface="Times New Roman" pitchFamily="18" charset="0"/>
              </a:rPr>
              <a:t>Demonstracje i działania informacyjne  </a:t>
            </a:r>
          </a:p>
          <a:p>
            <a:pPr marL="0" indent="0">
              <a:buNone/>
              <a:defRPr/>
            </a:pPr>
            <a:endParaRPr lang="pl-PL" sz="900" u="sng" dirty="0" smtClean="0"/>
          </a:p>
          <a:p>
            <a:pPr marL="0" indent="0">
              <a:buNone/>
              <a:defRPr/>
            </a:pPr>
            <a:r>
              <a:rPr lang="pl-PL" sz="2000" i="1" dirty="0" smtClean="0">
                <a:latin typeface="Times New Roman" pitchFamily="18" charset="0"/>
                <a:cs typeface="Times New Roman" pitchFamily="18" charset="0"/>
              </a:rPr>
              <a:t>Wsparcie na ,,Inwestycje w projekty demonstracyjne w zakresie produkcji rolnej          lub leśnej lub przetwórstwa rolno-spożywczego służące promowaniu innowacji” </a:t>
            </a:r>
          </a:p>
          <a:p>
            <a:pPr marL="457200" indent="-457200">
              <a:buFont typeface="Arial" charset="0"/>
              <a:buNone/>
              <a:defRPr/>
            </a:pPr>
            <a:endParaRPr lang="pl-PL" sz="2000" u="sng" dirty="0" smtClean="0">
              <a:latin typeface="Times New Roman" pitchFamily="18" charset="0"/>
              <a:cs typeface="Times New Roman" pitchFamily="18" charset="0"/>
            </a:endParaRPr>
          </a:p>
          <a:p>
            <a:pPr marL="457200" indent="-457200">
              <a:buFont typeface="Arial" charset="0"/>
              <a:buNone/>
              <a:defRPr/>
            </a:pPr>
            <a:r>
              <a:rPr lang="pl-PL" sz="2200" b="1" dirty="0" smtClean="0">
                <a:latin typeface="Times New Roman" pitchFamily="18" charset="0"/>
                <a:cs typeface="Times New Roman" pitchFamily="18" charset="0"/>
              </a:rPr>
              <a:t>Beneficjent</a:t>
            </a:r>
          </a:p>
          <a:p>
            <a:pPr>
              <a:defRPr/>
            </a:pPr>
            <a:r>
              <a:rPr lang="pl-PL" sz="2000" dirty="0" smtClean="0">
                <a:latin typeface="Times New Roman" pitchFamily="18" charset="0"/>
                <a:cs typeface="Times New Roman" pitchFamily="18" charset="0"/>
              </a:rPr>
              <a:t>jednostki naukowe i uczelnie;</a:t>
            </a:r>
          </a:p>
          <a:p>
            <a:pPr>
              <a:defRPr/>
            </a:pPr>
            <a:r>
              <a:rPr lang="pl-PL" sz="2000" dirty="0" smtClean="0">
                <a:latin typeface="Times New Roman" pitchFamily="18" charset="0"/>
                <a:cs typeface="Times New Roman" pitchFamily="18" charset="0"/>
              </a:rPr>
              <a:t>publiczne podmioty doradcze, tj. wojewódzkie ośrodki doradztwa rolniczego, CDR, izby rolnicze;</a:t>
            </a:r>
          </a:p>
          <a:p>
            <a:pPr>
              <a:defRPr/>
            </a:pPr>
            <a:r>
              <a:rPr lang="pl-PL" sz="2000" dirty="0" smtClean="0">
                <a:latin typeface="Times New Roman" pitchFamily="18" charset="0"/>
                <a:cs typeface="Times New Roman" pitchFamily="18" charset="0"/>
              </a:rPr>
              <a:t>JST lub organy administracji rządowej prowadzące szkoły rolnicze lub szkoły leśne, lub centra kształcenia ustawicznego, lub centra kształcenia praktycznego.</a:t>
            </a:r>
          </a:p>
          <a:p>
            <a:pPr>
              <a:buFont typeface="Arial" charset="0"/>
              <a:buNone/>
              <a:defRPr/>
            </a:pPr>
            <a:endParaRPr lang="pl-PL" sz="1900" dirty="0" smtClean="0">
              <a:latin typeface="Times New Roman" pitchFamily="18" charset="0"/>
              <a:cs typeface="Times New Roman" pitchFamily="18" charset="0"/>
            </a:endParaRPr>
          </a:p>
          <a:p>
            <a:pPr>
              <a:buFont typeface="Arial" charset="0"/>
              <a:buNone/>
              <a:defRPr/>
            </a:pPr>
            <a:r>
              <a:rPr lang="pl-PL" sz="2200" b="1" dirty="0" smtClean="0">
                <a:latin typeface="Times New Roman" pitchFamily="18" charset="0"/>
                <a:cs typeface="Times New Roman" pitchFamily="18" charset="0"/>
              </a:rPr>
              <a:t>Wsparcie</a:t>
            </a:r>
          </a:p>
          <a:p>
            <a:pPr>
              <a:buFont typeface="Arial" charset="0"/>
              <a:buNone/>
              <a:defRPr/>
            </a:pPr>
            <a:r>
              <a:rPr lang="pl-PL" sz="2000" dirty="0" smtClean="0">
                <a:latin typeface="Times New Roman" pitchFamily="18" charset="0"/>
                <a:cs typeface="Times New Roman" pitchFamily="18" charset="0"/>
              </a:rPr>
              <a:t>maksymalnie 100% kosztów kwalifikowalnych operacji.</a:t>
            </a:r>
          </a:p>
          <a:p>
            <a:pPr>
              <a:buFont typeface="Arial" charset="0"/>
              <a:buNone/>
              <a:defRPr/>
            </a:pPr>
            <a:endParaRPr lang="pl-PL" sz="2400" dirty="0" smtClean="0"/>
          </a:p>
        </p:txBody>
      </p:sp>
      <p:sp>
        <p:nvSpPr>
          <p:cNvPr id="9219" name="Rectangle 1"/>
          <p:cNvSpPr>
            <a:spLocks noChangeArrowheads="1"/>
          </p:cNvSpPr>
          <p:nvPr/>
        </p:nvSpPr>
        <p:spPr bwMode="auto">
          <a:xfrm>
            <a:off x="-500063" y="3379788"/>
            <a:ext cx="9358313" cy="1030287"/>
          </a:xfrm>
          <a:prstGeom prst="rect">
            <a:avLst/>
          </a:prstGeom>
          <a:noFill/>
          <a:ln w="9525">
            <a:noFill/>
            <a:miter lim="800000"/>
            <a:headEnd/>
            <a:tailEnd/>
          </a:ln>
        </p:spPr>
        <p:txBody>
          <a:bodyPr anchor="ctr">
            <a:spAutoFit/>
          </a:bodyPr>
          <a:lstStyle/>
          <a:p>
            <a:pPr>
              <a:defRPr/>
            </a:pPr>
            <a:r>
              <a:rPr lang="pl-PL" sz="1600" b="1" dirty="0">
                <a:solidFill>
                  <a:srgbClr val="000000"/>
                </a:solidFill>
                <a:latin typeface="Tahoma"/>
              </a:rPr>
              <a:t> </a:t>
            </a:r>
            <a:endParaRPr lang="pl-PL" sz="1600" dirty="0">
              <a:solidFill>
                <a:srgbClr val="000000"/>
              </a:solidFill>
              <a:latin typeface="Tahoma"/>
            </a:endParaRPr>
          </a:p>
          <a:p>
            <a:pPr marL="1968500" lvl="3" indent="-533400">
              <a:lnSpc>
                <a:spcPct val="150000"/>
              </a:lnSpc>
              <a:buFont typeface="Arial" charset="0"/>
              <a:buChar char="•"/>
              <a:defRPr/>
            </a:pPr>
            <a:endParaRPr lang="pl-PL" dirty="0">
              <a:solidFill>
                <a:srgbClr val="000000"/>
              </a:solidFill>
              <a:latin typeface="Tahoma"/>
            </a:endParaRPr>
          </a:p>
          <a:p>
            <a:pPr>
              <a:buFont typeface="Arial" charset="0"/>
              <a:buChar char="•"/>
              <a:defRPr/>
            </a:pPr>
            <a:endParaRPr lang="pl-PL" dirty="0">
              <a:solidFill>
                <a:srgbClr val="000000"/>
              </a:solidFill>
              <a:latin typeface="Tahoma"/>
            </a:endParaRPr>
          </a:p>
        </p:txBody>
      </p:sp>
      <p:sp>
        <p:nvSpPr>
          <p:cNvPr id="4" name="Symbol zastępczy numeru slajdu 3"/>
          <p:cNvSpPr>
            <a:spLocks noGrp="1"/>
          </p:cNvSpPr>
          <p:nvPr>
            <p:ph type="sldNum" sz="quarter" idx="12"/>
          </p:nvPr>
        </p:nvSpPr>
        <p:spPr/>
        <p:txBody>
          <a:bodyPr/>
          <a:lstStyle/>
          <a:p>
            <a:pPr>
              <a:defRPr/>
            </a:pPr>
            <a:fld id="{24B65095-A88D-4ED4-98BC-379CCEAE9A66}" type="slidenum">
              <a:rPr lang="pl-PL" smtClean="0"/>
              <a:pPr>
                <a:defRPr/>
              </a:pPr>
              <a:t>114</a:t>
            </a:fld>
            <a:endParaRPr lang="pl-PL" dirty="0"/>
          </a:p>
        </p:txBody>
      </p:sp>
    </p:spTree>
    <p:extLst>
      <p:ext uri="{BB962C8B-B14F-4D97-AF65-F5344CB8AC3E}">
        <p14:creationId xmlns:p14="http://schemas.microsoft.com/office/powerpoint/2010/main" xmlns="" val="1200409119"/>
      </p:ext>
    </p:extLst>
  </p:cSld>
  <p:clrMapOvr>
    <a:masterClrMapping/>
  </p:clrMapOvr>
  <p:transition>
    <p:fade thruBlk="1"/>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zawartości 2"/>
          <p:cNvSpPr>
            <a:spLocks noGrp="1"/>
          </p:cNvSpPr>
          <p:nvPr>
            <p:ph idx="1"/>
          </p:nvPr>
        </p:nvSpPr>
        <p:spPr>
          <a:xfrm>
            <a:off x="467544" y="404664"/>
            <a:ext cx="8496300" cy="4929222"/>
          </a:xfrm>
        </p:spPr>
        <p:txBody>
          <a:bodyPr>
            <a:normAutofit/>
          </a:bodyPr>
          <a:lstStyle/>
          <a:p>
            <a:pPr>
              <a:buNone/>
              <a:defRPr/>
            </a:pPr>
            <a:r>
              <a:rPr lang="pl-PL" sz="2400" b="1" dirty="0" smtClean="0">
                <a:latin typeface="Times New Roman" pitchFamily="18" charset="0"/>
                <a:cs typeface="Times New Roman" pitchFamily="18" charset="0"/>
              </a:rPr>
              <a:t>		</a:t>
            </a:r>
            <a:r>
              <a:rPr lang="pl-PL" sz="2800" b="1" dirty="0" smtClean="0">
                <a:solidFill>
                  <a:srgbClr val="008000"/>
                </a:solidFill>
                <a:latin typeface="Times New Roman" pitchFamily="18" charset="0"/>
                <a:cs typeface="Times New Roman" pitchFamily="18" charset="0"/>
              </a:rPr>
              <a:t>Demonstracje i działania informacyjne  </a:t>
            </a:r>
          </a:p>
          <a:p>
            <a:pPr>
              <a:buNone/>
              <a:defRPr/>
            </a:pPr>
            <a:endParaRPr lang="pl-PL" sz="2400" b="1" dirty="0" smtClean="0">
              <a:solidFill>
                <a:srgbClr val="008000"/>
              </a:solidFill>
              <a:latin typeface="Times New Roman" pitchFamily="18" charset="0"/>
              <a:cs typeface="Times New Roman" pitchFamily="18" charset="0"/>
            </a:endParaRPr>
          </a:p>
          <a:p>
            <a:pPr marL="0" indent="0">
              <a:buNone/>
              <a:defRPr/>
            </a:pPr>
            <a:r>
              <a:rPr lang="pl-PL" sz="1900" i="1" dirty="0" smtClean="0">
                <a:latin typeface="Times New Roman" pitchFamily="18" charset="0"/>
                <a:cs typeface="Times New Roman" pitchFamily="18" charset="0"/>
              </a:rPr>
              <a:t>Wsparcie na ,,Inwestycje w projekty demonstracyjne w zakresie produkcji rolnej          lub leśnej lub przetwórstwa rolno-spożywczego służące promowaniu innowacji” cd.</a:t>
            </a:r>
          </a:p>
          <a:p>
            <a:pPr marL="2505075" indent="-2395538">
              <a:buFont typeface="Arial" charset="0"/>
              <a:buNone/>
              <a:defRPr/>
            </a:pPr>
            <a:endParaRPr lang="pl-PL" sz="2100" b="1" dirty="0" smtClean="0">
              <a:latin typeface="Times New Roman" pitchFamily="18" charset="0"/>
              <a:cs typeface="Times New Roman" pitchFamily="18" charset="0"/>
            </a:endParaRPr>
          </a:p>
          <a:p>
            <a:pPr>
              <a:buFont typeface="Arial" charset="0"/>
              <a:buNone/>
              <a:defRPr/>
            </a:pPr>
            <a:r>
              <a:rPr lang="pl-PL" sz="2200" b="1" dirty="0" smtClean="0">
                <a:latin typeface="Times New Roman" pitchFamily="18" charset="0"/>
                <a:cs typeface="Times New Roman" pitchFamily="18" charset="0"/>
              </a:rPr>
              <a:t>Koszty kwalifikowalne obejmują:</a:t>
            </a:r>
          </a:p>
          <a:p>
            <a:pPr>
              <a:buFont typeface="Arial" charset="0"/>
              <a:buNone/>
              <a:defRPr/>
            </a:pPr>
            <a:endParaRPr lang="pl-PL" sz="2200" b="1" u="sng" dirty="0" smtClean="0">
              <a:latin typeface="Times New Roman" pitchFamily="18" charset="0"/>
              <a:cs typeface="Times New Roman" pitchFamily="18" charset="0"/>
            </a:endParaRPr>
          </a:p>
          <a:p>
            <a:pPr algn="just">
              <a:defRPr/>
            </a:pPr>
            <a:r>
              <a:rPr lang="pl-PL" sz="2000" dirty="0" smtClean="0">
                <a:latin typeface="Times New Roman" pitchFamily="18" charset="0"/>
                <a:cs typeface="Times New Roman" pitchFamily="18" charset="0"/>
              </a:rPr>
              <a:t>koszty przebudowy, modernizacji lub wyposażenia obiektów budowlanych;</a:t>
            </a:r>
          </a:p>
          <a:p>
            <a:pPr algn="just">
              <a:defRPr/>
            </a:pPr>
            <a:r>
              <a:rPr lang="pl-PL" sz="2000" dirty="0" smtClean="0">
                <a:latin typeface="Times New Roman" pitchFamily="18" charset="0"/>
                <a:cs typeface="Times New Roman" pitchFamily="18" charset="0"/>
              </a:rPr>
              <a:t>koszty zakupu lub leasingu zakończonego przeniesieniem prawa własności, nowych maszyn, urządzeń, wyposażenia, w tym oprogramowania komputerowego;</a:t>
            </a:r>
          </a:p>
          <a:p>
            <a:pPr algn="just">
              <a:defRPr/>
            </a:pPr>
            <a:r>
              <a:rPr lang="pl-PL" sz="2000" dirty="0" smtClean="0">
                <a:latin typeface="Times New Roman" pitchFamily="18" charset="0"/>
                <a:cs typeface="Times New Roman" pitchFamily="18" charset="0"/>
              </a:rPr>
              <a:t>koszty zakupu sprzętu, materiałów, usług, służących realizacji operacji.</a:t>
            </a:r>
            <a:endParaRPr lang="pl-PL" sz="2000" dirty="0">
              <a:latin typeface="Times New Roman" pitchFamily="18" charset="0"/>
              <a:cs typeface="Times New Roman" pitchFamily="18" charset="0"/>
            </a:endParaRPr>
          </a:p>
        </p:txBody>
      </p:sp>
      <p:sp>
        <p:nvSpPr>
          <p:cNvPr id="9219" name="Rectangle 1"/>
          <p:cNvSpPr>
            <a:spLocks noChangeArrowheads="1"/>
          </p:cNvSpPr>
          <p:nvPr/>
        </p:nvSpPr>
        <p:spPr bwMode="auto">
          <a:xfrm>
            <a:off x="-500063" y="3379788"/>
            <a:ext cx="9358313" cy="1030287"/>
          </a:xfrm>
          <a:prstGeom prst="rect">
            <a:avLst/>
          </a:prstGeom>
          <a:noFill/>
          <a:ln w="9525">
            <a:noFill/>
            <a:miter lim="800000"/>
            <a:headEnd/>
            <a:tailEnd/>
          </a:ln>
        </p:spPr>
        <p:txBody>
          <a:bodyPr anchor="ctr">
            <a:spAutoFit/>
          </a:bodyPr>
          <a:lstStyle/>
          <a:p>
            <a:pPr>
              <a:defRPr/>
            </a:pPr>
            <a:r>
              <a:rPr lang="pl-PL" sz="1600" b="1" dirty="0">
                <a:solidFill>
                  <a:srgbClr val="000000"/>
                </a:solidFill>
                <a:latin typeface="Tahoma"/>
              </a:rPr>
              <a:t> </a:t>
            </a:r>
            <a:endParaRPr lang="pl-PL" sz="1600" dirty="0">
              <a:solidFill>
                <a:srgbClr val="000000"/>
              </a:solidFill>
              <a:latin typeface="Tahoma"/>
            </a:endParaRPr>
          </a:p>
          <a:p>
            <a:pPr marL="1968500" lvl="3" indent="-533400">
              <a:lnSpc>
                <a:spcPct val="150000"/>
              </a:lnSpc>
              <a:buFont typeface="Arial" charset="0"/>
              <a:buChar char="•"/>
              <a:defRPr/>
            </a:pPr>
            <a:endParaRPr lang="pl-PL" dirty="0">
              <a:solidFill>
                <a:srgbClr val="000000"/>
              </a:solidFill>
              <a:latin typeface="Tahoma"/>
            </a:endParaRPr>
          </a:p>
          <a:p>
            <a:pPr>
              <a:buFont typeface="Arial" charset="0"/>
              <a:buChar char="•"/>
              <a:defRPr/>
            </a:pPr>
            <a:endParaRPr lang="pl-PL" dirty="0">
              <a:solidFill>
                <a:srgbClr val="000000"/>
              </a:solidFill>
              <a:latin typeface="Tahoma"/>
            </a:endParaRPr>
          </a:p>
        </p:txBody>
      </p:sp>
      <p:sp>
        <p:nvSpPr>
          <p:cNvPr id="4" name="Symbol zastępczy numeru slajdu 3"/>
          <p:cNvSpPr>
            <a:spLocks noGrp="1"/>
          </p:cNvSpPr>
          <p:nvPr>
            <p:ph type="sldNum" sz="quarter" idx="12"/>
          </p:nvPr>
        </p:nvSpPr>
        <p:spPr/>
        <p:txBody>
          <a:bodyPr/>
          <a:lstStyle/>
          <a:p>
            <a:pPr>
              <a:defRPr/>
            </a:pPr>
            <a:fld id="{24B65095-A88D-4ED4-98BC-379CCEAE9A66}" type="slidenum">
              <a:rPr lang="pl-PL" smtClean="0"/>
              <a:pPr>
                <a:defRPr/>
              </a:pPr>
              <a:t>115</a:t>
            </a:fld>
            <a:endParaRPr lang="pl-PL" dirty="0"/>
          </a:p>
        </p:txBody>
      </p:sp>
    </p:spTree>
    <p:extLst>
      <p:ext uri="{BB962C8B-B14F-4D97-AF65-F5344CB8AC3E}">
        <p14:creationId xmlns:p14="http://schemas.microsoft.com/office/powerpoint/2010/main" xmlns="" val="305701180"/>
      </p:ext>
    </p:extLst>
  </p:cSld>
  <p:clrMapOvr>
    <a:masterClrMapping/>
  </p:clrMapOvr>
  <p:transition>
    <p:fade thruBlk="1"/>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zawartości 2"/>
          <p:cNvSpPr>
            <a:spLocks noGrp="1"/>
          </p:cNvSpPr>
          <p:nvPr>
            <p:ph idx="1"/>
          </p:nvPr>
        </p:nvSpPr>
        <p:spPr>
          <a:xfrm>
            <a:off x="361950" y="343673"/>
            <a:ext cx="8496300" cy="6072229"/>
          </a:xfrm>
        </p:spPr>
        <p:txBody>
          <a:bodyPr>
            <a:normAutofit fontScale="77500" lnSpcReduction="20000"/>
          </a:bodyPr>
          <a:lstStyle/>
          <a:p>
            <a:pPr>
              <a:buNone/>
              <a:defRPr/>
            </a:pPr>
            <a:r>
              <a:rPr lang="pl-PL" sz="2600" b="1" dirty="0" smtClean="0">
                <a:latin typeface="Times New Roman" pitchFamily="18" charset="0"/>
                <a:cs typeface="Times New Roman" pitchFamily="18" charset="0"/>
              </a:rPr>
              <a:t>			</a:t>
            </a:r>
            <a:r>
              <a:rPr lang="pl-PL" sz="3600" b="1" dirty="0" smtClean="0">
                <a:solidFill>
                  <a:srgbClr val="008000"/>
                </a:solidFill>
                <a:latin typeface="Times New Roman" pitchFamily="18" charset="0"/>
                <a:cs typeface="Times New Roman" pitchFamily="18" charset="0"/>
              </a:rPr>
              <a:t>Demonstracje i działania informacyjne</a:t>
            </a:r>
          </a:p>
          <a:p>
            <a:pPr>
              <a:buNone/>
              <a:defRPr/>
            </a:pPr>
            <a:r>
              <a:rPr lang="pl-PL" sz="2900" b="1" dirty="0" smtClean="0">
                <a:solidFill>
                  <a:srgbClr val="008000"/>
                </a:solidFill>
                <a:latin typeface="Times New Roman" pitchFamily="18" charset="0"/>
                <a:cs typeface="Times New Roman" pitchFamily="18" charset="0"/>
              </a:rPr>
              <a:t> </a:t>
            </a:r>
          </a:p>
          <a:p>
            <a:pPr marL="0" indent="0">
              <a:buNone/>
              <a:defRPr/>
            </a:pPr>
            <a:r>
              <a:rPr lang="pl-PL" sz="2200" i="1" dirty="0" smtClean="0">
                <a:latin typeface="Times New Roman" pitchFamily="18" charset="0"/>
                <a:cs typeface="Times New Roman" pitchFamily="18" charset="0"/>
              </a:rPr>
              <a:t>         </a:t>
            </a:r>
            <a:r>
              <a:rPr lang="pl-PL" sz="2500" i="1" dirty="0" smtClean="0">
                <a:latin typeface="Times New Roman" pitchFamily="18" charset="0"/>
                <a:cs typeface="Times New Roman" pitchFamily="18" charset="0"/>
              </a:rPr>
              <a:t>Wsparcie na ,,Inwestycje w projekty demonstracyjne w zakresie produkcji rolnej          lub leśnej lub przetwórstwa rolno-spożywczego służące promowaniu innowacji” cd.</a:t>
            </a:r>
          </a:p>
          <a:p>
            <a:pPr marL="457200" indent="-457200">
              <a:buFont typeface="Arial" charset="0"/>
              <a:buNone/>
              <a:defRPr/>
            </a:pPr>
            <a:endParaRPr lang="pl-PL" sz="2200" b="1" dirty="0" smtClean="0">
              <a:latin typeface="Times New Roman" pitchFamily="18" charset="0"/>
              <a:cs typeface="Times New Roman" pitchFamily="18" charset="0"/>
            </a:endParaRPr>
          </a:p>
          <a:p>
            <a:pPr marL="457200" indent="-457200">
              <a:buFont typeface="Arial" charset="0"/>
              <a:buNone/>
              <a:defRPr/>
            </a:pPr>
            <a:r>
              <a:rPr lang="pl-PL" sz="2200" b="1" dirty="0" smtClean="0">
                <a:latin typeface="Times New Roman" pitchFamily="18" charset="0"/>
                <a:cs typeface="Times New Roman" pitchFamily="18" charset="0"/>
              </a:rPr>
              <a:t>Kryteria dostępu</a:t>
            </a:r>
          </a:p>
          <a:p>
            <a:pPr>
              <a:buFont typeface="Arial" charset="0"/>
              <a:buNone/>
              <a:defRPr/>
            </a:pPr>
            <a:r>
              <a:rPr lang="pl-PL" sz="2200" b="1" i="1" dirty="0" smtClean="0">
                <a:latin typeface="Times New Roman" pitchFamily="18" charset="0"/>
                <a:cs typeface="Times New Roman" pitchFamily="18" charset="0"/>
              </a:rPr>
              <a:t>Pomoc może być przyznana jeżeli:</a:t>
            </a:r>
          </a:p>
          <a:p>
            <a:pPr algn="just">
              <a:defRPr/>
            </a:pPr>
            <a:r>
              <a:rPr lang="pl-PL" sz="2200" dirty="0" smtClean="0">
                <a:latin typeface="Times New Roman" pitchFamily="18" charset="0"/>
                <a:cs typeface="Times New Roman" pitchFamily="18" charset="0"/>
              </a:rPr>
              <a:t>operacja wpisuje się w priorytety PROW 2014-2020;</a:t>
            </a:r>
          </a:p>
          <a:p>
            <a:pPr algn="just">
              <a:defRPr/>
            </a:pPr>
            <a:r>
              <a:rPr lang="pl-PL" sz="2200" dirty="0" smtClean="0">
                <a:latin typeface="Times New Roman" pitchFamily="18" charset="0"/>
                <a:cs typeface="Times New Roman" pitchFamily="18" charset="0"/>
              </a:rPr>
              <a:t>operacja nie ma charakteru komercyjnego;</a:t>
            </a:r>
          </a:p>
          <a:p>
            <a:pPr algn="just">
              <a:defRPr/>
            </a:pPr>
            <a:r>
              <a:rPr lang="pl-PL" sz="2200" dirty="0" smtClean="0">
                <a:latin typeface="Times New Roman" pitchFamily="18" charset="0"/>
                <a:cs typeface="Times New Roman" pitchFamily="18" charset="0"/>
              </a:rPr>
              <a:t>operacja spełnia wymagania wynikające z obowiązujących przepisów prawa, które mają zastosowanie do tej operacji;</a:t>
            </a:r>
          </a:p>
          <a:p>
            <a:pPr algn="just">
              <a:defRPr/>
            </a:pPr>
            <a:r>
              <a:rPr lang="pl-PL" sz="2200" dirty="0" smtClean="0">
                <a:latin typeface="Times New Roman" pitchFamily="18" charset="0"/>
                <a:cs typeface="Times New Roman" pitchFamily="18" charset="0"/>
              </a:rPr>
              <a:t>w przypadku, gdy operacja realizowana będzie na nieruchomości nienależącej do wnioskodawcy, wnioskodawca posiada prawo do dysponowania tą nieruchomością na cele określone w operacji przez okres związania celem;</a:t>
            </a:r>
          </a:p>
          <a:p>
            <a:pPr algn="just">
              <a:defRPr/>
            </a:pPr>
            <a:r>
              <a:rPr lang="pl-PL" sz="2200" dirty="0" smtClean="0">
                <a:latin typeface="Times New Roman" pitchFamily="18" charset="0"/>
                <a:cs typeface="Times New Roman" pitchFamily="18" charset="0"/>
              </a:rPr>
              <a:t>w obiekcie, którego dotyczyła realizacja operacji będą prowadzone szkolenia/demonstracje mające na celu poszerzenie oferty edukacyjnej, podnoszenie kwalifikacji i nabywanie umiejętności przez mieszkańców obszarów wiejskich przez okres związania celem.</a:t>
            </a:r>
          </a:p>
          <a:p>
            <a:pPr>
              <a:buFont typeface="Arial" charset="0"/>
              <a:buNone/>
              <a:defRPr/>
            </a:pPr>
            <a:r>
              <a:rPr lang="pl-PL" sz="2200" b="1" i="1" dirty="0" smtClean="0">
                <a:latin typeface="Times New Roman" pitchFamily="18" charset="0"/>
                <a:cs typeface="Times New Roman" pitchFamily="18" charset="0"/>
              </a:rPr>
              <a:t>Pomoc może być przyznana wnioskodawcy, który:</a:t>
            </a:r>
          </a:p>
          <a:p>
            <a:pPr>
              <a:defRPr/>
            </a:pPr>
            <a:r>
              <a:rPr lang="pl-PL" sz="2200" dirty="0" smtClean="0">
                <a:latin typeface="Times New Roman" pitchFamily="18" charset="0"/>
                <a:cs typeface="Times New Roman" pitchFamily="18" charset="0"/>
              </a:rPr>
              <a:t>prowadzi działalność szkoleniową na terytorium RP;</a:t>
            </a:r>
          </a:p>
          <a:p>
            <a:pPr>
              <a:defRPr/>
            </a:pPr>
            <a:r>
              <a:rPr lang="pl-PL" sz="2200" dirty="0" smtClean="0">
                <a:latin typeface="Times New Roman" pitchFamily="18" charset="0"/>
                <a:cs typeface="Times New Roman" pitchFamily="18" charset="0"/>
              </a:rPr>
              <a:t>dysponuje odpowiednim personelem, w tym kadrą dydaktyczną;</a:t>
            </a:r>
          </a:p>
          <a:p>
            <a:pPr>
              <a:defRPr/>
            </a:pPr>
            <a:r>
              <a:rPr lang="pl-PL" sz="2200" dirty="0" smtClean="0">
                <a:latin typeface="Times New Roman" pitchFamily="18" charset="0"/>
                <a:cs typeface="Times New Roman" pitchFamily="18" charset="0"/>
              </a:rPr>
              <a:t>posiada odpowiednie doświadczenie w organizacji działań transferu wiedzy dla uczestników tych działań.</a:t>
            </a:r>
            <a:endParaRPr lang="pl-PL" sz="2200" dirty="0">
              <a:latin typeface="Times New Roman" pitchFamily="18" charset="0"/>
              <a:cs typeface="Times New Roman" pitchFamily="18" charset="0"/>
            </a:endParaRPr>
          </a:p>
        </p:txBody>
      </p:sp>
      <p:sp>
        <p:nvSpPr>
          <p:cNvPr id="9219" name="Rectangle 1"/>
          <p:cNvSpPr>
            <a:spLocks noChangeArrowheads="1"/>
          </p:cNvSpPr>
          <p:nvPr/>
        </p:nvSpPr>
        <p:spPr bwMode="auto">
          <a:xfrm>
            <a:off x="-500063" y="3379788"/>
            <a:ext cx="9358313" cy="1030287"/>
          </a:xfrm>
          <a:prstGeom prst="rect">
            <a:avLst/>
          </a:prstGeom>
          <a:noFill/>
          <a:ln w="9525">
            <a:noFill/>
            <a:miter lim="800000"/>
            <a:headEnd/>
            <a:tailEnd/>
          </a:ln>
        </p:spPr>
        <p:txBody>
          <a:bodyPr anchor="ctr">
            <a:spAutoFit/>
          </a:bodyPr>
          <a:lstStyle/>
          <a:p>
            <a:pPr>
              <a:defRPr/>
            </a:pPr>
            <a:r>
              <a:rPr lang="pl-PL" sz="1600" b="1" dirty="0">
                <a:solidFill>
                  <a:srgbClr val="000000"/>
                </a:solidFill>
                <a:latin typeface="Tahoma"/>
              </a:rPr>
              <a:t> </a:t>
            </a:r>
            <a:endParaRPr lang="pl-PL" sz="1600" dirty="0">
              <a:solidFill>
                <a:srgbClr val="000000"/>
              </a:solidFill>
              <a:latin typeface="Tahoma"/>
            </a:endParaRPr>
          </a:p>
          <a:p>
            <a:pPr marL="1968500" lvl="3" indent="-533400">
              <a:lnSpc>
                <a:spcPct val="150000"/>
              </a:lnSpc>
              <a:buFont typeface="Arial" charset="0"/>
              <a:buChar char="•"/>
              <a:defRPr/>
            </a:pPr>
            <a:endParaRPr lang="pl-PL" dirty="0">
              <a:solidFill>
                <a:srgbClr val="000000"/>
              </a:solidFill>
              <a:latin typeface="Tahoma"/>
            </a:endParaRPr>
          </a:p>
          <a:p>
            <a:pPr>
              <a:buFont typeface="Arial" charset="0"/>
              <a:buChar char="•"/>
              <a:defRPr/>
            </a:pPr>
            <a:endParaRPr lang="pl-PL" dirty="0">
              <a:solidFill>
                <a:srgbClr val="000000"/>
              </a:solidFill>
              <a:latin typeface="Tahoma"/>
            </a:endParaRPr>
          </a:p>
        </p:txBody>
      </p:sp>
      <p:sp>
        <p:nvSpPr>
          <p:cNvPr id="4" name="Symbol zastępczy numeru slajdu 3"/>
          <p:cNvSpPr>
            <a:spLocks noGrp="1"/>
          </p:cNvSpPr>
          <p:nvPr>
            <p:ph type="sldNum" sz="quarter" idx="12"/>
          </p:nvPr>
        </p:nvSpPr>
        <p:spPr/>
        <p:txBody>
          <a:bodyPr/>
          <a:lstStyle/>
          <a:p>
            <a:pPr>
              <a:defRPr/>
            </a:pPr>
            <a:fld id="{24B65095-A88D-4ED4-98BC-379CCEAE9A66}" type="slidenum">
              <a:rPr lang="pl-PL" smtClean="0"/>
              <a:pPr>
                <a:defRPr/>
              </a:pPr>
              <a:t>116</a:t>
            </a:fld>
            <a:endParaRPr lang="pl-PL" dirty="0"/>
          </a:p>
        </p:txBody>
      </p:sp>
    </p:spTree>
    <p:extLst>
      <p:ext uri="{BB962C8B-B14F-4D97-AF65-F5344CB8AC3E}">
        <p14:creationId xmlns:p14="http://schemas.microsoft.com/office/powerpoint/2010/main" xmlns="" val="1971986019"/>
      </p:ext>
    </p:extLst>
  </p:cSld>
  <p:clrMapOvr>
    <a:masterClrMapping/>
  </p:clrMapOvr>
  <p:transition>
    <p:fade thruBlk="1"/>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zawartości 2"/>
          <p:cNvSpPr>
            <a:spLocks noGrp="1"/>
          </p:cNvSpPr>
          <p:nvPr>
            <p:ph idx="1"/>
          </p:nvPr>
        </p:nvSpPr>
        <p:spPr>
          <a:xfrm>
            <a:off x="394503" y="0"/>
            <a:ext cx="8713788" cy="5111750"/>
          </a:xfrm>
        </p:spPr>
        <p:txBody>
          <a:bodyPr>
            <a:normAutofit fontScale="92500" lnSpcReduction="20000"/>
          </a:bodyPr>
          <a:lstStyle/>
          <a:p>
            <a:pPr>
              <a:buFont typeface="Arial" charset="0"/>
              <a:buNone/>
              <a:defRPr/>
            </a:pPr>
            <a:r>
              <a:rPr lang="pl-PL" sz="2000" b="1" dirty="0" smtClean="0"/>
              <a:t> </a:t>
            </a:r>
          </a:p>
          <a:p>
            <a:pPr>
              <a:buFont typeface="Arial" charset="0"/>
              <a:buNone/>
              <a:defRPr/>
            </a:pPr>
            <a:endParaRPr lang="pl-PL" sz="2000" dirty="0" smtClean="0">
              <a:solidFill>
                <a:srgbClr val="00B050"/>
              </a:solidFill>
            </a:endParaRPr>
          </a:p>
          <a:p>
            <a:pPr>
              <a:buFont typeface="Arial" charset="0"/>
              <a:buNone/>
              <a:defRPr/>
            </a:pPr>
            <a:r>
              <a:rPr lang="pl-PL" sz="2400" b="1" dirty="0" smtClean="0">
                <a:latin typeface="Times New Roman" pitchFamily="18" charset="0"/>
                <a:cs typeface="Times New Roman" pitchFamily="18" charset="0"/>
              </a:rPr>
              <a:t>		</a:t>
            </a:r>
            <a:r>
              <a:rPr lang="pl-PL" sz="2400" b="1" dirty="0" smtClean="0">
                <a:solidFill>
                  <a:srgbClr val="008000"/>
                </a:solidFill>
                <a:latin typeface="Times New Roman" pitchFamily="18" charset="0"/>
                <a:cs typeface="Times New Roman" pitchFamily="18" charset="0"/>
              </a:rPr>
              <a:t>      </a:t>
            </a:r>
            <a:r>
              <a:rPr lang="pl-PL" sz="3000" b="1" dirty="0" smtClean="0">
                <a:solidFill>
                  <a:srgbClr val="008000"/>
                </a:solidFill>
                <a:latin typeface="Times New Roman" pitchFamily="18" charset="0"/>
                <a:cs typeface="Times New Roman" pitchFamily="18" charset="0"/>
              </a:rPr>
              <a:t>Demonstracje i działania informacyjne </a:t>
            </a:r>
          </a:p>
          <a:p>
            <a:pPr>
              <a:buFont typeface="Arial" charset="0"/>
              <a:buNone/>
              <a:defRPr/>
            </a:pPr>
            <a:endParaRPr lang="pl-PL" sz="2000" b="1" dirty="0">
              <a:solidFill>
                <a:srgbClr val="008000"/>
              </a:solidFill>
              <a:latin typeface="Times New Roman" pitchFamily="18" charset="0"/>
              <a:cs typeface="Times New Roman" pitchFamily="18" charset="0"/>
            </a:endParaRPr>
          </a:p>
          <a:p>
            <a:pPr>
              <a:buFont typeface="Arial" charset="0"/>
              <a:buNone/>
              <a:defRPr/>
            </a:pPr>
            <a:endParaRPr lang="pl-PL" sz="2000" b="1" dirty="0" smtClean="0">
              <a:solidFill>
                <a:srgbClr val="008000"/>
              </a:solidFill>
              <a:latin typeface="Times New Roman" pitchFamily="18" charset="0"/>
              <a:cs typeface="Times New Roman" pitchFamily="18" charset="0"/>
            </a:endParaRPr>
          </a:p>
          <a:p>
            <a:pPr marL="0" indent="0" algn="just">
              <a:buFont typeface="Arial" charset="0"/>
              <a:buNone/>
              <a:defRPr/>
            </a:pPr>
            <a:r>
              <a:rPr lang="pl-PL" sz="2000" i="1" dirty="0" smtClean="0">
                <a:latin typeface="Times New Roman" pitchFamily="18" charset="0"/>
                <a:cs typeface="Times New Roman" pitchFamily="18" charset="0"/>
              </a:rPr>
              <a:t>Wsparcie na ,,Działania upowszechniające dobre praktyki lub innowacyjne rozwiązania”</a:t>
            </a:r>
          </a:p>
          <a:p>
            <a:pPr marL="0" indent="0">
              <a:buFont typeface="Arial" charset="0"/>
              <a:buNone/>
              <a:defRPr/>
            </a:pPr>
            <a:endParaRPr lang="pl-PL" sz="2000" u="sng" dirty="0" smtClean="0">
              <a:latin typeface="Times New Roman" pitchFamily="18" charset="0"/>
              <a:cs typeface="Times New Roman" pitchFamily="18" charset="0"/>
            </a:endParaRPr>
          </a:p>
          <a:p>
            <a:pPr marL="0" indent="0">
              <a:buFont typeface="Arial" charset="0"/>
              <a:buNone/>
              <a:defRPr/>
            </a:pPr>
            <a:r>
              <a:rPr lang="pl-PL" sz="2200" b="1" dirty="0" smtClean="0">
                <a:latin typeface="Times New Roman" pitchFamily="18" charset="0"/>
                <a:cs typeface="Times New Roman" pitchFamily="18" charset="0"/>
              </a:rPr>
              <a:t>Beneficjent</a:t>
            </a:r>
          </a:p>
          <a:p>
            <a:pPr>
              <a:defRPr/>
            </a:pPr>
            <a:r>
              <a:rPr lang="pl-PL" sz="2000" dirty="0" smtClean="0">
                <a:latin typeface="Times New Roman" pitchFamily="18" charset="0"/>
                <a:cs typeface="Times New Roman" pitchFamily="18" charset="0"/>
              </a:rPr>
              <a:t>jednostki naukowe i uczelnie;</a:t>
            </a:r>
          </a:p>
          <a:p>
            <a:pPr>
              <a:defRPr/>
            </a:pPr>
            <a:r>
              <a:rPr lang="pl-PL" sz="2000" dirty="0" smtClean="0">
                <a:latin typeface="Times New Roman" pitchFamily="18" charset="0"/>
                <a:cs typeface="Times New Roman" pitchFamily="18" charset="0"/>
              </a:rPr>
              <a:t>publiczne podmioty doradcze, tj. wojewódzkie ośrodki doradztwa rolniczego, CDR, izby rolnicze;</a:t>
            </a:r>
          </a:p>
          <a:p>
            <a:pPr>
              <a:defRPr/>
            </a:pPr>
            <a:r>
              <a:rPr lang="pl-PL" sz="2000" dirty="0" smtClean="0">
                <a:latin typeface="Times New Roman" pitchFamily="18" charset="0"/>
                <a:cs typeface="Times New Roman" pitchFamily="18" charset="0"/>
              </a:rPr>
              <a:t>podmioty prowadzące działalność szkoleniową. </a:t>
            </a:r>
          </a:p>
          <a:p>
            <a:pPr>
              <a:buFont typeface="Arial" charset="0"/>
              <a:buNone/>
              <a:defRPr/>
            </a:pPr>
            <a:endParaRPr lang="pl-PL" sz="1600" dirty="0" smtClean="0">
              <a:latin typeface="Times New Roman" pitchFamily="18" charset="0"/>
              <a:cs typeface="Times New Roman" pitchFamily="18" charset="0"/>
            </a:endParaRPr>
          </a:p>
          <a:p>
            <a:pPr>
              <a:buFont typeface="Arial" charset="0"/>
              <a:buNone/>
              <a:defRPr/>
            </a:pPr>
            <a:r>
              <a:rPr lang="pl-PL" sz="2200" b="1" dirty="0" smtClean="0">
                <a:latin typeface="Times New Roman" pitchFamily="18" charset="0"/>
                <a:cs typeface="Times New Roman" pitchFamily="18" charset="0"/>
              </a:rPr>
              <a:t>Wsparcie</a:t>
            </a:r>
          </a:p>
          <a:p>
            <a:pPr>
              <a:buFont typeface="Arial" charset="0"/>
              <a:buNone/>
              <a:defRPr/>
            </a:pPr>
            <a:r>
              <a:rPr lang="pl-PL" sz="2000" dirty="0" smtClean="0">
                <a:latin typeface="Times New Roman" pitchFamily="18" charset="0"/>
                <a:cs typeface="Times New Roman" pitchFamily="18" charset="0"/>
              </a:rPr>
              <a:t>maksymalnie 100% kosztów kwalifikowalnych operacji.</a:t>
            </a:r>
          </a:p>
          <a:p>
            <a:pPr>
              <a:buFont typeface="Arial" charset="0"/>
              <a:buNone/>
              <a:defRPr/>
            </a:pPr>
            <a:endParaRPr lang="pl-PL" sz="2400" dirty="0" smtClean="0"/>
          </a:p>
        </p:txBody>
      </p:sp>
      <p:sp>
        <p:nvSpPr>
          <p:cNvPr id="9219" name="Rectangle 1"/>
          <p:cNvSpPr>
            <a:spLocks noChangeArrowheads="1"/>
          </p:cNvSpPr>
          <p:nvPr/>
        </p:nvSpPr>
        <p:spPr bwMode="auto">
          <a:xfrm>
            <a:off x="-500063" y="3379788"/>
            <a:ext cx="9358313" cy="1030287"/>
          </a:xfrm>
          <a:prstGeom prst="rect">
            <a:avLst/>
          </a:prstGeom>
          <a:noFill/>
          <a:ln w="9525">
            <a:noFill/>
            <a:miter lim="800000"/>
            <a:headEnd/>
            <a:tailEnd/>
          </a:ln>
        </p:spPr>
        <p:txBody>
          <a:bodyPr anchor="ctr">
            <a:spAutoFit/>
          </a:bodyPr>
          <a:lstStyle/>
          <a:p>
            <a:pPr>
              <a:defRPr/>
            </a:pPr>
            <a:r>
              <a:rPr lang="pl-PL" sz="1600" b="1" dirty="0">
                <a:solidFill>
                  <a:srgbClr val="000000"/>
                </a:solidFill>
                <a:latin typeface="Tahoma"/>
              </a:rPr>
              <a:t> </a:t>
            </a:r>
            <a:endParaRPr lang="pl-PL" sz="1600" dirty="0">
              <a:solidFill>
                <a:srgbClr val="000000"/>
              </a:solidFill>
              <a:latin typeface="Tahoma"/>
            </a:endParaRPr>
          </a:p>
          <a:p>
            <a:pPr marL="1968500" lvl="3" indent="-533400">
              <a:lnSpc>
                <a:spcPct val="150000"/>
              </a:lnSpc>
              <a:buFont typeface="Arial" charset="0"/>
              <a:buChar char="•"/>
              <a:defRPr/>
            </a:pPr>
            <a:endParaRPr lang="pl-PL" dirty="0">
              <a:solidFill>
                <a:srgbClr val="000000"/>
              </a:solidFill>
              <a:latin typeface="Tahoma"/>
            </a:endParaRPr>
          </a:p>
          <a:p>
            <a:pPr>
              <a:buFont typeface="Arial" charset="0"/>
              <a:buChar char="•"/>
              <a:defRPr/>
            </a:pPr>
            <a:endParaRPr lang="pl-PL" dirty="0">
              <a:solidFill>
                <a:srgbClr val="000000"/>
              </a:solidFill>
              <a:latin typeface="Tahoma"/>
            </a:endParaRPr>
          </a:p>
        </p:txBody>
      </p:sp>
      <p:sp>
        <p:nvSpPr>
          <p:cNvPr id="4" name="Symbol zastępczy numeru slajdu 3"/>
          <p:cNvSpPr>
            <a:spLocks noGrp="1"/>
          </p:cNvSpPr>
          <p:nvPr>
            <p:ph type="sldNum" sz="quarter" idx="12"/>
          </p:nvPr>
        </p:nvSpPr>
        <p:spPr/>
        <p:txBody>
          <a:bodyPr/>
          <a:lstStyle/>
          <a:p>
            <a:pPr>
              <a:defRPr/>
            </a:pPr>
            <a:fld id="{24B65095-A88D-4ED4-98BC-379CCEAE9A66}" type="slidenum">
              <a:rPr lang="pl-PL" smtClean="0"/>
              <a:pPr>
                <a:defRPr/>
              </a:pPr>
              <a:t>117</a:t>
            </a:fld>
            <a:endParaRPr lang="pl-PL" dirty="0"/>
          </a:p>
        </p:txBody>
      </p:sp>
    </p:spTree>
    <p:extLst>
      <p:ext uri="{BB962C8B-B14F-4D97-AF65-F5344CB8AC3E}">
        <p14:creationId xmlns:p14="http://schemas.microsoft.com/office/powerpoint/2010/main" xmlns="" val="2304609386"/>
      </p:ext>
    </p:extLst>
  </p:cSld>
  <p:clrMapOvr>
    <a:masterClrMapping/>
  </p:clrMapOvr>
  <p:transition>
    <p:fade thruBlk="1"/>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zawartości 2"/>
          <p:cNvSpPr>
            <a:spLocks noGrp="1"/>
          </p:cNvSpPr>
          <p:nvPr>
            <p:ph idx="1"/>
          </p:nvPr>
        </p:nvSpPr>
        <p:spPr>
          <a:xfrm>
            <a:off x="827584" y="404664"/>
            <a:ext cx="8136582" cy="5667394"/>
          </a:xfrm>
        </p:spPr>
        <p:txBody>
          <a:bodyPr>
            <a:normAutofit/>
          </a:bodyPr>
          <a:lstStyle/>
          <a:p>
            <a:pPr>
              <a:buNone/>
              <a:defRPr/>
            </a:pPr>
            <a:r>
              <a:rPr lang="pl-PL" sz="2400" b="1" dirty="0" smtClean="0">
                <a:latin typeface="Times New Roman" pitchFamily="18" charset="0"/>
                <a:cs typeface="Times New Roman" pitchFamily="18" charset="0"/>
              </a:rPr>
              <a:t>	</a:t>
            </a:r>
            <a:r>
              <a:rPr lang="pl-PL" sz="2400" b="1" dirty="0" smtClean="0">
                <a:solidFill>
                  <a:srgbClr val="008000"/>
                </a:solidFill>
                <a:latin typeface="Times New Roman" pitchFamily="18" charset="0"/>
                <a:cs typeface="Times New Roman" pitchFamily="18" charset="0"/>
              </a:rPr>
              <a:t>  </a:t>
            </a:r>
            <a:r>
              <a:rPr lang="pl-PL" sz="2800" b="1" dirty="0" smtClean="0">
                <a:solidFill>
                  <a:srgbClr val="008000"/>
                </a:solidFill>
                <a:latin typeface="Times New Roman" pitchFamily="18" charset="0"/>
                <a:cs typeface="Times New Roman" pitchFamily="18" charset="0"/>
              </a:rPr>
              <a:t>Demonstracje i działania informacyjne </a:t>
            </a:r>
          </a:p>
          <a:p>
            <a:pPr>
              <a:buNone/>
              <a:defRPr/>
            </a:pPr>
            <a:endParaRPr lang="pl-PL" sz="2400" b="1" dirty="0" smtClean="0">
              <a:solidFill>
                <a:srgbClr val="008000"/>
              </a:solidFill>
              <a:latin typeface="Times New Roman" pitchFamily="18" charset="0"/>
              <a:cs typeface="Times New Roman" pitchFamily="18" charset="0"/>
            </a:endParaRPr>
          </a:p>
          <a:p>
            <a:pPr marL="0" indent="0" algn="just">
              <a:buNone/>
              <a:defRPr/>
            </a:pPr>
            <a:r>
              <a:rPr lang="pl-PL" sz="2000" i="1" dirty="0" smtClean="0">
                <a:latin typeface="Times New Roman" pitchFamily="18" charset="0"/>
                <a:cs typeface="Times New Roman" pitchFamily="18" charset="0"/>
              </a:rPr>
              <a:t>Wsparcie na ,,Działania upowszechniające dobre praktyki lub innowacyjne rozwiązania” </a:t>
            </a:r>
            <a:r>
              <a:rPr lang="pl-PL" sz="2000" i="1" dirty="0">
                <a:latin typeface="Times New Roman" pitchFamily="18" charset="0"/>
                <a:cs typeface="Times New Roman" pitchFamily="18" charset="0"/>
              </a:rPr>
              <a:t>cd</a:t>
            </a:r>
            <a:r>
              <a:rPr lang="pl-PL" sz="2000" i="1" dirty="0" smtClean="0">
                <a:latin typeface="Times New Roman" pitchFamily="18" charset="0"/>
                <a:cs typeface="Times New Roman" pitchFamily="18" charset="0"/>
              </a:rPr>
              <a:t>.</a:t>
            </a:r>
          </a:p>
          <a:p>
            <a:pPr marL="2505075" indent="-2395538">
              <a:buFont typeface="Arial" charset="0"/>
              <a:buNone/>
              <a:defRPr/>
            </a:pPr>
            <a:endParaRPr lang="pl-PL" sz="2100" b="1" dirty="0" smtClean="0"/>
          </a:p>
          <a:p>
            <a:pPr marL="2505075" indent="-2395538">
              <a:buFont typeface="Arial" charset="0"/>
              <a:buNone/>
              <a:defRPr/>
            </a:pPr>
            <a:endParaRPr lang="pl-PL" sz="2100" b="1" dirty="0" smtClean="0"/>
          </a:p>
          <a:p>
            <a:pPr>
              <a:buFont typeface="Arial" charset="0"/>
              <a:buNone/>
              <a:defRPr/>
            </a:pPr>
            <a:r>
              <a:rPr lang="pl-PL" sz="2000" b="1" dirty="0" smtClean="0">
                <a:latin typeface="Times New Roman" pitchFamily="18" charset="0"/>
                <a:cs typeface="Times New Roman" pitchFamily="18" charset="0"/>
              </a:rPr>
              <a:t>Koszty kwalifikowalne obejmują:</a:t>
            </a:r>
          </a:p>
          <a:p>
            <a:pPr>
              <a:buFont typeface="Arial" charset="0"/>
              <a:buNone/>
              <a:defRPr/>
            </a:pPr>
            <a:endParaRPr lang="pl-PL" sz="2000" b="1" u="sng" dirty="0" smtClean="0">
              <a:latin typeface="Times New Roman" pitchFamily="18" charset="0"/>
              <a:cs typeface="Times New Roman" pitchFamily="18" charset="0"/>
            </a:endParaRPr>
          </a:p>
          <a:p>
            <a:pPr algn="just">
              <a:defRPr/>
            </a:pPr>
            <a:r>
              <a:rPr lang="pl-PL" sz="2000" dirty="0" smtClean="0">
                <a:latin typeface="Times New Roman" pitchFamily="18" charset="0"/>
                <a:cs typeface="Times New Roman" pitchFamily="18" charset="0"/>
              </a:rPr>
              <a:t>koszty ściśle związane z organizacją i przeprowadzeniem działań upowszechniających;</a:t>
            </a:r>
          </a:p>
          <a:p>
            <a:pPr algn="just">
              <a:defRPr/>
            </a:pPr>
            <a:r>
              <a:rPr lang="pl-PL" sz="2000" dirty="0" smtClean="0">
                <a:latin typeface="Times New Roman" pitchFamily="18" charset="0"/>
                <a:cs typeface="Times New Roman" pitchFamily="18" charset="0"/>
              </a:rPr>
              <a:t>koszty ogólne związane z realizacją operacji.</a:t>
            </a:r>
          </a:p>
        </p:txBody>
      </p:sp>
      <p:sp>
        <p:nvSpPr>
          <p:cNvPr id="9219" name="Rectangle 1"/>
          <p:cNvSpPr>
            <a:spLocks noChangeArrowheads="1"/>
          </p:cNvSpPr>
          <p:nvPr/>
        </p:nvSpPr>
        <p:spPr bwMode="auto">
          <a:xfrm>
            <a:off x="-500063" y="3379788"/>
            <a:ext cx="9358313" cy="1030287"/>
          </a:xfrm>
          <a:prstGeom prst="rect">
            <a:avLst/>
          </a:prstGeom>
          <a:noFill/>
          <a:ln w="9525">
            <a:noFill/>
            <a:miter lim="800000"/>
            <a:headEnd/>
            <a:tailEnd/>
          </a:ln>
        </p:spPr>
        <p:txBody>
          <a:bodyPr anchor="ctr">
            <a:spAutoFit/>
          </a:bodyPr>
          <a:lstStyle/>
          <a:p>
            <a:pPr>
              <a:defRPr/>
            </a:pPr>
            <a:r>
              <a:rPr lang="pl-PL" sz="1600" b="1" dirty="0">
                <a:solidFill>
                  <a:srgbClr val="000000"/>
                </a:solidFill>
                <a:latin typeface="Tahoma"/>
              </a:rPr>
              <a:t> </a:t>
            </a:r>
            <a:endParaRPr lang="pl-PL" sz="1600" dirty="0">
              <a:solidFill>
                <a:srgbClr val="000000"/>
              </a:solidFill>
              <a:latin typeface="Tahoma"/>
            </a:endParaRPr>
          </a:p>
          <a:p>
            <a:pPr marL="1968500" lvl="3" indent="-533400">
              <a:lnSpc>
                <a:spcPct val="150000"/>
              </a:lnSpc>
              <a:buFont typeface="Arial" charset="0"/>
              <a:buChar char="•"/>
              <a:defRPr/>
            </a:pPr>
            <a:endParaRPr lang="pl-PL" dirty="0">
              <a:solidFill>
                <a:srgbClr val="000000"/>
              </a:solidFill>
              <a:latin typeface="Tahoma"/>
            </a:endParaRPr>
          </a:p>
          <a:p>
            <a:pPr>
              <a:buFont typeface="Arial" charset="0"/>
              <a:buChar char="•"/>
              <a:defRPr/>
            </a:pPr>
            <a:endParaRPr lang="pl-PL" dirty="0">
              <a:solidFill>
                <a:srgbClr val="000000"/>
              </a:solidFill>
              <a:latin typeface="Tahoma"/>
            </a:endParaRPr>
          </a:p>
        </p:txBody>
      </p:sp>
      <p:sp>
        <p:nvSpPr>
          <p:cNvPr id="4" name="Symbol zastępczy numeru slajdu 3"/>
          <p:cNvSpPr>
            <a:spLocks noGrp="1"/>
          </p:cNvSpPr>
          <p:nvPr>
            <p:ph type="sldNum" sz="quarter" idx="12"/>
          </p:nvPr>
        </p:nvSpPr>
        <p:spPr/>
        <p:txBody>
          <a:bodyPr/>
          <a:lstStyle/>
          <a:p>
            <a:pPr>
              <a:defRPr/>
            </a:pPr>
            <a:fld id="{24B65095-A88D-4ED4-98BC-379CCEAE9A66}" type="slidenum">
              <a:rPr lang="pl-PL" smtClean="0"/>
              <a:pPr>
                <a:defRPr/>
              </a:pPr>
              <a:t>118</a:t>
            </a:fld>
            <a:endParaRPr lang="pl-PL" dirty="0"/>
          </a:p>
        </p:txBody>
      </p:sp>
    </p:spTree>
    <p:extLst>
      <p:ext uri="{BB962C8B-B14F-4D97-AF65-F5344CB8AC3E}">
        <p14:creationId xmlns:p14="http://schemas.microsoft.com/office/powerpoint/2010/main" xmlns="" val="4121018159"/>
      </p:ext>
    </p:extLst>
  </p:cSld>
  <p:clrMapOvr>
    <a:masterClrMapping/>
  </p:clrMapOvr>
  <p:transition>
    <p:fade thruBlk="1"/>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zawartości 2"/>
          <p:cNvSpPr>
            <a:spLocks noGrp="1"/>
          </p:cNvSpPr>
          <p:nvPr>
            <p:ph idx="1"/>
          </p:nvPr>
        </p:nvSpPr>
        <p:spPr>
          <a:xfrm>
            <a:off x="467544" y="476672"/>
            <a:ext cx="8496300" cy="5380056"/>
          </a:xfrm>
        </p:spPr>
        <p:txBody>
          <a:bodyPr>
            <a:normAutofit/>
          </a:bodyPr>
          <a:lstStyle/>
          <a:p>
            <a:pPr>
              <a:buNone/>
              <a:defRPr/>
            </a:pPr>
            <a:r>
              <a:rPr lang="pl-PL" sz="2800" b="1" dirty="0" smtClean="0">
                <a:latin typeface="Times New Roman" pitchFamily="18" charset="0"/>
                <a:cs typeface="Times New Roman" pitchFamily="18" charset="0"/>
              </a:rPr>
              <a:t>		</a:t>
            </a:r>
            <a:r>
              <a:rPr lang="pl-PL" sz="2800" b="1" dirty="0" smtClean="0">
                <a:solidFill>
                  <a:srgbClr val="008000"/>
                </a:solidFill>
                <a:latin typeface="Times New Roman" pitchFamily="18" charset="0"/>
                <a:cs typeface="Times New Roman" pitchFamily="18" charset="0"/>
              </a:rPr>
              <a:t>Demonstracje i działania informacyjne </a:t>
            </a:r>
          </a:p>
          <a:p>
            <a:pPr>
              <a:buNone/>
              <a:defRPr/>
            </a:pPr>
            <a:endParaRPr lang="pl-PL" sz="2800" b="1" dirty="0" smtClean="0">
              <a:solidFill>
                <a:srgbClr val="008000"/>
              </a:solidFill>
              <a:latin typeface="Times New Roman" pitchFamily="18" charset="0"/>
              <a:cs typeface="Times New Roman" pitchFamily="18" charset="0"/>
            </a:endParaRPr>
          </a:p>
          <a:p>
            <a:pPr marL="0" indent="0" algn="just">
              <a:buNone/>
              <a:defRPr/>
            </a:pPr>
            <a:r>
              <a:rPr lang="pl-PL" sz="2000" i="1" dirty="0" smtClean="0">
                <a:latin typeface="Times New Roman" pitchFamily="18" charset="0"/>
                <a:cs typeface="Times New Roman" pitchFamily="18" charset="0"/>
              </a:rPr>
              <a:t>Wsparcie na ,,Działania upowszechniające dobre praktyki lub innowacyjne rozwiązania” cd.</a:t>
            </a:r>
          </a:p>
          <a:p>
            <a:pPr marL="0" indent="0" algn="just">
              <a:buNone/>
              <a:defRPr/>
            </a:pPr>
            <a:endParaRPr lang="pl-PL" sz="2100" b="1" dirty="0" smtClean="0"/>
          </a:p>
          <a:p>
            <a:pPr>
              <a:buFont typeface="Arial" charset="0"/>
              <a:buNone/>
              <a:defRPr/>
            </a:pPr>
            <a:r>
              <a:rPr lang="pl-PL" sz="2000" b="1" i="1" dirty="0" smtClean="0">
                <a:latin typeface="Times New Roman" pitchFamily="18" charset="0"/>
                <a:cs typeface="Times New Roman" pitchFamily="18" charset="0"/>
              </a:rPr>
              <a:t>Pomoc może być przyznana jeżeli:</a:t>
            </a:r>
          </a:p>
          <a:p>
            <a:pPr>
              <a:defRPr/>
            </a:pPr>
            <a:r>
              <a:rPr lang="pl-PL" sz="2000" dirty="0" smtClean="0">
                <a:latin typeface="Times New Roman" pitchFamily="18" charset="0"/>
                <a:cs typeface="Times New Roman" pitchFamily="18" charset="0"/>
              </a:rPr>
              <a:t> operacja wpisuje się w priorytety PROW 2014-2020,</a:t>
            </a:r>
          </a:p>
          <a:p>
            <a:pPr>
              <a:buFont typeface="Arial" charset="0"/>
              <a:buNone/>
              <a:defRPr/>
            </a:pPr>
            <a:r>
              <a:rPr lang="pl-PL" sz="2000" b="1" i="1" dirty="0" smtClean="0">
                <a:latin typeface="Times New Roman" pitchFamily="18" charset="0"/>
                <a:cs typeface="Times New Roman" pitchFamily="18" charset="0"/>
              </a:rPr>
              <a:t>Pomoc może być przyznana wnioskodawcy, który:</a:t>
            </a:r>
          </a:p>
          <a:p>
            <a:pPr algn="just">
              <a:defRPr/>
            </a:pPr>
            <a:r>
              <a:rPr lang="pl-PL" sz="2000" dirty="0" smtClean="0">
                <a:latin typeface="Times New Roman" pitchFamily="18" charset="0"/>
                <a:cs typeface="Times New Roman" pitchFamily="18" charset="0"/>
              </a:rPr>
              <a:t>prowadzi działalność szkoleniową na terytorium Rzeczypospolitej Polskiej,</a:t>
            </a:r>
          </a:p>
          <a:p>
            <a:pPr algn="just">
              <a:defRPr/>
            </a:pPr>
            <a:r>
              <a:rPr lang="pl-PL" sz="2000" dirty="0" smtClean="0">
                <a:latin typeface="Times New Roman" pitchFamily="18" charset="0"/>
                <a:cs typeface="Times New Roman" pitchFamily="18" charset="0"/>
              </a:rPr>
              <a:t>dysponuje odpowiednim personelem, w tym kadrą dydaktyczną,</a:t>
            </a:r>
          </a:p>
          <a:p>
            <a:pPr algn="just">
              <a:defRPr/>
            </a:pPr>
            <a:r>
              <a:rPr lang="pl-PL" sz="2000" dirty="0" smtClean="0">
                <a:latin typeface="Times New Roman" pitchFamily="18" charset="0"/>
                <a:cs typeface="Times New Roman" pitchFamily="18" charset="0"/>
              </a:rPr>
              <a:t>dysponuje odpowiednią bazą dydaktyczno-lokalową do prowadzenia działań transferu wiedzy,</a:t>
            </a:r>
          </a:p>
          <a:p>
            <a:pPr algn="just">
              <a:defRPr/>
            </a:pPr>
            <a:r>
              <a:rPr lang="pl-PL" sz="2000" dirty="0" smtClean="0">
                <a:latin typeface="Times New Roman" pitchFamily="18" charset="0"/>
                <a:cs typeface="Times New Roman" pitchFamily="18" charset="0"/>
              </a:rPr>
              <a:t>posiada odpowiednie doświadczenie w organizacji działań transferu wiedzy dla uczestników tych działań.</a:t>
            </a:r>
          </a:p>
        </p:txBody>
      </p:sp>
      <p:sp>
        <p:nvSpPr>
          <p:cNvPr id="9219" name="Rectangle 1"/>
          <p:cNvSpPr>
            <a:spLocks noChangeArrowheads="1"/>
          </p:cNvSpPr>
          <p:nvPr/>
        </p:nvSpPr>
        <p:spPr bwMode="auto">
          <a:xfrm>
            <a:off x="-500063" y="3379788"/>
            <a:ext cx="9358313" cy="1030287"/>
          </a:xfrm>
          <a:prstGeom prst="rect">
            <a:avLst/>
          </a:prstGeom>
          <a:noFill/>
          <a:ln w="9525">
            <a:noFill/>
            <a:miter lim="800000"/>
            <a:headEnd/>
            <a:tailEnd/>
          </a:ln>
        </p:spPr>
        <p:txBody>
          <a:bodyPr anchor="ctr">
            <a:spAutoFit/>
          </a:bodyPr>
          <a:lstStyle/>
          <a:p>
            <a:pPr>
              <a:defRPr/>
            </a:pPr>
            <a:r>
              <a:rPr lang="pl-PL" sz="1600" b="1" dirty="0">
                <a:solidFill>
                  <a:srgbClr val="000000"/>
                </a:solidFill>
                <a:latin typeface="Tahoma"/>
              </a:rPr>
              <a:t> </a:t>
            </a:r>
            <a:endParaRPr lang="pl-PL" sz="1600" dirty="0">
              <a:solidFill>
                <a:srgbClr val="000000"/>
              </a:solidFill>
              <a:latin typeface="Tahoma"/>
            </a:endParaRPr>
          </a:p>
          <a:p>
            <a:pPr marL="1968500" lvl="3" indent="-533400">
              <a:lnSpc>
                <a:spcPct val="150000"/>
              </a:lnSpc>
              <a:buFont typeface="Arial" charset="0"/>
              <a:buChar char="•"/>
              <a:defRPr/>
            </a:pPr>
            <a:endParaRPr lang="pl-PL" dirty="0">
              <a:solidFill>
                <a:srgbClr val="000000"/>
              </a:solidFill>
              <a:latin typeface="Tahoma"/>
            </a:endParaRPr>
          </a:p>
          <a:p>
            <a:pPr>
              <a:buFont typeface="Arial" charset="0"/>
              <a:buChar char="•"/>
              <a:defRPr/>
            </a:pPr>
            <a:endParaRPr lang="pl-PL" dirty="0">
              <a:solidFill>
                <a:srgbClr val="000000"/>
              </a:solidFill>
              <a:latin typeface="Tahoma"/>
            </a:endParaRPr>
          </a:p>
        </p:txBody>
      </p:sp>
      <p:sp>
        <p:nvSpPr>
          <p:cNvPr id="4" name="Symbol zastępczy numeru slajdu 3"/>
          <p:cNvSpPr>
            <a:spLocks noGrp="1"/>
          </p:cNvSpPr>
          <p:nvPr>
            <p:ph type="sldNum" sz="quarter" idx="12"/>
          </p:nvPr>
        </p:nvSpPr>
        <p:spPr/>
        <p:txBody>
          <a:bodyPr/>
          <a:lstStyle/>
          <a:p>
            <a:pPr>
              <a:defRPr/>
            </a:pPr>
            <a:fld id="{24B65095-A88D-4ED4-98BC-379CCEAE9A66}" type="slidenum">
              <a:rPr lang="pl-PL" smtClean="0"/>
              <a:pPr>
                <a:defRPr/>
              </a:pPr>
              <a:t>119</a:t>
            </a:fld>
            <a:endParaRPr lang="pl-PL" dirty="0"/>
          </a:p>
        </p:txBody>
      </p:sp>
    </p:spTree>
    <p:extLst>
      <p:ext uri="{BB962C8B-B14F-4D97-AF65-F5344CB8AC3E}">
        <p14:creationId xmlns:p14="http://schemas.microsoft.com/office/powerpoint/2010/main" xmlns="" val="1601507576"/>
      </p:ext>
    </p:extLst>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ytuł 1"/>
          <p:cNvSpPr>
            <a:spLocks noGrp="1"/>
          </p:cNvSpPr>
          <p:nvPr>
            <p:ph type="title"/>
          </p:nvPr>
        </p:nvSpPr>
        <p:spPr>
          <a:xfrm>
            <a:off x="1043608" y="188640"/>
            <a:ext cx="7848872" cy="1080120"/>
          </a:xfrm>
        </p:spPr>
        <p:txBody>
          <a:bodyPr/>
          <a:lstStyle/>
          <a:p>
            <a:pPr algn="l"/>
            <a:r>
              <a:rPr lang="pl-PL" sz="2400" b="1" dirty="0" smtClean="0">
                <a:solidFill>
                  <a:srgbClr val="008000"/>
                </a:solidFill>
                <a:latin typeface="Times New Roman" pitchFamily="18" charset="0"/>
                <a:cs typeface="Times New Roman" pitchFamily="18" charset="0"/>
              </a:rPr>
              <a:t>MODERNIZACJA GOSPODARSTW ROLNYCH</a:t>
            </a:r>
            <a:r>
              <a:rPr lang="pl-PL" sz="1800" b="1" dirty="0" smtClean="0">
                <a:latin typeface="Times New Roman" pitchFamily="18" charset="0"/>
                <a:cs typeface="Times New Roman" pitchFamily="18" charset="0"/>
              </a:rPr>
              <a:t/>
            </a:r>
            <a:br>
              <a:rPr lang="pl-PL" sz="1800" b="1" dirty="0" smtClean="0">
                <a:latin typeface="Times New Roman" pitchFamily="18" charset="0"/>
                <a:cs typeface="Times New Roman" pitchFamily="18" charset="0"/>
              </a:rPr>
            </a:br>
            <a:r>
              <a:rPr lang="pl-PL" sz="1800" b="1" i="1" dirty="0" smtClean="0">
                <a:latin typeface="Times New Roman" pitchFamily="18" charset="0"/>
                <a:cs typeface="Times New Roman" pitchFamily="18" charset="0"/>
              </a:rPr>
              <a:t/>
            </a:r>
            <a:br>
              <a:rPr lang="pl-PL" sz="1800" b="1" i="1" dirty="0" smtClean="0">
                <a:latin typeface="Times New Roman" pitchFamily="18" charset="0"/>
                <a:cs typeface="Times New Roman" pitchFamily="18" charset="0"/>
              </a:rPr>
            </a:br>
            <a:endParaRPr lang="pl-PL" sz="1800" dirty="0">
              <a:latin typeface="Times New Roman" pitchFamily="18" charset="0"/>
              <a:cs typeface="Times New Roman" pitchFamily="18" charset="0"/>
            </a:endParaRPr>
          </a:p>
        </p:txBody>
      </p:sp>
      <p:sp>
        <p:nvSpPr>
          <p:cNvPr id="8" name="Rectangle 3"/>
          <p:cNvSpPr txBox="1">
            <a:spLocks noChangeArrowheads="1"/>
          </p:cNvSpPr>
          <p:nvPr/>
        </p:nvSpPr>
        <p:spPr bwMode="auto">
          <a:xfrm>
            <a:off x="611560" y="1268760"/>
            <a:ext cx="7772400" cy="475252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
            <a:r>
              <a:rPr lang="pl-PL" b="1" dirty="0" smtClean="0">
                <a:solidFill>
                  <a:srgbClr val="000000"/>
                </a:solidFill>
                <a:cs typeface="Times New Roman" pitchFamily="18" charset="0"/>
              </a:rPr>
              <a:t>Warunki kwalifikowalności – cd.</a:t>
            </a:r>
          </a:p>
          <a:p>
            <a:pPr algn="just"/>
            <a:endParaRPr lang="pl-PL" dirty="0" smtClean="0">
              <a:solidFill>
                <a:srgbClr val="000000"/>
              </a:solidFill>
              <a:cs typeface="Times New Roman" pitchFamily="18" charset="0"/>
            </a:endParaRPr>
          </a:p>
          <a:p>
            <a:pPr marL="712788" lvl="1" indent="-255588" algn="just">
              <a:buFont typeface="Wingdings" pitchFamily="2" charset="2"/>
              <a:buChar char="q"/>
            </a:pPr>
            <a:r>
              <a:rPr lang="pl-PL" dirty="0" smtClean="0">
                <a:solidFill>
                  <a:srgbClr val="000000"/>
                </a:solidFill>
                <a:cs typeface="Arial" pitchFamily="34" charset="0"/>
              </a:rPr>
              <a:t>wielkość </a:t>
            </a:r>
            <a:r>
              <a:rPr lang="pl-PL" dirty="0">
                <a:solidFill>
                  <a:srgbClr val="000000"/>
                </a:solidFill>
                <a:cs typeface="Arial" pitchFamily="34" charset="0"/>
              </a:rPr>
              <a:t>ekonomiczna gospodarstwa uprawnionego do otrzymania pomocy stanowi co najmniej równowartość 6 tys. euro i nie jest większa niż 250 tys. euro (wyjątek  stanowią inwestycje dotyczących rozwoju produkcji mleka krowiego (</a:t>
            </a:r>
            <a:r>
              <a:rPr lang="pl-PL" dirty="0" smtClean="0">
                <a:solidFill>
                  <a:srgbClr val="000000"/>
                </a:solidFill>
                <a:cs typeface="Arial" pitchFamily="34" charset="0"/>
              </a:rPr>
              <a:t>posiadanego stada co </a:t>
            </a:r>
            <a:r>
              <a:rPr lang="pl-PL" dirty="0">
                <a:solidFill>
                  <a:srgbClr val="000000"/>
                </a:solidFill>
                <a:cs typeface="Arial" pitchFamily="34" charset="0"/>
              </a:rPr>
              <a:t>najmniej 25 krów albo zwiększenie - w wyniku operacji - stada z minimum 15 do 25 krów, przy czym oraz wielkość ekonomiczna gospodarstwa nie jest większa niż 250 tys. euro),</a:t>
            </a:r>
          </a:p>
          <a:p>
            <a:pPr lvl="1" algn="just">
              <a:buFont typeface="Wingdings" pitchFamily="2" charset="2"/>
              <a:buChar char="q"/>
            </a:pPr>
            <a:r>
              <a:rPr lang="pl-PL" dirty="0" smtClean="0">
                <a:solidFill>
                  <a:srgbClr val="000000"/>
                </a:solidFill>
                <a:cs typeface="Arial" pitchFamily="34" charset="0"/>
              </a:rPr>
              <a:t> powierzchnia </a:t>
            </a:r>
            <a:r>
              <a:rPr lang="pl-PL" dirty="0">
                <a:solidFill>
                  <a:srgbClr val="000000"/>
                </a:solidFill>
                <a:cs typeface="Arial" pitchFamily="34" charset="0"/>
              </a:rPr>
              <a:t>gospodarstwa nie przekracza 300 ha,</a:t>
            </a:r>
          </a:p>
          <a:p>
            <a:pPr marL="712788" lvl="1" indent="-255588" algn="just">
              <a:buFont typeface="Wingdings" pitchFamily="2" charset="2"/>
              <a:buChar char="q"/>
            </a:pPr>
            <a:r>
              <a:rPr lang="pl-PL" dirty="0" smtClean="0">
                <a:solidFill>
                  <a:srgbClr val="000000"/>
                </a:solidFill>
                <a:cs typeface="Arial" pitchFamily="34" charset="0"/>
              </a:rPr>
              <a:t>w </a:t>
            </a:r>
            <a:r>
              <a:rPr lang="pl-PL" dirty="0">
                <a:solidFill>
                  <a:srgbClr val="000000"/>
                </a:solidFill>
                <a:cs typeface="Arial" pitchFamily="34" charset="0"/>
              </a:rPr>
              <a:t>przypadku drobiu inwestycja dotyczy wyłącznie produkcji ekologicznej lub zmiany sposobu chowu z konwencjonalnego na ekologiczny,</a:t>
            </a:r>
          </a:p>
          <a:p>
            <a:pPr lvl="1" algn="just">
              <a:buFont typeface="Wingdings" pitchFamily="2" charset="2"/>
              <a:buChar char="q"/>
            </a:pPr>
            <a:r>
              <a:rPr lang="pl-PL" dirty="0" smtClean="0">
                <a:solidFill>
                  <a:srgbClr val="000000"/>
                </a:solidFill>
                <a:cs typeface="Arial" pitchFamily="34" charset="0"/>
              </a:rPr>
              <a:t> operacja </a:t>
            </a:r>
            <a:r>
              <a:rPr lang="pl-PL" dirty="0">
                <a:solidFill>
                  <a:srgbClr val="000000"/>
                </a:solidFill>
                <a:cs typeface="Arial" pitchFamily="34" charset="0"/>
              </a:rPr>
              <a:t>nie jest finansowana z udziałem innych środków publicznych,</a:t>
            </a:r>
          </a:p>
          <a:p>
            <a:pPr marL="712788" lvl="1" indent="-255588" algn="just">
              <a:buFont typeface="Wingdings" pitchFamily="2" charset="2"/>
              <a:buChar char="q"/>
            </a:pPr>
            <a:r>
              <a:rPr lang="pl-PL" dirty="0" smtClean="0">
                <a:solidFill>
                  <a:srgbClr val="000000"/>
                </a:solidFill>
                <a:cs typeface="Arial" pitchFamily="34" charset="0"/>
              </a:rPr>
              <a:t>operacja </a:t>
            </a:r>
            <a:r>
              <a:rPr lang="pl-PL" dirty="0">
                <a:solidFill>
                  <a:srgbClr val="000000"/>
                </a:solidFill>
                <a:cs typeface="Arial" pitchFamily="34" charset="0"/>
              </a:rPr>
              <a:t>nie dotyczy zakupu tych samych rodzajów maszyn, w przypadku których beneficjenci skorzystali już z dofinansowania w ramach PROW 2007-2013.</a:t>
            </a:r>
          </a:p>
          <a:p>
            <a:pPr marL="342900" indent="-342900" algn="ctr">
              <a:lnSpc>
                <a:spcPct val="80000"/>
              </a:lnSpc>
              <a:spcBef>
                <a:spcPct val="20000"/>
              </a:spcBef>
              <a:defRPr/>
            </a:pPr>
            <a:endParaRPr lang="pl-PL" sz="2800" b="1" kern="0" dirty="0" smtClean="0">
              <a:solidFill>
                <a:srgbClr val="000000"/>
              </a:solidFill>
              <a:latin typeface="Tahoma"/>
              <a:cs typeface="Arial" pitchFamily="34" charset="0"/>
            </a:endParaRPr>
          </a:p>
        </p:txBody>
      </p:sp>
      <p:sp>
        <p:nvSpPr>
          <p:cNvPr id="5" name="Symbol zastępczy numeru slajdu 4"/>
          <p:cNvSpPr>
            <a:spLocks noGrp="1"/>
          </p:cNvSpPr>
          <p:nvPr>
            <p:ph type="sldNum" sz="quarter" idx="12"/>
          </p:nvPr>
        </p:nvSpPr>
        <p:spPr/>
        <p:txBody>
          <a:bodyPr/>
          <a:lstStyle/>
          <a:p>
            <a:pPr>
              <a:defRPr/>
            </a:pPr>
            <a:fld id="{24B65095-A88D-4ED4-98BC-379CCEAE9A66}" type="slidenum">
              <a:rPr lang="pl-PL" smtClean="0"/>
              <a:pPr>
                <a:defRPr/>
              </a:pPr>
              <a:t>12</a:t>
            </a:fld>
            <a:endParaRPr lang="pl-PL" dirty="0"/>
          </a:p>
        </p:txBody>
      </p:sp>
    </p:spTree>
    <p:extLst>
      <p:ext uri="{BB962C8B-B14F-4D97-AF65-F5344CB8AC3E}">
        <p14:creationId xmlns:p14="http://schemas.microsoft.com/office/powerpoint/2010/main" xmlns="" val="2129434094"/>
      </p:ext>
    </p:extLst>
  </p:cSld>
  <p:clrMapOvr>
    <a:masterClrMapping/>
  </p:clrMapOvr>
  <p:transition>
    <p:fade thruBlk="1"/>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zawartości 2"/>
          <p:cNvSpPr>
            <a:spLocks noGrp="1"/>
          </p:cNvSpPr>
          <p:nvPr>
            <p:ph idx="1"/>
          </p:nvPr>
        </p:nvSpPr>
        <p:spPr>
          <a:xfrm>
            <a:off x="297461" y="260648"/>
            <a:ext cx="8569077" cy="5235594"/>
          </a:xfrm>
        </p:spPr>
        <p:txBody>
          <a:bodyPr>
            <a:noAutofit/>
          </a:bodyPr>
          <a:lstStyle/>
          <a:p>
            <a:pPr algn="ctr">
              <a:buFont typeface="Arial" charset="0"/>
              <a:buNone/>
              <a:defRPr/>
            </a:pPr>
            <a:r>
              <a:rPr lang="pl-PL" sz="2800" b="1" dirty="0" smtClean="0">
                <a:solidFill>
                  <a:srgbClr val="008000"/>
                </a:solidFill>
                <a:latin typeface="Times New Roman" pitchFamily="18" charset="0"/>
                <a:cs typeface="Times New Roman" pitchFamily="18" charset="0"/>
              </a:rPr>
              <a:t>Ważne informacje dla działania</a:t>
            </a:r>
          </a:p>
          <a:p>
            <a:pPr algn="ctr">
              <a:buFont typeface="Arial" charset="0"/>
              <a:buNone/>
              <a:defRPr/>
            </a:pPr>
            <a:endParaRPr lang="pl-PL" sz="2800" b="1" dirty="0" smtClean="0">
              <a:solidFill>
                <a:srgbClr val="008000"/>
              </a:solidFill>
              <a:latin typeface="Times New Roman" pitchFamily="18" charset="0"/>
              <a:cs typeface="Times New Roman" pitchFamily="18" charset="0"/>
            </a:endParaRPr>
          </a:p>
          <a:p>
            <a:pPr>
              <a:buFont typeface="Arial" charset="0"/>
              <a:buNone/>
              <a:defRPr/>
            </a:pPr>
            <a:r>
              <a:rPr lang="pl-PL" sz="2000" b="1" dirty="0" smtClean="0">
                <a:latin typeface="Times New Roman" pitchFamily="18" charset="0"/>
                <a:cs typeface="Times New Roman" pitchFamily="18" charset="0"/>
              </a:rPr>
              <a:t>            Wsparcie może być przyznane temu wnioskodawcy, który:</a:t>
            </a:r>
          </a:p>
          <a:p>
            <a:pPr algn="just">
              <a:defRPr/>
            </a:pPr>
            <a:r>
              <a:rPr lang="pl-PL" sz="1800" dirty="0" smtClean="0">
                <a:latin typeface="Times New Roman" pitchFamily="18" charset="0"/>
                <a:cs typeface="Times New Roman" pitchFamily="18" charset="0"/>
              </a:rPr>
              <a:t>posiada </a:t>
            </a:r>
            <a:r>
              <a:rPr lang="pl-PL" sz="1800" dirty="0">
                <a:latin typeface="Times New Roman" pitchFamily="18" charset="0"/>
                <a:cs typeface="Times New Roman" pitchFamily="18" charset="0"/>
              </a:rPr>
              <a:t>odpowiednie doświadczenie w organizacji działań transferu wiedzy dla uczestników tych działań, gdzie za odpowiednie doświadczenie uważa się co najmniej 5 lat aktywności w organizacji działań transferu wiedzy o charakterze i złożoności porównywalnych z zakresem działania. Za aktywność w organizacji działań transferu wiedzy uważa się organizację minimum sześciu działań w roku, potwierdzone rocznymi sprawozdaniami z działalności lub min. 3 rekomendacjami dotyczącymi realizacji ww. działań transferu wiedzy;</a:t>
            </a:r>
          </a:p>
          <a:p>
            <a:pPr marL="355600" indent="0">
              <a:buFont typeface="Arial" charset="0"/>
              <a:buNone/>
              <a:defRPr/>
            </a:pPr>
            <a:endParaRPr lang="pl-PL" sz="1800" dirty="0" smtClean="0">
              <a:latin typeface="Times New Roman" pitchFamily="18" charset="0"/>
              <a:cs typeface="Times New Roman" pitchFamily="18" charset="0"/>
            </a:endParaRPr>
          </a:p>
          <a:p>
            <a:pPr algn="just">
              <a:defRPr/>
            </a:pPr>
            <a:r>
              <a:rPr lang="pl-PL" sz="1800" dirty="0" smtClean="0">
                <a:latin typeface="Times New Roman" pitchFamily="18" charset="0"/>
                <a:cs typeface="Times New Roman" pitchFamily="18" charset="0"/>
              </a:rPr>
              <a:t>dysponuje odpowiednim personelem, który posiada przygotowanie do organizacji </a:t>
            </a:r>
            <a:br>
              <a:rPr lang="pl-PL" sz="1800" dirty="0" smtClean="0">
                <a:latin typeface="Times New Roman" pitchFamily="18" charset="0"/>
                <a:cs typeface="Times New Roman" pitchFamily="18" charset="0"/>
              </a:rPr>
            </a:br>
            <a:r>
              <a:rPr lang="pl-PL" sz="1800" dirty="0" smtClean="0">
                <a:latin typeface="Times New Roman" pitchFamily="18" charset="0"/>
                <a:cs typeface="Times New Roman" pitchFamily="18" charset="0"/>
              </a:rPr>
              <a:t>i przeprowadzenia działań transferu wiedzy. Kadra dydaktyczna posiada kwalifikacje do przeprowadzenia działań transferu wiedzy odpowiadające zakresowi określonemu w konkursie (m.in. Odpowiednie wykształcenie, ukończone szkolenia, kursy, staże); </a:t>
            </a:r>
          </a:p>
          <a:p>
            <a:pPr marL="365125" indent="-9525">
              <a:buFont typeface="Arial" charset="0"/>
              <a:buNone/>
              <a:defRPr/>
            </a:pPr>
            <a:endParaRPr lang="pl-PL" sz="1800" dirty="0" smtClean="0">
              <a:latin typeface="Times New Roman" pitchFamily="18" charset="0"/>
              <a:cs typeface="Times New Roman" pitchFamily="18" charset="0"/>
            </a:endParaRPr>
          </a:p>
          <a:p>
            <a:pPr algn="just">
              <a:defRPr/>
            </a:pPr>
            <a:r>
              <a:rPr lang="pl-PL" sz="1800" dirty="0" smtClean="0">
                <a:latin typeface="Times New Roman" pitchFamily="18" charset="0"/>
                <a:cs typeface="Times New Roman" pitchFamily="18" charset="0"/>
              </a:rPr>
              <a:t>dysponuje odpowiednią bazą dydaktyczno-lokalową do prowadzenia działań transferu wiedzy.</a:t>
            </a:r>
          </a:p>
          <a:p>
            <a:pPr>
              <a:buFont typeface="Arial" charset="0"/>
              <a:buNone/>
              <a:defRPr/>
            </a:pPr>
            <a:endParaRPr lang="pl-PL" sz="1800" dirty="0" smtClean="0"/>
          </a:p>
        </p:txBody>
      </p:sp>
      <p:sp>
        <p:nvSpPr>
          <p:cNvPr id="9219" name="Rectangle 1"/>
          <p:cNvSpPr>
            <a:spLocks noChangeArrowheads="1"/>
          </p:cNvSpPr>
          <p:nvPr/>
        </p:nvSpPr>
        <p:spPr bwMode="auto">
          <a:xfrm>
            <a:off x="-500063" y="3379788"/>
            <a:ext cx="9358313" cy="1030287"/>
          </a:xfrm>
          <a:prstGeom prst="rect">
            <a:avLst/>
          </a:prstGeom>
          <a:noFill/>
          <a:ln w="9525">
            <a:noFill/>
            <a:miter lim="800000"/>
            <a:headEnd/>
            <a:tailEnd/>
          </a:ln>
        </p:spPr>
        <p:txBody>
          <a:bodyPr anchor="ctr">
            <a:spAutoFit/>
          </a:bodyPr>
          <a:lstStyle/>
          <a:p>
            <a:pPr>
              <a:defRPr/>
            </a:pPr>
            <a:r>
              <a:rPr lang="pl-PL" sz="1600" b="1" dirty="0">
                <a:solidFill>
                  <a:srgbClr val="000000"/>
                </a:solidFill>
                <a:latin typeface="Tahoma"/>
              </a:rPr>
              <a:t> </a:t>
            </a:r>
            <a:endParaRPr lang="pl-PL" sz="1600" dirty="0">
              <a:solidFill>
                <a:srgbClr val="000000"/>
              </a:solidFill>
              <a:latin typeface="Tahoma"/>
            </a:endParaRPr>
          </a:p>
          <a:p>
            <a:pPr marL="1968500" lvl="3" indent="-533400">
              <a:lnSpc>
                <a:spcPct val="150000"/>
              </a:lnSpc>
              <a:buFont typeface="Arial" charset="0"/>
              <a:buChar char="•"/>
              <a:defRPr/>
            </a:pPr>
            <a:endParaRPr lang="pl-PL" dirty="0">
              <a:solidFill>
                <a:srgbClr val="000000"/>
              </a:solidFill>
              <a:latin typeface="Tahoma"/>
            </a:endParaRPr>
          </a:p>
          <a:p>
            <a:pPr>
              <a:buFont typeface="Arial" charset="0"/>
              <a:buChar char="•"/>
              <a:defRPr/>
            </a:pPr>
            <a:endParaRPr lang="pl-PL" dirty="0">
              <a:solidFill>
                <a:srgbClr val="000000"/>
              </a:solidFill>
              <a:latin typeface="Tahoma"/>
            </a:endParaRPr>
          </a:p>
        </p:txBody>
      </p:sp>
      <p:sp>
        <p:nvSpPr>
          <p:cNvPr id="4" name="Symbol zastępczy numeru slajdu 3"/>
          <p:cNvSpPr>
            <a:spLocks noGrp="1"/>
          </p:cNvSpPr>
          <p:nvPr>
            <p:ph type="sldNum" sz="quarter" idx="12"/>
          </p:nvPr>
        </p:nvSpPr>
        <p:spPr/>
        <p:txBody>
          <a:bodyPr/>
          <a:lstStyle/>
          <a:p>
            <a:pPr>
              <a:defRPr/>
            </a:pPr>
            <a:fld id="{24B65095-A88D-4ED4-98BC-379CCEAE9A66}" type="slidenum">
              <a:rPr lang="pl-PL" smtClean="0"/>
              <a:pPr>
                <a:defRPr/>
              </a:pPr>
              <a:t>120</a:t>
            </a:fld>
            <a:endParaRPr lang="pl-PL" dirty="0"/>
          </a:p>
        </p:txBody>
      </p:sp>
    </p:spTree>
    <p:extLst>
      <p:ext uri="{BB962C8B-B14F-4D97-AF65-F5344CB8AC3E}">
        <p14:creationId xmlns:p14="http://schemas.microsoft.com/office/powerpoint/2010/main" xmlns="" val="1766599674"/>
      </p:ext>
    </p:extLst>
  </p:cSld>
  <p:clrMapOvr>
    <a:masterClrMapping/>
  </p:clrMapOvr>
  <p:transition>
    <p:fade thruBlk="1"/>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zawartości 2"/>
          <p:cNvSpPr>
            <a:spLocks noGrp="1"/>
          </p:cNvSpPr>
          <p:nvPr>
            <p:ph idx="1"/>
          </p:nvPr>
        </p:nvSpPr>
        <p:spPr>
          <a:xfrm>
            <a:off x="430212" y="188640"/>
            <a:ext cx="8713788" cy="5357849"/>
          </a:xfrm>
        </p:spPr>
        <p:txBody>
          <a:bodyPr>
            <a:normAutofit/>
          </a:bodyPr>
          <a:lstStyle/>
          <a:p>
            <a:pPr algn="ctr">
              <a:buNone/>
              <a:defRPr/>
            </a:pPr>
            <a:r>
              <a:rPr lang="pl-PL" sz="2800" b="1" dirty="0" smtClean="0">
                <a:solidFill>
                  <a:srgbClr val="008000"/>
                </a:solidFill>
                <a:latin typeface="Times New Roman" pitchFamily="18" charset="0"/>
                <a:cs typeface="Times New Roman" pitchFamily="18" charset="0"/>
              </a:rPr>
              <a:t>Ważne informacje dla działania cd.</a:t>
            </a:r>
          </a:p>
          <a:p>
            <a:pPr algn="ctr">
              <a:buNone/>
              <a:defRPr/>
            </a:pPr>
            <a:endParaRPr lang="pl-PL" sz="2400" b="1" dirty="0" smtClean="0">
              <a:solidFill>
                <a:srgbClr val="008000"/>
              </a:solidFill>
              <a:latin typeface="Times New Roman" pitchFamily="18" charset="0"/>
              <a:cs typeface="Times New Roman" pitchFamily="18" charset="0"/>
            </a:endParaRPr>
          </a:p>
          <a:p>
            <a:pPr>
              <a:buFont typeface="Arial" charset="0"/>
              <a:buNone/>
              <a:defRPr/>
            </a:pPr>
            <a:endParaRPr lang="pl-PL" sz="2000" dirty="0" smtClean="0">
              <a:solidFill>
                <a:srgbClr val="00B050"/>
              </a:solidFill>
            </a:endParaRPr>
          </a:p>
          <a:p>
            <a:pPr>
              <a:buFont typeface="Arial" charset="0"/>
              <a:buNone/>
              <a:defRPr/>
            </a:pPr>
            <a:endParaRPr lang="pl-PL" sz="2000" dirty="0" smtClean="0">
              <a:solidFill>
                <a:srgbClr val="00B050"/>
              </a:solidFill>
            </a:endParaRPr>
          </a:p>
          <a:p>
            <a:pPr marL="82550" indent="26988" algn="just">
              <a:buFont typeface="Arial" charset="0"/>
              <a:buNone/>
              <a:defRPr/>
            </a:pPr>
            <a:r>
              <a:rPr lang="pl-PL" sz="2200" dirty="0" smtClean="0">
                <a:latin typeface="Times New Roman" pitchFamily="18" charset="0"/>
                <a:cs typeface="Times New Roman" pitchFamily="18" charset="0"/>
              </a:rPr>
              <a:t>Ostatecznymi odbiorcami pomocy (uczestnikami działań transferu wiedzy) są: rolnik, domownik rolnika, małżonek rolnika, osoba zatrudniona w rolnictwie, właściciel lasu, osoba fizyczna, która nie ukończyła 40 roku życia, posiadająca odpowiednie kwalifikacje, rozpoczynająca po raz pierwszy prowadzenie gospodarstwa (młody rolnik w ramach działania „Premia dla młodych rolników” PROW 2014-2020).</a:t>
            </a:r>
          </a:p>
          <a:p>
            <a:pPr marL="82550" indent="26988" algn="just">
              <a:buFont typeface="Arial" charset="0"/>
              <a:buNone/>
              <a:defRPr/>
            </a:pPr>
            <a:endParaRPr lang="pl-PL" sz="2200" dirty="0" smtClean="0">
              <a:latin typeface="Times New Roman" pitchFamily="18" charset="0"/>
              <a:cs typeface="Times New Roman" pitchFamily="18" charset="0"/>
            </a:endParaRPr>
          </a:p>
          <a:p>
            <a:pPr marL="82550" indent="26988" algn="just">
              <a:buFont typeface="Arial" charset="0"/>
              <a:buNone/>
              <a:defRPr/>
            </a:pPr>
            <a:r>
              <a:rPr lang="pl-PL" sz="2200" dirty="0" smtClean="0">
                <a:latin typeface="Times New Roman" pitchFamily="18" charset="0"/>
                <a:cs typeface="Times New Roman" pitchFamily="18" charset="0"/>
              </a:rPr>
              <a:t>Ostateczni odbiorcy pomocy nie ponoszą kosztów związanych z udziałem w tych działaniach.</a:t>
            </a:r>
          </a:p>
          <a:p>
            <a:pPr>
              <a:buFont typeface="Arial" charset="0"/>
              <a:buNone/>
              <a:defRPr/>
            </a:pPr>
            <a:endParaRPr lang="pl-PL" sz="2400" dirty="0" smtClean="0"/>
          </a:p>
        </p:txBody>
      </p:sp>
      <p:sp>
        <p:nvSpPr>
          <p:cNvPr id="9219" name="Rectangle 1"/>
          <p:cNvSpPr>
            <a:spLocks noChangeArrowheads="1"/>
          </p:cNvSpPr>
          <p:nvPr/>
        </p:nvSpPr>
        <p:spPr bwMode="auto">
          <a:xfrm>
            <a:off x="-500063" y="3379788"/>
            <a:ext cx="9358313" cy="1030287"/>
          </a:xfrm>
          <a:prstGeom prst="rect">
            <a:avLst/>
          </a:prstGeom>
          <a:noFill/>
          <a:ln w="9525">
            <a:noFill/>
            <a:miter lim="800000"/>
            <a:headEnd/>
            <a:tailEnd/>
          </a:ln>
        </p:spPr>
        <p:txBody>
          <a:bodyPr anchor="ctr">
            <a:spAutoFit/>
          </a:bodyPr>
          <a:lstStyle/>
          <a:p>
            <a:pPr>
              <a:defRPr/>
            </a:pPr>
            <a:r>
              <a:rPr lang="pl-PL" sz="1600" b="1" dirty="0">
                <a:solidFill>
                  <a:srgbClr val="000000"/>
                </a:solidFill>
                <a:latin typeface="Tahoma"/>
              </a:rPr>
              <a:t> </a:t>
            </a:r>
            <a:endParaRPr lang="pl-PL" sz="1600" dirty="0">
              <a:solidFill>
                <a:srgbClr val="000000"/>
              </a:solidFill>
              <a:latin typeface="Tahoma"/>
            </a:endParaRPr>
          </a:p>
          <a:p>
            <a:pPr marL="1968500" lvl="3" indent="-533400">
              <a:lnSpc>
                <a:spcPct val="150000"/>
              </a:lnSpc>
              <a:buFont typeface="Arial" charset="0"/>
              <a:buChar char="•"/>
              <a:defRPr/>
            </a:pPr>
            <a:endParaRPr lang="pl-PL" dirty="0">
              <a:solidFill>
                <a:srgbClr val="000000"/>
              </a:solidFill>
              <a:latin typeface="Tahoma"/>
            </a:endParaRPr>
          </a:p>
          <a:p>
            <a:pPr>
              <a:buFont typeface="Arial" charset="0"/>
              <a:buChar char="•"/>
              <a:defRPr/>
            </a:pPr>
            <a:endParaRPr lang="pl-PL" dirty="0">
              <a:solidFill>
                <a:srgbClr val="000000"/>
              </a:solidFill>
              <a:latin typeface="Tahoma"/>
            </a:endParaRPr>
          </a:p>
        </p:txBody>
      </p:sp>
      <p:sp>
        <p:nvSpPr>
          <p:cNvPr id="4" name="Symbol zastępczy numeru slajdu 3"/>
          <p:cNvSpPr>
            <a:spLocks noGrp="1"/>
          </p:cNvSpPr>
          <p:nvPr>
            <p:ph type="sldNum" sz="quarter" idx="12"/>
          </p:nvPr>
        </p:nvSpPr>
        <p:spPr/>
        <p:txBody>
          <a:bodyPr/>
          <a:lstStyle/>
          <a:p>
            <a:pPr>
              <a:defRPr/>
            </a:pPr>
            <a:fld id="{24B65095-A88D-4ED4-98BC-379CCEAE9A66}" type="slidenum">
              <a:rPr lang="pl-PL" smtClean="0"/>
              <a:pPr>
                <a:defRPr/>
              </a:pPr>
              <a:t>121</a:t>
            </a:fld>
            <a:endParaRPr lang="pl-PL" dirty="0"/>
          </a:p>
        </p:txBody>
      </p:sp>
    </p:spTree>
    <p:extLst>
      <p:ext uri="{BB962C8B-B14F-4D97-AF65-F5344CB8AC3E}">
        <p14:creationId xmlns:p14="http://schemas.microsoft.com/office/powerpoint/2010/main" xmlns="" val="4269587829"/>
      </p:ext>
    </p:extLst>
  </p:cSld>
  <p:clrMapOvr>
    <a:masterClrMapping/>
  </p:clrMapOvr>
  <p:transition>
    <p:fade thruBlk="1"/>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620688"/>
            <a:ext cx="8229600" cy="5505475"/>
          </a:xfrm>
        </p:spPr>
        <p:txBody>
          <a:bodyPr/>
          <a:lstStyle/>
          <a:p>
            <a:pPr marL="0" lvl="0" indent="0" algn="ctr">
              <a:buNone/>
            </a:pPr>
            <a:endParaRPr lang="pl-PL" sz="2400" b="1" dirty="0" smtClean="0">
              <a:solidFill>
                <a:srgbClr val="008000"/>
              </a:solidFill>
              <a:latin typeface="Times New Roman" pitchFamily="18" charset="0"/>
              <a:cs typeface="Times New Roman" pitchFamily="18" charset="0"/>
            </a:endParaRPr>
          </a:p>
          <a:p>
            <a:pPr marL="0" lvl="0" indent="0" algn="ctr">
              <a:buNone/>
            </a:pPr>
            <a:endParaRPr lang="pl-PL" sz="2400" b="1" dirty="0" smtClean="0">
              <a:solidFill>
                <a:srgbClr val="008000"/>
              </a:solidFill>
              <a:latin typeface="Times New Roman" pitchFamily="18" charset="0"/>
              <a:cs typeface="Times New Roman" pitchFamily="18" charset="0"/>
            </a:endParaRPr>
          </a:p>
          <a:p>
            <a:pPr marL="0" lvl="0" indent="0" algn="ctr">
              <a:buNone/>
            </a:pPr>
            <a:r>
              <a:rPr lang="pl-PL" sz="2400" b="1" dirty="0" smtClean="0">
                <a:solidFill>
                  <a:srgbClr val="008000"/>
                </a:solidFill>
                <a:latin typeface="Times New Roman" pitchFamily="18" charset="0"/>
                <a:cs typeface="Times New Roman" pitchFamily="18" charset="0"/>
              </a:rPr>
              <a:t>Działanie 7.3</a:t>
            </a:r>
          </a:p>
          <a:p>
            <a:pPr marL="0" lvl="0" indent="0" algn="ctr">
              <a:buNone/>
            </a:pPr>
            <a:endParaRPr lang="pl-PL" sz="2400" b="1" dirty="0">
              <a:solidFill>
                <a:srgbClr val="008000"/>
              </a:solidFill>
              <a:latin typeface="Times New Roman" pitchFamily="18" charset="0"/>
              <a:cs typeface="Times New Roman" pitchFamily="18" charset="0"/>
            </a:endParaRPr>
          </a:p>
          <a:p>
            <a:pPr marL="0" indent="0" algn="ctr">
              <a:buNone/>
            </a:pPr>
            <a:r>
              <a:rPr lang="pl-PL" b="1" dirty="0">
                <a:solidFill>
                  <a:srgbClr val="008000"/>
                </a:solidFill>
                <a:latin typeface="Times New Roman" pitchFamily="18" charset="0"/>
                <a:ea typeface="+mj-ea"/>
                <a:cs typeface="Times New Roman" pitchFamily="18" charset="0"/>
              </a:rPr>
              <a:t>Usługi doradcze, </a:t>
            </a:r>
            <a:r>
              <a:rPr lang="pl-PL" b="1" dirty="0" smtClean="0">
                <a:solidFill>
                  <a:srgbClr val="008000"/>
                </a:solidFill>
                <a:latin typeface="Times New Roman" pitchFamily="18" charset="0"/>
                <a:ea typeface="+mj-ea"/>
                <a:cs typeface="Times New Roman" pitchFamily="18" charset="0"/>
              </a:rPr>
              <a:t>usługi </a:t>
            </a:r>
            <a:r>
              <a:rPr lang="pl-PL" b="1" dirty="0">
                <a:solidFill>
                  <a:srgbClr val="008000"/>
                </a:solidFill>
                <a:latin typeface="Times New Roman" pitchFamily="18" charset="0"/>
                <a:ea typeface="+mj-ea"/>
                <a:cs typeface="Times New Roman" pitchFamily="18" charset="0"/>
              </a:rPr>
              <a:t>z zakresu </a:t>
            </a:r>
            <a:endParaRPr lang="pl-PL" b="1" dirty="0" smtClean="0">
              <a:solidFill>
                <a:srgbClr val="008000"/>
              </a:solidFill>
              <a:latin typeface="Times New Roman" pitchFamily="18" charset="0"/>
              <a:ea typeface="+mj-ea"/>
              <a:cs typeface="Times New Roman" pitchFamily="18" charset="0"/>
            </a:endParaRPr>
          </a:p>
          <a:p>
            <a:pPr marL="0" indent="0" algn="ctr">
              <a:buNone/>
            </a:pPr>
            <a:r>
              <a:rPr lang="pl-PL" b="1" dirty="0" smtClean="0">
                <a:solidFill>
                  <a:srgbClr val="008000"/>
                </a:solidFill>
                <a:latin typeface="Times New Roman" pitchFamily="18" charset="0"/>
                <a:ea typeface="+mj-ea"/>
                <a:cs typeface="Times New Roman" pitchFamily="18" charset="0"/>
              </a:rPr>
              <a:t>zarządzania </a:t>
            </a:r>
            <a:r>
              <a:rPr lang="pl-PL" b="1" dirty="0">
                <a:solidFill>
                  <a:srgbClr val="008000"/>
                </a:solidFill>
                <a:latin typeface="Times New Roman" pitchFamily="18" charset="0"/>
                <a:ea typeface="+mj-ea"/>
                <a:cs typeface="Times New Roman" pitchFamily="18" charset="0"/>
              </a:rPr>
              <a:t>gospodarstwem rolnym </a:t>
            </a:r>
            <a:br>
              <a:rPr lang="pl-PL" b="1" dirty="0">
                <a:solidFill>
                  <a:srgbClr val="008000"/>
                </a:solidFill>
                <a:latin typeface="Times New Roman" pitchFamily="18" charset="0"/>
                <a:ea typeface="+mj-ea"/>
                <a:cs typeface="Times New Roman" pitchFamily="18" charset="0"/>
              </a:rPr>
            </a:br>
            <a:r>
              <a:rPr lang="pl-PL" b="1" dirty="0">
                <a:solidFill>
                  <a:srgbClr val="008000"/>
                </a:solidFill>
                <a:latin typeface="Times New Roman" pitchFamily="18" charset="0"/>
                <a:ea typeface="+mj-ea"/>
                <a:cs typeface="Times New Roman" pitchFamily="18" charset="0"/>
              </a:rPr>
              <a:t>i usługi z zakresu zastępstw</a:t>
            </a:r>
            <a:endParaRPr lang="pl-PL" dirty="0">
              <a:solidFill>
                <a:srgbClr val="008000"/>
              </a:solidFill>
            </a:endParaRPr>
          </a:p>
        </p:txBody>
      </p:sp>
      <p:sp>
        <p:nvSpPr>
          <p:cNvPr id="6" name="Symbol zastępczy numeru slajdu 5"/>
          <p:cNvSpPr>
            <a:spLocks noGrp="1"/>
          </p:cNvSpPr>
          <p:nvPr>
            <p:ph type="sldNum" sz="quarter" idx="12"/>
          </p:nvPr>
        </p:nvSpPr>
        <p:spPr/>
        <p:txBody>
          <a:bodyPr/>
          <a:lstStyle/>
          <a:p>
            <a:pPr>
              <a:defRPr/>
            </a:pPr>
            <a:fld id="{24B65095-A88D-4ED4-98BC-379CCEAE9A66}" type="slidenum">
              <a:rPr lang="pl-PL" smtClean="0"/>
              <a:pPr>
                <a:defRPr/>
              </a:pPr>
              <a:t>122</a:t>
            </a:fld>
            <a:endParaRPr lang="pl-PL" dirty="0"/>
          </a:p>
        </p:txBody>
      </p:sp>
    </p:spTree>
    <p:extLst>
      <p:ext uri="{BB962C8B-B14F-4D97-AF65-F5344CB8AC3E}">
        <p14:creationId xmlns:p14="http://schemas.microsoft.com/office/powerpoint/2010/main" xmlns="" val="2437223377"/>
      </p:ext>
    </p:extLst>
  </p:cSld>
  <p:clrMapOvr>
    <a:masterClrMapping/>
  </p:clrMapOvr>
  <p:transition>
    <p:fade thruBlk="1"/>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755576" y="980728"/>
            <a:ext cx="8229600" cy="5189425"/>
          </a:xfrm>
        </p:spPr>
        <p:txBody>
          <a:bodyPr/>
          <a:lstStyle/>
          <a:p>
            <a:pPr marL="0" indent="0" algn="just">
              <a:buNone/>
            </a:pPr>
            <a:r>
              <a:rPr lang="pl-PL" sz="2000" dirty="0" smtClean="0">
                <a:latin typeface="Times New Roman" pitchFamily="18" charset="0"/>
                <a:cs typeface="Times New Roman" pitchFamily="18" charset="0"/>
              </a:rPr>
              <a:t>Realizacja działania ma umożliwić wzmocnienie mechanizmów transferu wiedzy i innowacji m.in. poprzez doradztwo, którego oferta będzie dostosowana do indywidualnych potrzeb rolnika lub grupy rolników, lub właścicieli lasów. Ponadto, wsparcie kierowane będzie także na doskonalenie zawodowe doradców w zakresie obszarów, w ramach których świadczone będą usługi doradcze.</a:t>
            </a:r>
          </a:p>
          <a:p>
            <a:pPr marL="0" lvl="0" indent="0" algn="just">
              <a:buNone/>
            </a:pPr>
            <a:endParaRPr lang="pl-PL" sz="800" b="1" dirty="0" smtClean="0">
              <a:solidFill>
                <a:prstClr val="black"/>
              </a:solidFill>
              <a:latin typeface="Times New Roman" pitchFamily="18" charset="0"/>
              <a:cs typeface="Times New Roman" pitchFamily="18" charset="0"/>
            </a:endParaRPr>
          </a:p>
          <a:p>
            <a:pPr marL="0" lvl="0" indent="0" algn="just">
              <a:buNone/>
            </a:pPr>
            <a:endParaRPr lang="pl-PL" sz="800" b="1" dirty="0">
              <a:solidFill>
                <a:prstClr val="black"/>
              </a:solidFill>
              <a:latin typeface="Times New Roman" pitchFamily="18" charset="0"/>
              <a:cs typeface="Times New Roman" pitchFamily="18" charset="0"/>
            </a:endParaRPr>
          </a:p>
          <a:p>
            <a:pPr marL="0" lvl="0" indent="0" algn="just">
              <a:buNone/>
            </a:pPr>
            <a:endParaRPr lang="pl-PL" sz="800" b="1" dirty="0" smtClean="0">
              <a:solidFill>
                <a:prstClr val="black"/>
              </a:solidFill>
              <a:latin typeface="Times New Roman" pitchFamily="18" charset="0"/>
              <a:cs typeface="Times New Roman" pitchFamily="18" charset="0"/>
            </a:endParaRPr>
          </a:p>
          <a:p>
            <a:pPr marL="0" lvl="0" indent="0" algn="just">
              <a:buNone/>
            </a:pPr>
            <a:endParaRPr lang="pl-PL" sz="800" b="1" dirty="0" smtClean="0">
              <a:solidFill>
                <a:prstClr val="black"/>
              </a:solidFill>
              <a:latin typeface="Times New Roman" pitchFamily="18" charset="0"/>
              <a:cs typeface="Times New Roman" pitchFamily="18" charset="0"/>
            </a:endParaRPr>
          </a:p>
          <a:p>
            <a:pPr marL="0" lvl="0" indent="0" algn="just">
              <a:buNone/>
            </a:pPr>
            <a:r>
              <a:rPr lang="pl-PL" sz="2000" b="1" dirty="0" smtClean="0">
                <a:solidFill>
                  <a:prstClr val="black"/>
                </a:solidFill>
                <a:latin typeface="Times New Roman" pitchFamily="18" charset="0"/>
                <a:cs typeface="Times New Roman" pitchFamily="18" charset="0"/>
              </a:rPr>
              <a:t>BUDŻET </a:t>
            </a:r>
            <a:r>
              <a:rPr lang="pl-PL" sz="2000" b="1" dirty="0">
                <a:solidFill>
                  <a:prstClr val="black"/>
                </a:solidFill>
                <a:latin typeface="Times New Roman" pitchFamily="18" charset="0"/>
                <a:cs typeface="Times New Roman" pitchFamily="18" charset="0"/>
              </a:rPr>
              <a:t>– 65 002 515 euro</a:t>
            </a:r>
          </a:p>
          <a:p>
            <a:pPr marL="0" indent="0" algn="just">
              <a:buNone/>
            </a:pPr>
            <a:endParaRPr lang="pl-PL" sz="800" dirty="0" smtClean="0"/>
          </a:p>
          <a:p>
            <a:pPr marL="0" indent="0">
              <a:buNone/>
            </a:pPr>
            <a:r>
              <a:rPr lang="pl-PL" sz="2000" b="1" dirty="0" smtClean="0">
                <a:latin typeface="Times New Roman" pitchFamily="18" charset="0"/>
                <a:cs typeface="Times New Roman" pitchFamily="18" charset="0"/>
              </a:rPr>
              <a:t>Wsparcie w ramach tego działania obejmuje następujące poddziałania:</a:t>
            </a:r>
          </a:p>
          <a:p>
            <a:r>
              <a:rPr lang="pl-PL" sz="2000" b="1" dirty="0">
                <a:latin typeface="Times New Roman" pitchFamily="18" charset="0"/>
                <a:cs typeface="Times New Roman" pitchFamily="18" charset="0"/>
              </a:rPr>
              <a:t>u</a:t>
            </a:r>
            <a:r>
              <a:rPr lang="pl-PL" sz="2000" b="1" dirty="0" smtClean="0">
                <a:latin typeface="Times New Roman" pitchFamily="18" charset="0"/>
                <a:cs typeface="Times New Roman" pitchFamily="18" charset="0"/>
              </a:rPr>
              <a:t>dzielanie pomocy rolnikom lub właścicielom lasów w korzystaniu z usług doradczych oraz wsparcie szkoleń dla doradców;</a:t>
            </a:r>
          </a:p>
          <a:p>
            <a:r>
              <a:rPr lang="pl-PL" sz="2000" b="1" dirty="0">
                <a:latin typeface="Times New Roman" pitchFamily="18" charset="0"/>
                <a:cs typeface="Times New Roman" pitchFamily="18" charset="0"/>
              </a:rPr>
              <a:t>w</a:t>
            </a:r>
            <a:r>
              <a:rPr lang="pl-PL" sz="2000" b="1" dirty="0" smtClean="0">
                <a:latin typeface="Times New Roman" pitchFamily="18" charset="0"/>
                <a:cs typeface="Times New Roman" pitchFamily="18" charset="0"/>
              </a:rPr>
              <a:t>sparcie szkoleń dla doradców.</a:t>
            </a:r>
          </a:p>
          <a:p>
            <a:pPr marL="0" indent="0">
              <a:buNone/>
            </a:pPr>
            <a:endParaRPr lang="pl-PL" sz="2000" dirty="0" smtClean="0">
              <a:latin typeface="Times New Roman" pitchFamily="18" charset="0"/>
              <a:cs typeface="Times New Roman" pitchFamily="18" charset="0"/>
            </a:endParaRPr>
          </a:p>
        </p:txBody>
      </p:sp>
      <p:sp>
        <p:nvSpPr>
          <p:cNvPr id="6" name="Symbol zastępczy numeru slajdu 5"/>
          <p:cNvSpPr>
            <a:spLocks noGrp="1"/>
          </p:cNvSpPr>
          <p:nvPr>
            <p:ph type="sldNum" sz="quarter" idx="12"/>
          </p:nvPr>
        </p:nvSpPr>
        <p:spPr/>
        <p:txBody>
          <a:bodyPr/>
          <a:lstStyle/>
          <a:p>
            <a:pPr>
              <a:defRPr/>
            </a:pPr>
            <a:fld id="{24B65095-A88D-4ED4-98BC-379CCEAE9A66}" type="slidenum">
              <a:rPr lang="pl-PL" smtClean="0"/>
              <a:pPr>
                <a:defRPr/>
              </a:pPr>
              <a:t>123</a:t>
            </a:fld>
            <a:endParaRPr lang="pl-PL" dirty="0"/>
          </a:p>
        </p:txBody>
      </p:sp>
    </p:spTree>
    <p:extLst>
      <p:ext uri="{BB962C8B-B14F-4D97-AF65-F5344CB8AC3E}">
        <p14:creationId xmlns:p14="http://schemas.microsoft.com/office/powerpoint/2010/main" xmlns="" val="1517610184"/>
      </p:ext>
    </p:extLst>
  </p:cSld>
  <p:clrMapOvr>
    <a:masterClrMapping/>
  </p:clrMapOvr>
  <p:transition>
    <p:fade thruBlk="1"/>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683568" y="332656"/>
            <a:ext cx="8229600" cy="5626121"/>
          </a:xfrm>
        </p:spPr>
        <p:txBody>
          <a:bodyPr/>
          <a:lstStyle/>
          <a:p>
            <a:pPr marL="2328863" indent="-2328863">
              <a:buNone/>
              <a:defRPr/>
            </a:pPr>
            <a:r>
              <a:rPr lang="pl-PL" sz="2000" dirty="0">
                <a:latin typeface="Times New Roman" pitchFamily="18" charset="0"/>
                <a:cs typeface="Times New Roman" pitchFamily="18" charset="0"/>
              </a:rPr>
              <a:t> </a:t>
            </a:r>
            <a:r>
              <a:rPr lang="pl-PL" sz="2000" dirty="0" smtClean="0">
                <a:latin typeface="Times New Roman" pitchFamily="18" charset="0"/>
                <a:cs typeface="Times New Roman" pitchFamily="18" charset="0"/>
              </a:rPr>
              <a:t>           </a:t>
            </a:r>
          </a:p>
          <a:p>
            <a:pPr marL="2328863" indent="-2328863">
              <a:buNone/>
              <a:defRPr/>
            </a:pPr>
            <a:r>
              <a:rPr lang="pl-PL" sz="2000" dirty="0" smtClean="0">
                <a:solidFill>
                  <a:srgbClr val="008000"/>
                </a:solidFill>
                <a:latin typeface="Times New Roman" pitchFamily="18" charset="0"/>
                <a:cs typeface="Times New Roman" pitchFamily="18" charset="0"/>
              </a:rPr>
              <a:t>          PODDZIAŁANIE</a:t>
            </a:r>
            <a:endParaRPr lang="pl-PL" sz="2000" b="1" u="sng" dirty="0" smtClean="0">
              <a:solidFill>
                <a:srgbClr val="008000"/>
              </a:solidFill>
              <a:latin typeface="Times New Roman" pitchFamily="18" charset="0"/>
              <a:cs typeface="Times New Roman" pitchFamily="18" charset="0"/>
            </a:endParaRPr>
          </a:p>
          <a:p>
            <a:pPr marL="0" indent="0" algn="just">
              <a:buNone/>
            </a:pPr>
            <a:r>
              <a:rPr lang="pl-PL" sz="2000" b="1" dirty="0" smtClean="0">
                <a:solidFill>
                  <a:srgbClr val="008000"/>
                </a:solidFill>
                <a:latin typeface="Times New Roman" pitchFamily="18" charset="0"/>
                <a:cs typeface="Times New Roman" pitchFamily="18" charset="0"/>
              </a:rPr>
              <a:t>Udzielanie pomocy rolnikom lub właścicielom lasów w korzystaniu </a:t>
            </a:r>
            <a:br>
              <a:rPr lang="pl-PL" sz="2000" b="1" dirty="0" smtClean="0">
                <a:solidFill>
                  <a:srgbClr val="008000"/>
                </a:solidFill>
                <a:latin typeface="Times New Roman" pitchFamily="18" charset="0"/>
                <a:cs typeface="Times New Roman" pitchFamily="18" charset="0"/>
              </a:rPr>
            </a:br>
            <a:r>
              <a:rPr lang="pl-PL" sz="2000" b="1" dirty="0" smtClean="0">
                <a:solidFill>
                  <a:srgbClr val="008000"/>
                </a:solidFill>
                <a:latin typeface="Times New Roman" pitchFamily="18" charset="0"/>
                <a:cs typeface="Times New Roman" pitchFamily="18" charset="0"/>
              </a:rPr>
              <a:t>z usług doradczych oraz wsparcie szkoleń dla doradców</a:t>
            </a:r>
            <a:endParaRPr lang="pl-PL" sz="2000" dirty="0" smtClean="0">
              <a:solidFill>
                <a:srgbClr val="008000"/>
              </a:solidFill>
              <a:latin typeface="Times New Roman" pitchFamily="18" charset="0"/>
              <a:cs typeface="Times New Roman" pitchFamily="18" charset="0"/>
            </a:endParaRPr>
          </a:p>
          <a:p>
            <a:pPr>
              <a:buNone/>
              <a:defRPr/>
            </a:pPr>
            <a:endParaRPr lang="pl-PL" sz="2000" dirty="0" smtClean="0">
              <a:latin typeface="Times New Roman" pitchFamily="18" charset="0"/>
              <a:cs typeface="Times New Roman" pitchFamily="18" charset="0"/>
            </a:endParaRPr>
          </a:p>
          <a:p>
            <a:pPr>
              <a:buNone/>
              <a:defRPr/>
            </a:pPr>
            <a:r>
              <a:rPr lang="pl-PL" sz="2000" dirty="0" smtClean="0">
                <a:latin typeface="Times New Roman" pitchFamily="18" charset="0"/>
                <a:cs typeface="Times New Roman" pitchFamily="18" charset="0"/>
              </a:rPr>
              <a:t>Wsparcie będzie udzielane na:</a:t>
            </a:r>
          </a:p>
          <a:p>
            <a:pPr algn="just"/>
            <a:r>
              <a:rPr lang="pl-PL" sz="1800" b="1" dirty="0">
                <a:latin typeface="Times New Roman" pitchFamily="18" charset="0"/>
                <a:cs typeface="Times New Roman" pitchFamily="18" charset="0"/>
              </a:rPr>
              <a:t>ś</a:t>
            </a:r>
            <a:r>
              <a:rPr lang="pl-PL" sz="1800" b="1" dirty="0" smtClean="0">
                <a:latin typeface="Times New Roman" pitchFamily="18" charset="0"/>
                <a:cs typeface="Times New Roman" pitchFamily="18" charset="0"/>
              </a:rPr>
              <a:t>wiadczenie kompleksowej porady dla rolnika lub grupy rolników </a:t>
            </a:r>
            <a:br>
              <a:rPr lang="pl-PL" sz="1800" b="1" dirty="0" smtClean="0">
                <a:latin typeface="Times New Roman" pitchFamily="18" charset="0"/>
                <a:cs typeface="Times New Roman" pitchFamily="18" charset="0"/>
              </a:rPr>
            </a:br>
            <a:r>
              <a:rPr lang="pl-PL" sz="1800" b="1" dirty="0" smtClean="0">
                <a:latin typeface="Times New Roman" pitchFamily="18" charset="0"/>
                <a:cs typeface="Times New Roman" pitchFamily="18" charset="0"/>
              </a:rPr>
              <a:t>w szczególności w zakresie:</a:t>
            </a:r>
          </a:p>
          <a:p>
            <a:pPr algn="just">
              <a:buFont typeface="Wingdings" pitchFamily="2" charset="2"/>
              <a:buChar char="ü"/>
            </a:pPr>
            <a:r>
              <a:rPr lang="pl-PL" sz="1800" dirty="0" smtClean="0">
                <a:latin typeface="Times New Roman" pitchFamily="18" charset="0"/>
                <a:cs typeface="Times New Roman" pitchFamily="18" charset="0"/>
              </a:rPr>
              <a:t>zobowiązań na szczeblu gospodarstwa rolnego wynikających </a:t>
            </a:r>
            <a:br>
              <a:rPr lang="pl-PL" sz="1800" dirty="0" smtClean="0">
                <a:latin typeface="Times New Roman" pitchFamily="18" charset="0"/>
                <a:cs typeface="Times New Roman" pitchFamily="18" charset="0"/>
              </a:rPr>
            </a:br>
            <a:r>
              <a:rPr lang="pl-PL" sz="1800" dirty="0" smtClean="0">
                <a:latin typeface="Times New Roman" pitchFamily="18" charset="0"/>
                <a:cs typeface="Times New Roman" pitchFamily="18" charset="0"/>
              </a:rPr>
              <a:t>z obowiązkowych wymogów dotyczących zarządzania lub norm dotyczących dobrej kultury rolnej  zgodnej z ochroną środowiska;</a:t>
            </a:r>
          </a:p>
          <a:p>
            <a:pPr algn="just">
              <a:buFont typeface="Wingdings" pitchFamily="2" charset="2"/>
              <a:buChar char="ü"/>
            </a:pPr>
            <a:r>
              <a:rPr lang="pl-PL" sz="1800" dirty="0" smtClean="0">
                <a:latin typeface="Times New Roman" pitchFamily="18" charset="0"/>
                <a:cs typeface="Times New Roman" pitchFamily="18" charset="0"/>
              </a:rPr>
              <a:t>praktyk rolniczych korzystnych dla klimatu i środowiska, działań na szczeblu gospodarstwa rolnego przewidzianych w programach rozwoju obszarów wiejskich służących modernizacji gospodarstw rolnych, budowaniu konkurencyjności, integracji sektorowej, innowacji, zorientowaniu na rynek oraz promowaniu przedsiębiorczości;</a:t>
            </a:r>
          </a:p>
          <a:p>
            <a:pPr algn="just">
              <a:buFont typeface="Wingdings" pitchFamily="2" charset="2"/>
              <a:buChar char="ü"/>
            </a:pPr>
            <a:r>
              <a:rPr lang="pl-PL" sz="1800" dirty="0" smtClean="0">
                <a:latin typeface="Times New Roman" pitchFamily="18" charset="0"/>
                <a:cs typeface="Times New Roman" pitchFamily="18" charset="0"/>
              </a:rPr>
              <a:t>wymogów na szczeblu uczestników określonych przez państwa członkowskie do celów wdrożenia art. 11 ust. 3 dyrektywy 2000/60/WE Parlamentu Europejskiego </a:t>
            </a:r>
            <a:br>
              <a:rPr lang="pl-PL" sz="1800" dirty="0" smtClean="0">
                <a:latin typeface="Times New Roman" pitchFamily="18" charset="0"/>
                <a:cs typeface="Times New Roman" pitchFamily="18" charset="0"/>
              </a:rPr>
            </a:br>
            <a:r>
              <a:rPr lang="pl-PL" sz="1800" dirty="0" smtClean="0">
                <a:latin typeface="Times New Roman" pitchFamily="18" charset="0"/>
                <a:cs typeface="Times New Roman" pitchFamily="18" charset="0"/>
              </a:rPr>
              <a:t>i Rady;</a:t>
            </a:r>
          </a:p>
          <a:p>
            <a:pPr>
              <a:buNone/>
            </a:pPr>
            <a:endParaRPr lang="pl-PL" sz="2000" i="1" dirty="0" smtClean="0">
              <a:latin typeface="Times New Roman" pitchFamily="18" charset="0"/>
              <a:cs typeface="Times New Roman" pitchFamily="18" charset="0"/>
            </a:endParaRPr>
          </a:p>
        </p:txBody>
      </p:sp>
      <p:sp>
        <p:nvSpPr>
          <p:cNvPr id="6" name="Symbol zastępczy numeru slajdu 5"/>
          <p:cNvSpPr>
            <a:spLocks noGrp="1"/>
          </p:cNvSpPr>
          <p:nvPr>
            <p:ph type="sldNum" sz="quarter" idx="12"/>
          </p:nvPr>
        </p:nvSpPr>
        <p:spPr/>
        <p:txBody>
          <a:bodyPr/>
          <a:lstStyle/>
          <a:p>
            <a:pPr>
              <a:defRPr/>
            </a:pPr>
            <a:fld id="{24B65095-A88D-4ED4-98BC-379CCEAE9A66}" type="slidenum">
              <a:rPr lang="pl-PL" smtClean="0"/>
              <a:pPr>
                <a:defRPr/>
              </a:pPr>
              <a:t>124</a:t>
            </a:fld>
            <a:endParaRPr lang="pl-PL" dirty="0"/>
          </a:p>
        </p:txBody>
      </p:sp>
    </p:spTree>
    <p:extLst>
      <p:ext uri="{BB962C8B-B14F-4D97-AF65-F5344CB8AC3E}">
        <p14:creationId xmlns:p14="http://schemas.microsoft.com/office/powerpoint/2010/main" xmlns="" val="251018056"/>
      </p:ext>
    </p:extLst>
  </p:cSld>
  <p:clrMapOvr>
    <a:masterClrMapping/>
  </p:clrMapOvr>
  <p:transition>
    <p:fade thruBlk="1"/>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914400" y="332656"/>
            <a:ext cx="8229600" cy="5340369"/>
          </a:xfrm>
        </p:spPr>
        <p:txBody>
          <a:bodyPr/>
          <a:lstStyle/>
          <a:p>
            <a:pPr marL="0" lvl="0" indent="0">
              <a:buNone/>
            </a:pPr>
            <a:r>
              <a:rPr lang="pl-PL" sz="2200" b="1" dirty="0" smtClean="0">
                <a:solidFill>
                  <a:srgbClr val="008000"/>
                </a:solidFill>
                <a:latin typeface="Times New Roman" pitchFamily="18" charset="0"/>
                <a:cs typeface="Times New Roman" pitchFamily="18" charset="0"/>
              </a:rPr>
              <a:t>Udzielanie </a:t>
            </a:r>
            <a:r>
              <a:rPr lang="pl-PL" sz="2200" b="1" dirty="0">
                <a:solidFill>
                  <a:srgbClr val="008000"/>
                </a:solidFill>
                <a:latin typeface="Times New Roman" pitchFamily="18" charset="0"/>
                <a:cs typeface="Times New Roman" pitchFamily="18" charset="0"/>
              </a:rPr>
              <a:t>pomocy rolnikom lub właścicielom </a:t>
            </a:r>
            <a:r>
              <a:rPr lang="pl-PL" sz="2200" b="1" dirty="0" smtClean="0">
                <a:solidFill>
                  <a:srgbClr val="008000"/>
                </a:solidFill>
                <a:latin typeface="Times New Roman" pitchFamily="18" charset="0"/>
                <a:cs typeface="Times New Roman" pitchFamily="18" charset="0"/>
              </a:rPr>
              <a:t>lasów wykorzystaniu z </a:t>
            </a:r>
            <a:r>
              <a:rPr lang="pl-PL" sz="2200" b="1" dirty="0">
                <a:solidFill>
                  <a:srgbClr val="008000"/>
                </a:solidFill>
                <a:latin typeface="Times New Roman" pitchFamily="18" charset="0"/>
                <a:cs typeface="Times New Roman" pitchFamily="18" charset="0"/>
              </a:rPr>
              <a:t>usług doradczych oraz wsparcie szkoleń dla </a:t>
            </a:r>
            <a:r>
              <a:rPr lang="pl-PL" sz="2200" b="1" dirty="0" smtClean="0">
                <a:solidFill>
                  <a:srgbClr val="008000"/>
                </a:solidFill>
                <a:latin typeface="Times New Roman" pitchFamily="18" charset="0"/>
                <a:cs typeface="Times New Roman" pitchFamily="18" charset="0"/>
              </a:rPr>
              <a:t>doradców cd.</a:t>
            </a:r>
          </a:p>
          <a:p>
            <a:pPr marL="0" lvl="0" indent="0">
              <a:buNone/>
            </a:pPr>
            <a:endParaRPr lang="pl-PL" sz="2200" dirty="0">
              <a:solidFill>
                <a:srgbClr val="008000"/>
              </a:solidFill>
              <a:latin typeface="Times New Roman" pitchFamily="18" charset="0"/>
              <a:cs typeface="Times New Roman" pitchFamily="18" charset="0"/>
            </a:endParaRPr>
          </a:p>
          <a:p>
            <a:pPr algn="just">
              <a:buFont typeface="Wingdings" pitchFamily="2" charset="2"/>
              <a:buChar char="ü"/>
            </a:pPr>
            <a:r>
              <a:rPr lang="pl-PL" sz="1800" dirty="0" smtClean="0">
                <a:latin typeface="Times New Roman" pitchFamily="18" charset="0"/>
                <a:cs typeface="Times New Roman" pitchFamily="18" charset="0"/>
              </a:rPr>
              <a:t>wymogów na szczeblu uczestników określonych przez państwa członkowskie do celów wdrożenia art. 55 rozporządzenia (WE) nr 1107/2009, w szczególności zgodności z ogólnymi zasadami zintegrowanej ochrony przed szkodnikami, o której mowa w art. 14 dyrektywy 2009/128/WE ustanawiającej ramy wspólnotowego działania na rzecz zrównoważonego stosowania pestycydów;</a:t>
            </a:r>
          </a:p>
          <a:p>
            <a:pPr algn="just">
              <a:buFont typeface="Wingdings" pitchFamily="2" charset="2"/>
              <a:buChar char="ü"/>
            </a:pPr>
            <a:r>
              <a:rPr lang="pl-PL" sz="1800" dirty="0" smtClean="0">
                <a:latin typeface="Times New Roman" pitchFamily="18" charset="0"/>
                <a:cs typeface="Times New Roman" pitchFamily="18" charset="0"/>
              </a:rPr>
              <a:t>norm higieny pracy lub norm bezpieczeństwa związanych </a:t>
            </a:r>
            <a:br>
              <a:rPr lang="pl-PL" sz="1800" dirty="0" smtClean="0">
                <a:latin typeface="Times New Roman" pitchFamily="18" charset="0"/>
                <a:cs typeface="Times New Roman" pitchFamily="18" charset="0"/>
              </a:rPr>
            </a:br>
            <a:r>
              <a:rPr lang="pl-PL" sz="1800" dirty="0" smtClean="0">
                <a:latin typeface="Times New Roman" pitchFamily="18" charset="0"/>
                <a:cs typeface="Times New Roman" pitchFamily="18" charset="0"/>
              </a:rPr>
              <a:t>z gospodarstwem rolnym;</a:t>
            </a:r>
          </a:p>
          <a:p>
            <a:pPr algn="just">
              <a:buFont typeface="Wingdings" pitchFamily="2" charset="2"/>
              <a:buChar char="ü"/>
            </a:pPr>
            <a:r>
              <a:rPr lang="pl-PL" sz="1800" dirty="0" smtClean="0">
                <a:latin typeface="Times New Roman" pitchFamily="18" charset="0"/>
                <a:cs typeface="Times New Roman" pitchFamily="18" charset="0"/>
              </a:rPr>
              <a:t>szczególnego doradztwa dla rolników rozpoczynających działalność po raz pierwszy.</a:t>
            </a:r>
          </a:p>
          <a:p>
            <a:pPr algn="just"/>
            <a:r>
              <a:rPr lang="pl-PL" sz="1800" b="1" dirty="0">
                <a:latin typeface="Times New Roman" pitchFamily="18" charset="0"/>
                <a:cs typeface="Times New Roman" pitchFamily="18" charset="0"/>
              </a:rPr>
              <a:t>ś</a:t>
            </a:r>
            <a:r>
              <a:rPr lang="pl-PL" sz="1800" b="1" dirty="0" smtClean="0">
                <a:latin typeface="Times New Roman" pitchFamily="18" charset="0"/>
                <a:cs typeface="Times New Roman" pitchFamily="18" charset="0"/>
              </a:rPr>
              <a:t>wiadczenia kompleksowej porady dla właścicieli lasów, która obejmuje co najmniej odpowiednie obowiązki w ramach następujących obszarów</a:t>
            </a:r>
            <a:r>
              <a:rPr lang="pl-PL" sz="1800" dirty="0" smtClean="0">
                <a:latin typeface="Times New Roman" pitchFamily="18" charset="0"/>
                <a:cs typeface="Times New Roman" pitchFamily="18" charset="0"/>
              </a:rPr>
              <a:t>:</a:t>
            </a:r>
          </a:p>
          <a:p>
            <a:pPr>
              <a:buFont typeface="Wingdings" pitchFamily="2" charset="2"/>
              <a:buChar char="ü"/>
            </a:pPr>
            <a:r>
              <a:rPr lang="pl-PL" sz="1800" dirty="0" smtClean="0">
                <a:latin typeface="Times New Roman" pitchFamily="18" charset="0"/>
                <a:cs typeface="Times New Roman" pitchFamily="18" charset="0"/>
              </a:rPr>
              <a:t>ochrony siedlisk przyrodniczych oraz dzikiej fauny i flory, tj. wynikające z dyrektywy 92/43/EWG,</a:t>
            </a:r>
          </a:p>
          <a:p>
            <a:pPr>
              <a:buFont typeface="Wingdings" pitchFamily="2" charset="2"/>
              <a:buChar char="ü"/>
            </a:pPr>
            <a:r>
              <a:rPr lang="pl-PL" sz="1800" dirty="0" smtClean="0">
                <a:latin typeface="Times New Roman" pitchFamily="18" charset="0"/>
                <a:cs typeface="Times New Roman" pitchFamily="18" charset="0"/>
              </a:rPr>
              <a:t>ochrony dzikiego ptactwa, tj. wynikające z dyrektywy 2009/147/WE,</a:t>
            </a:r>
          </a:p>
          <a:p>
            <a:pPr>
              <a:buFont typeface="Wingdings" pitchFamily="2" charset="2"/>
              <a:buChar char="ü"/>
            </a:pPr>
            <a:r>
              <a:rPr lang="pl-PL" sz="1800" dirty="0" smtClean="0">
                <a:latin typeface="Times New Roman" pitchFamily="18" charset="0"/>
                <a:cs typeface="Times New Roman" pitchFamily="18" charset="0"/>
              </a:rPr>
              <a:t>ram działania Wspólnoty w dziedzinie polityki wodnej, tj. dyrektywa 2000/60/WE.</a:t>
            </a:r>
          </a:p>
        </p:txBody>
      </p:sp>
      <p:sp>
        <p:nvSpPr>
          <p:cNvPr id="6" name="Symbol zastępczy numeru slajdu 5"/>
          <p:cNvSpPr>
            <a:spLocks noGrp="1"/>
          </p:cNvSpPr>
          <p:nvPr>
            <p:ph type="sldNum" sz="quarter" idx="12"/>
          </p:nvPr>
        </p:nvSpPr>
        <p:spPr/>
        <p:txBody>
          <a:bodyPr/>
          <a:lstStyle/>
          <a:p>
            <a:pPr>
              <a:defRPr/>
            </a:pPr>
            <a:fld id="{24B65095-A88D-4ED4-98BC-379CCEAE9A66}" type="slidenum">
              <a:rPr lang="pl-PL" smtClean="0"/>
              <a:pPr>
                <a:defRPr/>
              </a:pPr>
              <a:t>125</a:t>
            </a:fld>
            <a:endParaRPr lang="pl-PL" dirty="0"/>
          </a:p>
        </p:txBody>
      </p:sp>
    </p:spTree>
    <p:extLst>
      <p:ext uri="{BB962C8B-B14F-4D97-AF65-F5344CB8AC3E}">
        <p14:creationId xmlns:p14="http://schemas.microsoft.com/office/powerpoint/2010/main" xmlns="" val="3569075342"/>
      </p:ext>
    </p:extLst>
  </p:cSld>
  <p:clrMapOvr>
    <a:masterClrMapping/>
  </p:clrMapOvr>
  <p:transition>
    <p:fade thruBlk="1"/>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971600" y="404664"/>
            <a:ext cx="8172400" cy="5832648"/>
          </a:xfrm>
        </p:spPr>
        <p:txBody>
          <a:bodyPr/>
          <a:lstStyle/>
          <a:p>
            <a:pPr marL="0" indent="0">
              <a:buNone/>
            </a:pPr>
            <a:r>
              <a:rPr lang="pl-PL" sz="2200" b="1" dirty="0" smtClean="0">
                <a:solidFill>
                  <a:srgbClr val="008000"/>
                </a:solidFill>
                <a:latin typeface="Times New Roman" pitchFamily="18" charset="0"/>
                <a:cs typeface="Times New Roman" pitchFamily="18" charset="0"/>
              </a:rPr>
              <a:t>Udzielanie pomocy rolnikom lub właścicielom lasów w korzystaniu z usług doradczych oraz wsparcie szkoleń dla doradców </a:t>
            </a:r>
          </a:p>
          <a:p>
            <a:pPr marL="0" indent="0">
              <a:buNone/>
            </a:pPr>
            <a:r>
              <a:rPr lang="pl-PL" sz="2000" i="1" u="sng" dirty="0" smtClean="0">
                <a:latin typeface="Times New Roman" pitchFamily="18" charset="0"/>
                <a:cs typeface="Times New Roman" pitchFamily="18" charset="0"/>
              </a:rPr>
              <a:t>Świadczenie kompleksowej porady dla rolnika lub grupy rolników </a:t>
            </a:r>
            <a:endParaRPr lang="pl-PL" sz="2000" u="sng" dirty="0" smtClean="0">
              <a:latin typeface="Times New Roman" pitchFamily="18" charset="0"/>
              <a:cs typeface="Times New Roman" pitchFamily="18" charset="0"/>
            </a:endParaRPr>
          </a:p>
          <a:p>
            <a:pPr>
              <a:buNone/>
            </a:pPr>
            <a:endParaRPr lang="pl-PL" sz="1800" dirty="0" smtClean="0">
              <a:latin typeface="Times New Roman" pitchFamily="18" charset="0"/>
              <a:cs typeface="Times New Roman" pitchFamily="18" charset="0"/>
            </a:endParaRPr>
          </a:p>
          <a:p>
            <a:pPr>
              <a:buNone/>
            </a:pPr>
            <a:r>
              <a:rPr lang="pl-PL" sz="2000" b="1" dirty="0" smtClean="0">
                <a:latin typeface="Times New Roman" pitchFamily="18" charset="0"/>
                <a:cs typeface="Times New Roman" pitchFamily="18" charset="0"/>
              </a:rPr>
              <a:t>Koszty kwalifikowalne obejmują:</a:t>
            </a:r>
          </a:p>
          <a:p>
            <a:pPr algn="just"/>
            <a:r>
              <a:rPr lang="pl-PL" sz="1800" dirty="0" smtClean="0">
                <a:latin typeface="Times New Roman" pitchFamily="18" charset="0"/>
                <a:cs typeface="Times New Roman" pitchFamily="18" charset="0"/>
              </a:rPr>
              <a:t>koszty udzielenia porady (np. wynagrodzenia pracowników, podróże, materiały, koszty związane z miejscem, w którym udzielono porady);</a:t>
            </a:r>
          </a:p>
          <a:p>
            <a:pPr algn="just"/>
            <a:r>
              <a:rPr lang="pl-PL" sz="1800" dirty="0" smtClean="0">
                <a:latin typeface="Times New Roman" pitchFamily="18" charset="0"/>
                <a:cs typeface="Times New Roman" pitchFamily="18" charset="0"/>
              </a:rPr>
              <a:t>koszty związane z promocją i informacją.</a:t>
            </a:r>
          </a:p>
          <a:p>
            <a:pPr>
              <a:buNone/>
            </a:pPr>
            <a:r>
              <a:rPr lang="pl-PL" sz="2000" b="1" dirty="0" smtClean="0">
                <a:latin typeface="Times New Roman" pitchFamily="18" charset="0"/>
                <a:cs typeface="Times New Roman" pitchFamily="18" charset="0"/>
              </a:rPr>
              <a:t>Pomoc może być przyznana jeśli :</a:t>
            </a:r>
          </a:p>
          <a:p>
            <a:pPr algn="just"/>
            <a:r>
              <a:rPr lang="pl-PL" sz="1800" dirty="0" smtClean="0">
                <a:latin typeface="Times New Roman" pitchFamily="18" charset="0"/>
                <a:cs typeface="Times New Roman" pitchFamily="18" charset="0"/>
              </a:rPr>
              <a:t>operacja wpisuje się w priorytety PROW 2014-2020;</a:t>
            </a:r>
          </a:p>
          <a:p>
            <a:pPr algn="just"/>
            <a:r>
              <a:rPr lang="pl-PL" sz="1800" dirty="0" smtClean="0">
                <a:latin typeface="Times New Roman" pitchFamily="18" charset="0"/>
                <a:cs typeface="Times New Roman" pitchFamily="18" charset="0"/>
              </a:rPr>
              <a:t>zakres usług doradczych dla rolnika będzie powiązany z co najmniej jednym unijnym priorytetem i z co najmniej jednym zagadnieniem, o których mowa w ogólnym opisie działania;</a:t>
            </a:r>
          </a:p>
          <a:p>
            <a:pPr algn="just"/>
            <a:r>
              <a:rPr lang="pl-PL" sz="1800" dirty="0" smtClean="0">
                <a:latin typeface="Times New Roman" pitchFamily="18" charset="0"/>
                <a:cs typeface="Times New Roman" pitchFamily="18" charset="0"/>
              </a:rPr>
              <a:t>zakres usług doradczych w przypadku grupy rolników będzie powiązany z co najmniej jednym unijnym priorytetem i z co najmniej jednym zagadnieniem, o których mowa w ogólnym opisie działania i co najmniej 5 rolników zadeklaruje chęć objęcia takim grupowym programem doradczym.</a:t>
            </a:r>
          </a:p>
        </p:txBody>
      </p:sp>
      <p:sp>
        <p:nvSpPr>
          <p:cNvPr id="6" name="Symbol zastępczy numeru slajdu 5"/>
          <p:cNvSpPr>
            <a:spLocks noGrp="1"/>
          </p:cNvSpPr>
          <p:nvPr>
            <p:ph type="sldNum" sz="quarter" idx="12"/>
          </p:nvPr>
        </p:nvSpPr>
        <p:spPr/>
        <p:txBody>
          <a:bodyPr/>
          <a:lstStyle/>
          <a:p>
            <a:pPr>
              <a:defRPr/>
            </a:pPr>
            <a:fld id="{24B65095-A88D-4ED4-98BC-379CCEAE9A66}" type="slidenum">
              <a:rPr lang="pl-PL" smtClean="0"/>
              <a:pPr>
                <a:defRPr/>
              </a:pPr>
              <a:t>126</a:t>
            </a:fld>
            <a:endParaRPr lang="pl-PL" dirty="0"/>
          </a:p>
        </p:txBody>
      </p:sp>
    </p:spTree>
    <p:extLst>
      <p:ext uri="{BB962C8B-B14F-4D97-AF65-F5344CB8AC3E}">
        <p14:creationId xmlns:p14="http://schemas.microsoft.com/office/powerpoint/2010/main" xmlns="" val="1782398055"/>
      </p:ext>
    </p:extLst>
  </p:cSld>
  <p:clrMapOvr>
    <a:masterClrMapping/>
  </p:clrMapOvr>
  <p:transition>
    <p:fade thruBlk="1"/>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944542" y="620688"/>
            <a:ext cx="8229600" cy="5505475"/>
          </a:xfrm>
        </p:spPr>
        <p:txBody>
          <a:bodyPr/>
          <a:lstStyle/>
          <a:p>
            <a:pPr marL="0" lvl="0" indent="0">
              <a:buNone/>
            </a:pPr>
            <a:r>
              <a:rPr lang="pl-PL" sz="2200" b="1" dirty="0">
                <a:solidFill>
                  <a:srgbClr val="008000"/>
                </a:solidFill>
                <a:latin typeface="Times New Roman" pitchFamily="18" charset="0"/>
                <a:cs typeface="Times New Roman" pitchFamily="18" charset="0"/>
              </a:rPr>
              <a:t>Udzielanie pomocy rolnikom lub właścicielom lasów w korzystaniu z usług doradczych oraz wsparcie szkoleń dla dora</a:t>
            </a:r>
            <a:r>
              <a:rPr lang="pl-PL" sz="2200" b="1" u="sng" dirty="0">
                <a:solidFill>
                  <a:srgbClr val="008000"/>
                </a:solidFill>
                <a:latin typeface="Times New Roman" pitchFamily="18" charset="0"/>
                <a:cs typeface="Times New Roman" pitchFamily="18" charset="0"/>
              </a:rPr>
              <a:t>dców </a:t>
            </a:r>
          </a:p>
          <a:p>
            <a:pPr marL="0" lvl="0" indent="0">
              <a:buNone/>
            </a:pPr>
            <a:r>
              <a:rPr lang="pl-PL" sz="2000" i="1" u="sng" dirty="0">
                <a:solidFill>
                  <a:prstClr val="black"/>
                </a:solidFill>
                <a:latin typeface="Times New Roman" pitchFamily="18" charset="0"/>
                <a:cs typeface="Times New Roman" pitchFamily="18" charset="0"/>
              </a:rPr>
              <a:t>Świadczenie kompleksowej porady dla rolnika lub grupy </a:t>
            </a:r>
            <a:r>
              <a:rPr lang="pl-PL" sz="2000" i="1" u="sng" dirty="0" smtClean="0">
                <a:solidFill>
                  <a:prstClr val="black"/>
                </a:solidFill>
                <a:latin typeface="Times New Roman" pitchFamily="18" charset="0"/>
                <a:cs typeface="Times New Roman" pitchFamily="18" charset="0"/>
              </a:rPr>
              <a:t>rolników </a:t>
            </a:r>
            <a:r>
              <a:rPr lang="pl-PL" sz="2000" u="sng" dirty="0" smtClean="0">
                <a:solidFill>
                  <a:prstClr val="black"/>
                </a:solidFill>
                <a:latin typeface="Times New Roman" pitchFamily="18" charset="0"/>
                <a:cs typeface="Times New Roman" pitchFamily="18" charset="0"/>
              </a:rPr>
              <a:t>cd.</a:t>
            </a:r>
            <a:endParaRPr lang="pl-PL" sz="1800" dirty="0" smtClean="0">
              <a:solidFill>
                <a:prstClr val="black"/>
              </a:solidFill>
              <a:latin typeface="Times New Roman" pitchFamily="18" charset="0"/>
              <a:cs typeface="Times New Roman" pitchFamily="18" charset="0"/>
            </a:endParaRPr>
          </a:p>
          <a:p>
            <a:pPr lvl="0">
              <a:buNone/>
            </a:pPr>
            <a:endParaRPr lang="pl-PL" sz="1800" dirty="0">
              <a:solidFill>
                <a:prstClr val="black"/>
              </a:solidFill>
              <a:latin typeface="Times New Roman" pitchFamily="18" charset="0"/>
              <a:cs typeface="Times New Roman" pitchFamily="18" charset="0"/>
            </a:endParaRPr>
          </a:p>
          <a:p>
            <a:pPr lvl="0">
              <a:buNone/>
            </a:pPr>
            <a:endParaRPr lang="pl-PL" sz="1800" dirty="0" smtClean="0">
              <a:solidFill>
                <a:prstClr val="black"/>
              </a:solidFill>
              <a:latin typeface="Times New Roman" pitchFamily="18" charset="0"/>
              <a:cs typeface="Times New Roman" pitchFamily="18" charset="0"/>
            </a:endParaRPr>
          </a:p>
          <a:p>
            <a:pPr lvl="0" algn="just">
              <a:buNone/>
            </a:pPr>
            <a:r>
              <a:rPr lang="pl-PL" sz="2000" b="1" dirty="0" smtClean="0">
                <a:solidFill>
                  <a:prstClr val="black"/>
                </a:solidFill>
                <a:latin typeface="Times New Roman" pitchFamily="18" charset="0"/>
                <a:cs typeface="Times New Roman" pitchFamily="18" charset="0"/>
              </a:rPr>
              <a:t>Pomoc </a:t>
            </a:r>
            <a:r>
              <a:rPr lang="pl-PL" sz="2000" b="1" dirty="0">
                <a:solidFill>
                  <a:prstClr val="black"/>
                </a:solidFill>
                <a:latin typeface="Times New Roman" pitchFamily="18" charset="0"/>
                <a:cs typeface="Times New Roman" pitchFamily="18" charset="0"/>
              </a:rPr>
              <a:t>może być przyznana wnioskodawcy, który:</a:t>
            </a:r>
          </a:p>
          <a:p>
            <a:pPr lvl="0" algn="just"/>
            <a:r>
              <a:rPr lang="pl-PL" sz="2000" dirty="0">
                <a:solidFill>
                  <a:prstClr val="black"/>
                </a:solidFill>
                <a:latin typeface="Times New Roman" pitchFamily="18" charset="0"/>
                <a:cs typeface="Times New Roman" pitchFamily="18" charset="0"/>
              </a:rPr>
              <a:t>prowadzi działalność doradczą na terytorium Rzeczypospolitej Polskiej;</a:t>
            </a:r>
          </a:p>
          <a:p>
            <a:pPr lvl="0" algn="just"/>
            <a:r>
              <a:rPr lang="pl-PL" sz="2000" dirty="0">
                <a:solidFill>
                  <a:prstClr val="black"/>
                </a:solidFill>
                <a:latin typeface="Times New Roman" pitchFamily="18" charset="0"/>
                <a:cs typeface="Times New Roman" pitchFamily="18" charset="0"/>
              </a:rPr>
              <a:t>dysponuje odpowiednią liczbą doradców;</a:t>
            </a:r>
          </a:p>
          <a:p>
            <a:pPr lvl="0" algn="just"/>
            <a:r>
              <a:rPr lang="pl-PL" sz="2000" dirty="0">
                <a:solidFill>
                  <a:prstClr val="black"/>
                </a:solidFill>
                <a:latin typeface="Times New Roman" pitchFamily="18" charset="0"/>
                <a:cs typeface="Times New Roman" pitchFamily="18" charset="0"/>
              </a:rPr>
              <a:t>posiada odpowiednie warunki techniczne i lokalowe biura, pozwalające na </a:t>
            </a:r>
            <a:r>
              <a:rPr lang="pl-PL" sz="2000" dirty="0" smtClean="0">
                <a:solidFill>
                  <a:prstClr val="black"/>
                </a:solidFill>
                <a:latin typeface="Times New Roman" pitchFamily="18" charset="0"/>
                <a:cs typeface="Times New Roman" pitchFamily="18" charset="0"/>
              </a:rPr>
              <a:t>efektywne i </a:t>
            </a:r>
            <a:r>
              <a:rPr lang="pl-PL" sz="2000" dirty="0">
                <a:solidFill>
                  <a:prstClr val="black"/>
                </a:solidFill>
                <a:latin typeface="Times New Roman" pitchFamily="18" charset="0"/>
                <a:cs typeface="Times New Roman" pitchFamily="18" charset="0"/>
              </a:rPr>
              <a:t>sprawne wykonywanie zadań związanych ze świadczeniem usług doradczych;</a:t>
            </a:r>
          </a:p>
          <a:p>
            <a:pPr lvl="0" algn="just"/>
            <a:r>
              <a:rPr lang="pl-PL" sz="2000" dirty="0" smtClean="0">
                <a:solidFill>
                  <a:prstClr val="black"/>
                </a:solidFill>
                <a:latin typeface="Times New Roman" pitchFamily="18" charset="0"/>
                <a:cs typeface="Times New Roman" pitchFamily="18" charset="0"/>
              </a:rPr>
              <a:t>posiada </a:t>
            </a:r>
            <a:r>
              <a:rPr lang="pl-PL" sz="2000" dirty="0">
                <a:solidFill>
                  <a:prstClr val="black"/>
                </a:solidFill>
                <a:latin typeface="Times New Roman" pitchFamily="18" charset="0"/>
                <a:cs typeface="Times New Roman" pitchFamily="18" charset="0"/>
              </a:rPr>
              <a:t>odpowiednie doświadczenie w świadczeniu usług doradczych</a:t>
            </a:r>
            <a:r>
              <a:rPr lang="pl-PL" sz="2000" dirty="0" smtClean="0">
                <a:solidFill>
                  <a:prstClr val="black"/>
                </a:solidFill>
                <a:latin typeface="Times New Roman" pitchFamily="18" charset="0"/>
                <a:cs typeface="Times New Roman" pitchFamily="18" charset="0"/>
              </a:rPr>
              <a:t>,</a:t>
            </a:r>
          </a:p>
          <a:p>
            <a:pPr lvl="0" algn="just"/>
            <a:r>
              <a:rPr lang="pl-PL" sz="2000" dirty="0">
                <a:solidFill>
                  <a:prstClr val="black"/>
                </a:solidFill>
                <a:latin typeface="Times New Roman" pitchFamily="18" charset="0"/>
                <a:cs typeface="Times New Roman" pitchFamily="18" charset="0"/>
              </a:rPr>
              <a:t>p</a:t>
            </a:r>
            <a:r>
              <a:rPr lang="pl-PL" sz="2000" dirty="0" smtClean="0">
                <a:solidFill>
                  <a:prstClr val="black"/>
                </a:solidFill>
                <a:latin typeface="Times New Roman" pitchFamily="18" charset="0"/>
                <a:cs typeface="Times New Roman" pitchFamily="18" charset="0"/>
              </a:rPr>
              <a:t>rzedłoży wraz z wnioskiem o przyznanie pomocy opracowany program doradczy dla rolników,</a:t>
            </a:r>
          </a:p>
          <a:p>
            <a:pPr lvl="0" algn="just"/>
            <a:r>
              <a:rPr lang="pl-PL" sz="2000" dirty="0">
                <a:solidFill>
                  <a:prstClr val="black"/>
                </a:solidFill>
                <a:latin typeface="Times New Roman" pitchFamily="18" charset="0"/>
                <a:cs typeface="Times New Roman" pitchFamily="18" charset="0"/>
              </a:rPr>
              <a:t>z</a:t>
            </a:r>
            <a:r>
              <a:rPr lang="pl-PL" sz="2000" dirty="0" smtClean="0">
                <a:solidFill>
                  <a:prstClr val="black"/>
                </a:solidFill>
                <a:latin typeface="Times New Roman" pitchFamily="18" charset="0"/>
                <a:cs typeface="Times New Roman" pitchFamily="18" charset="0"/>
              </a:rPr>
              <a:t>apewni, że dany program doradczy obejmuje jednego rolnika jeden raz.</a:t>
            </a:r>
            <a:endParaRPr lang="pl-PL" sz="2000" dirty="0">
              <a:solidFill>
                <a:prstClr val="black"/>
              </a:solidFill>
              <a:latin typeface="Times New Roman" pitchFamily="18" charset="0"/>
              <a:cs typeface="Times New Roman" pitchFamily="18" charset="0"/>
            </a:endParaRPr>
          </a:p>
          <a:p>
            <a:endParaRPr lang="pl-PL" sz="2000" dirty="0"/>
          </a:p>
        </p:txBody>
      </p:sp>
      <p:sp>
        <p:nvSpPr>
          <p:cNvPr id="6" name="Symbol zastępczy numeru slajdu 5"/>
          <p:cNvSpPr>
            <a:spLocks noGrp="1"/>
          </p:cNvSpPr>
          <p:nvPr>
            <p:ph type="sldNum" sz="quarter" idx="12"/>
          </p:nvPr>
        </p:nvSpPr>
        <p:spPr/>
        <p:txBody>
          <a:bodyPr/>
          <a:lstStyle/>
          <a:p>
            <a:pPr>
              <a:defRPr/>
            </a:pPr>
            <a:fld id="{24B65095-A88D-4ED4-98BC-379CCEAE9A66}" type="slidenum">
              <a:rPr lang="pl-PL" smtClean="0"/>
              <a:pPr>
                <a:defRPr/>
              </a:pPr>
              <a:t>127</a:t>
            </a:fld>
            <a:endParaRPr lang="pl-PL" dirty="0"/>
          </a:p>
        </p:txBody>
      </p:sp>
    </p:spTree>
    <p:extLst>
      <p:ext uri="{BB962C8B-B14F-4D97-AF65-F5344CB8AC3E}">
        <p14:creationId xmlns:p14="http://schemas.microsoft.com/office/powerpoint/2010/main" xmlns="" val="1671385063"/>
      </p:ext>
    </p:extLst>
  </p:cSld>
  <p:clrMapOvr>
    <a:masterClrMapping/>
  </p:clrMapOvr>
  <p:transition>
    <p:fade thruBlk="1"/>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971600" y="404664"/>
            <a:ext cx="8172400" cy="5929354"/>
          </a:xfrm>
        </p:spPr>
        <p:txBody>
          <a:bodyPr/>
          <a:lstStyle/>
          <a:p>
            <a:pPr marL="0" lvl="0" indent="0">
              <a:buNone/>
            </a:pPr>
            <a:r>
              <a:rPr lang="pl-PL" sz="2200" b="1" dirty="0" smtClean="0">
                <a:solidFill>
                  <a:srgbClr val="008000"/>
                </a:solidFill>
                <a:latin typeface="Times New Roman" pitchFamily="18" charset="0"/>
                <a:cs typeface="Times New Roman" pitchFamily="18" charset="0"/>
              </a:rPr>
              <a:t>Udzielanie </a:t>
            </a:r>
            <a:r>
              <a:rPr lang="pl-PL" sz="2200" b="1" dirty="0">
                <a:solidFill>
                  <a:srgbClr val="008000"/>
                </a:solidFill>
                <a:latin typeface="Times New Roman" pitchFamily="18" charset="0"/>
                <a:cs typeface="Times New Roman" pitchFamily="18" charset="0"/>
              </a:rPr>
              <a:t>pomocy rolnikom lub właścicielom lasów </a:t>
            </a:r>
            <a:r>
              <a:rPr lang="pl-PL" sz="2200" b="1" dirty="0" smtClean="0">
                <a:solidFill>
                  <a:srgbClr val="008000"/>
                </a:solidFill>
                <a:latin typeface="Times New Roman" pitchFamily="18" charset="0"/>
                <a:cs typeface="Times New Roman" pitchFamily="18" charset="0"/>
              </a:rPr>
              <a:t>w korzystaniu </a:t>
            </a:r>
            <a:r>
              <a:rPr lang="pl-PL" sz="2200" b="1" dirty="0">
                <a:solidFill>
                  <a:srgbClr val="008000"/>
                </a:solidFill>
                <a:latin typeface="Times New Roman" pitchFamily="18" charset="0"/>
                <a:cs typeface="Times New Roman" pitchFamily="18" charset="0"/>
              </a:rPr>
              <a:t>z usług doradczych oraz wsparcie szkoleń dla doradców </a:t>
            </a:r>
          </a:p>
          <a:p>
            <a:pPr marL="0" lvl="0" indent="0">
              <a:buNone/>
            </a:pPr>
            <a:r>
              <a:rPr lang="pl-PL" sz="2000" i="1" u="sng" dirty="0">
                <a:solidFill>
                  <a:prstClr val="black"/>
                </a:solidFill>
                <a:latin typeface="Times New Roman" pitchFamily="18" charset="0"/>
                <a:cs typeface="Times New Roman" pitchFamily="18" charset="0"/>
              </a:rPr>
              <a:t>Świadczenie kompleksowej porady dla rolnika lub grupy rolników </a:t>
            </a:r>
            <a:r>
              <a:rPr lang="pl-PL" sz="2000" u="sng" dirty="0">
                <a:solidFill>
                  <a:prstClr val="black"/>
                </a:solidFill>
                <a:latin typeface="Times New Roman" pitchFamily="18" charset="0"/>
                <a:cs typeface="Times New Roman" pitchFamily="18" charset="0"/>
              </a:rPr>
              <a:t>cd.</a:t>
            </a:r>
            <a:endParaRPr lang="pl-PL" sz="1800" dirty="0">
              <a:solidFill>
                <a:prstClr val="black"/>
              </a:solidFill>
              <a:latin typeface="Times New Roman" pitchFamily="18" charset="0"/>
              <a:cs typeface="Times New Roman" pitchFamily="18" charset="0"/>
            </a:endParaRPr>
          </a:p>
          <a:p>
            <a:pPr marL="0" indent="0">
              <a:spcBef>
                <a:spcPts val="1200"/>
              </a:spcBef>
              <a:buNone/>
            </a:pPr>
            <a:r>
              <a:rPr lang="pl-PL" sz="1800" i="1" dirty="0" smtClean="0">
                <a:latin typeface="Times New Roman" pitchFamily="18" charset="0"/>
                <a:cs typeface="Times New Roman" pitchFamily="18" charset="0"/>
              </a:rPr>
              <a:t> </a:t>
            </a:r>
            <a:r>
              <a:rPr lang="pl-PL" sz="2000" b="1" dirty="0" smtClean="0">
                <a:latin typeface="Times New Roman" pitchFamily="18" charset="0"/>
                <a:cs typeface="Times New Roman" pitchFamily="18" charset="0"/>
              </a:rPr>
              <a:t>Beneficjent:</a:t>
            </a:r>
          </a:p>
          <a:p>
            <a:pPr algn="just">
              <a:spcBef>
                <a:spcPts val="1200"/>
              </a:spcBef>
            </a:pPr>
            <a:r>
              <a:rPr lang="pl-PL" sz="2000" dirty="0" smtClean="0">
                <a:latin typeface="Times New Roman" pitchFamily="18" charset="0"/>
                <a:cs typeface="Times New Roman" pitchFamily="18" charset="0"/>
              </a:rPr>
              <a:t>publiczne podmioty doradcze, tj. wojewódzkie ośrodki doradztwa rolniczego, Centrum Doradztwa Rolniczego, izby rolnicze,</a:t>
            </a:r>
          </a:p>
          <a:p>
            <a:pPr algn="just">
              <a:spcBef>
                <a:spcPts val="1200"/>
              </a:spcBef>
            </a:pPr>
            <a:r>
              <a:rPr lang="pl-PL" sz="2000" dirty="0" smtClean="0">
                <a:latin typeface="Times New Roman" pitchFamily="18" charset="0"/>
                <a:cs typeface="Times New Roman" pitchFamily="18" charset="0"/>
              </a:rPr>
              <a:t>prywatne podmioty doradcze.</a:t>
            </a:r>
          </a:p>
          <a:p>
            <a:pPr marL="0" indent="0">
              <a:spcBef>
                <a:spcPts val="1200"/>
              </a:spcBef>
              <a:buNone/>
            </a:pPr>
            <a:r>
              <a:rPr lang="pl-PL" sz="2000" b="1" dirty="0" smtClean="0">
                <a:latin typeface="Times New Roman" pitchFamily="18" charset="0"/>
                <a:cs typeface="Times New Roman" pitchFamily="18" charset="0"/>
              </a:rPr>
              <a:t>Wsparcie:</a:t>
            </a:r>
          </a:p>
          <a:p>
            <a:pPr algn="just">
              <a:spcBef>
                <a:spcPts val="1200"/>
              </a:spcBef>
              <a:buNone/>
            </a:pPr>
            <a:r>
              <a:rPr lang="pl-PL" sz="2000" dirty="0" smtClean="0">
                <a:latin typeface="Times New Roman" pitchFamily="18" charset="0"/>
                <a:cs typeface="Times New Roman" pitchFamily="18" charset="0"/>
              </a:rPr>
              <a:t>maksymalnie 100% kosztów kwalifikowalnych operacji, jednak nie więcej niż:</a:t>
            </a:r>
          </a:p>
          <a:p>
            <a:pPr algn="just">
              <a:spcBef>
                <a:spcPts val="1200"/>
              </a:spcBef>
            </a:pPr>
            <a:r>
              <a:rPr lang="pl-PL" sz="2000" dirty="0" smtClean="0">
                <a:latin typeface="Times New Roman" pitchFamily="18" charset="0"/>
                <a:cs typeface="Times New Roman" pitchFamily="18" charset="0"/>
              </a:rPr>
              <a:t>równowartość 1 500 euro za poradę – opracowanie i zrealizowanie 3 letniego programu doradczego dla rolnika / grupy rolników,</a:t>
            </a:r>
          </a:p>
          <a:p>
            <a:pPr algn="just">
              <a:spcBef>
                <a:spcPts val="1200"/>
              </a:spcBef>
            </a:pPr>
            <a:r>
              <a:rPr lang="pl-PL" sz="2000" dirty="0" smtClean="0">
                <a:latin typeface="Times New Roman" pitchFamily="18" charset="0"/>
                <a:cs typeface="Times New Roman" pitchFamily="18" charset="0"/>
              </a:rPr>
              <a:t>równowartość 1 050 euro za poradę – opracowanie i zrealizowanie 2 letniego programu doradczego dla rolnika / grupy rolników.</a:t>
            </a:r>
          </a:p>
          <a:p>
            <a:pPr marL="0" indent="0" algn="just">
              <a:spcBef>
                <a:spcPts val="1200"/>
              </a:spcBef>
              <a:buNone/>
            </a:pPr>
            <a:r>
              <a:rPr lang="pl-PL" sz="1800" dirty="0" smtClean="0">
                <a:latin typeface="Times New Roman" pitchFamily="18" charset="0"/>
                <a:cs typeface="Times New Roman" pitchFamily="18" charset="0"/>
              </a:rPr>
              <a:t>Rolnik lub grupa rolników mogą skorzystać z porady maksymalnie dwa razy </a:t>
            </a:r>
            <a:br>
              <a:rPr lang="pl-PL" sz="1800" dirty="0" smtClean="0">
                <a:latin typeface="Times New Roman" pitchFamily="18" charset="0"/>
                <a:cs typeface="Times New Roman" pitchFamily="18" charset="0"/>
              </a:rPr>
            </a:br>
            <a:r>
              <a:rPr lang="pl-PL" sz="1800" dirty="0" smtClean="0">
                <a:latin typeface="Times New Roman" pitchFamily="18" charset="0"/>
                <a:cs typeface="Times New Roman" pitchFamily="18" charset="0"/>
              </a:rPr>
              <a:t>w okresie realizacji PROW 2014-2020.</a:t>
            </a:r>
          </a:p>
        </p:txBody>
      </p:sp>
      <p:sp>
        <p:nvSpPr>
          <p:cNvPr id="6" name="Symbol zastępczy numeru slajdu 5"/>
          <p:cNvSpPr>
            <a:spLocks noGrp="1"/>
          </p:cNvSpPr>
          <p:nvPr>
            <p:ph type="sldNum" sz="quarter" idx="12"/>
          </p:nvPr>
        </p:nvSpPr>
        <p:spPr/>
        <p:txBody>
          <a:bodyPr/>
          <a:lstStyle/>
          <a:p>
            <a:pPr>
              <a:defRPr/>
            </a:pPr>
            <a:fld id="{24B65095-A88D-4ED4-98BC-379CCEAE9A66}" type="slidenum">
              <a:rPr lang="pl-PL" smtClean="0"/>
              <a:pPr>
                <a:defRPr/>
              </a:pPr>
              <a:t>128</a:t>
            </a:fld>
            <a:endParaRPr lang="pl-PL" dirty="0"/>
          </a:p>
        </p:txBody>
      </p:sp>
    </p:spTree>
    <p:extLst>
      <p:ext uri="{BB962C8B-B14F-4D97-AF65-F5344CB8AC3E}">
        <p14:creationId xmlns:p14="http://schemas.microsoft.com/office/powerpoint/2010/main" xmlns="" val="1229282103"/>
      </p:ext>
    </p:extLst>
  </p:cSld>
  <p:clrMapOvr>
    <a:masterClrMapping/>
  </p:clrMapOvr>
  <p:transition>
    <p:fade thruBlk="1"/>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4"/>
          <p:cNvSpPr>
            <a:spLocks noGrp="1"/>
          </p:cNvSpPr>
          <p:nvPr>
            <p:ph idx="1"/>
          </p:nvPr>
        </p:nvSpPr>
        <p:spPr>
          <a:xfrm>
            <a:off x="971600" y="404664"/>
            <a:ext cx="8172400" cy="5721499"/>
          </a:xfrm>
        </p:spPr>
        <p:txBody>
          <a:bodyPr/>
          <a:lstStyle/>
          <a:p>
            <a:pPr marL="0" lvl="0" indent="0">
              <a:buNone/>
            </a:pPr>
            <a:r>
              <a:rPr lang="pl-PL" sz="2200" b="1" dirty="0">
                <a:solidFill>
                  <a:srgbClr val="008000"/>
                </a:solidFill>
                <a:latin typeface="Times New Roman" pitchFamily="18" charset="0"/>
                <a:cs typeface="Times New Roman" pitchFamily="18" charset="0"/>
              </a:rPr>
              <a:t>Udzielanie pomocy rolnikom lub właścicielom lasów w korzystaniu z usług doradczych oraz wsparcie szkoleń dla doradców </a:t>
            </a:r>
          </a:p>
          <a:p>
            <a:pPr marL="0" lvl="0" indent="0">
              <a:buNone/>
            </a:pPr>
            <a:r>
              <a:rPr lang="pl-PL" sz="2000" i="1" u="sng" dirty="0">
                <a:solidFill>
                  <a:prstClr val="black"/>
                </a:solidFill>
                <a:latin typeface="Times New Roman" pitchFamily="18" charset="0"/>
                <a:cs typeface="Times New Roman" pitchFamily="18" charset="0"/>
              </a:rPr>
              <a:t>Świadczenie kompleksowej porady dla </a:t>
            </a:r>
            <a:r>
              <a:rPr lang="pl-PL" sz="2000" i="1" u="sng" dirty="0" smtClean="0">
                <a:solidFill>
                  <a:prstClr val="black"/>
                </a:solidFill>
                <a:latin typeface="Times New Roman" pitchFamily="18" charset="0"/>
                <a:cs typeface="Times New Roman" pitchFamily="18" charset="0"/>
              </a:rPr>
              <a:t>właścicieli lasów</a:t>
            </a:r>
          </a:p>
          <a:p>
            <a:pPr marL="0" lvl="0" indent="0">
              <a:buNone/>
            </a:pPr>
            <a:endParaRPr lang="pl-PL" sz="800" b="1" u="sng" dirty="0" smtClean="0">
              <a:latin typeface="Times New Roman" pitchFamily="18" charset="0"/>
              <a:cs typeface="Times New Roman" pitchFamily="18" charset="0"/>
            </a:endParaRPr>
          </a:p>
          <a:p>
            <a:pPr marL="0" lvl="0" indent="0">
              <a:buNone/>
            </a:pPr>
            <a:r>
              <a:rPr lang="pl-PL" sz="2000" b="1" dirty="0" smtClean="0">
                <a:latin typeface="Times New Roman" pitchFamily="18" charset="0"/>
                <a:cs typeface="Times New Roman" pitchFamily="18" charset="0"/>
              </a:rPr>
              <a:t>Koszty kwalifikowalne obejmują:</a:t>
            </a:r>
          </a:p>
          <a:p>
            <a:pPr algn="just"/>
            <a:r>
              <a:rPr lang="pl-PL" sz="2000" dirty="0" smtClean="0">
                <a:latin typeface="Times New Roman" pitchFamily="18" charset="0"/>
                <a:cs typeface="Times New Roman" pitchFamily="18" charset="0"/>
              </a:rPr>
              <a:t>koszty udzielenia porady (np. wynagrodzenia pracowników, podróże, materiały, koszty związane z miejscem, w którym udzielono porady);</a:t>
            </a:r>
          </a:p>
          <a:p>
            <a:pPr algn="just"/>
            <a:r>
              <a:rPr lang="pl-PL" sz="2000" dirty="0" smtClean="0">
                <a:latin typeface="Times New Roman" pitchFamily="18" charset="0"/>
                <a:cs typeface="Times New Roman" pitchFamily="18" charset="0"/>
              </a:rPr>
              <a:t>koszty związane z promocją i informacją.</a:t>
            </a:r>
          </a:p>
          <a:p>
            <a:pPr>
              <a:buNone/>
            </a:pPr>
            <a:r>
              <a:rPr lang="pl-PL" sz="2000" b="1" dirty="0" smtClean="0">
                <a:latin typeface="Times New Roman" pitchFamily="18" charset="0"/>
                <a:cs typeface="Times New Roman" pitchFamily="18" charset="0"/>
              </a:rPr>
              <a:t>Pomoc może być przyznana, jeżeli:</a:t>
            </a:r>
          </a:p>
          <a:p>
            <a:pPr algn="just"/>
            <a:r>
              <a:rPr lang="pl-PL" sz="1800" dirty="0" smtClean="0">
                <a:latin typeface="Times New Roman" pitchFamily="18" charset="0"/>
                <a:cs typeface="Times New Roman" pitchFamily="18" charset="0"/>
              </a:rPr>
              <a:t>operacja wpisuje się w priorytety PROW 2014-2020;</a:t>
            </a:r>
          </a:p>
          <a:p>
            <a:pPr algn="just"/>
            <a:r>
              <a:rPr lang="pl-PL" sz="1800" dirty="0" smtClean="0">
                <a:latin typeface="Times New Roman" pitchFamily="18" charset="0"/>
                <a:cs typeface="Times New Roman" pitchFamily="18" charset="0"/>
              </a:rPr>
              <a:t>zakres usług doradczych dla właścicieli lasów będzie powiązany z co najmniej jednym unijnym priorytetem i będzie obejmować co najmniej odpowiednie obowiązki w ramach obszarów, o których mowa w ogólnym opisie działania;</a:t>
            </a:r>
          </a:p>
          <a:p>
            <a:pPr algn="just"/>
            <a:r>
              <a:rPr lang="pl-PL" sz="1800" dirty="0" smtClean="0">
                <a:latin typeface="Times New Roman" pitchFamily="18" charset="0"/>
                <a:cs typeface="Times New Roman" pitchFamily="18" charset="0"/>
              </a:rPr>
              <a:t>zakres usług doradczych w przypadku grupy właścicieli lasów będzie powiązany </a:t>
            </a:r>
            <a:br>
              <a:rPr lang="pl-PL" sz="1800" dirty="0" smtClean="0">
                <a:latin typeface="Times New Roman" pitchFamily="18" charset="0"/>
                <a:cs typeface="Times New Roman" pitchFamily="18" charset="0"/>
              </a:rPr>
            </a:br>
            <a:r>
              <a:rPr lang="pl-PL" sz="1800" dirty="0" smtClean="0">
                <a:latin typeface="Times New Roman" pitchFamily="18" charset="0"/>
                <a:cs typeface="Times New Roman" pitchFamily="18" charset="0"/>
              </a:rPr>
              <a:t>z co najmniej jednym unijnym priorytetem i będzie obejmować co najmniej odpowiednie obowiązki w ramach obszarów, o których mowa w ogólnym opisie działania, i co najmniej 3 właścicieli lasów zadeklaruje chęć objęcia takim grupowym programem doradczym.</a:t>
            </a:r>
          </a:p>
          <a:p>
            <a:pPr>
              <a:buNone/>
            </a:pPr>
            <a:endParaRPr lang="pl-PL" sz="1800" dirty="0" smtClean="0">
              <a:latin typeface="Times New Roman" pitchFamily="18" charset="0"/>
              <a:cs typeface="Times New Roman" pitchFamily="18" charset="0"/>
            </a:endParaRPr>
          </a:p>
          <a:p>
            <a:endParaRPr lang="pl-PL" sz="1800" dirty="0" smtClean="0">
              <a:latin typeface="Times New Roman" pitchFamily="18" charset="0"/>
              <a:cs typeface="Times New Roman" pitchFamily="18" charset="0"/>
            </a:endParaRPr>
          </a:p>
        </p:txBody>
      </p:sp>
      <p:sp>
        <p:nvSpPr>
          <p:cNvPr id="6" name="Symbol zastępczy numeru slajdu 5"/>
          <p:cNvSpPr>
            <a:spLocks noGrp="1"/>
          </p:cNvSpPr>
          <p:nvPr>
            <p:ph type="sldNum" sz="quarter" idx="12"/>
          </p:nvPr>
        </p:nvSpPr>
        <p:spPr/>
        <p:txBody>
          <a:bodyPr/>
          <a:lstStyle/>
          <a:p>
            <a:pPr>
              <a:defRPr/>
            </a:pPr>
            <a:fld id="{24B65095-A88D-4ED4-98BC-379CCEAE9A66}" type="slidenum">
              <a:rPr lang="pl-PL" smtClean="0"/>
              <a:pPr>
                <a:defRPr/>
              </a:pPr>
              <a:t>129</a:t>
            </a:fld>
            <a:endParaRPr lang="pl-PL" dirty="0"/>
          </a:p>
        </p:txBody>
      </p:sp>
    </p:spTree>
    <p:extLst>
      <p:ext uri="{BB962C8B-B14F-4D97-AF65-F5344CB8AC3E}">
        <p14:creationId xmlns:p14="http://schemas.microsoft.com/office/powerpoint/2010/main" xmlns="" val="1326488162"/>
      </p:ext>
    </p:extLst>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ytuł 1"/>
          <p:cNvSpPr>
            <a:spLocks noGrp="1"/>
          </p:cNvSpPr>
          <p:nvPr>
            <p:ph type="title"/>
          </p:nvPr>
        </p:nvSpPr>
        <p:spPr>
          <a:xfrm>
            <a:off x="1043608" y="332656"/>
            <a:ext cx="7124328" cy="719137"/>
          </a:xfrm>
        </p:spPr>
        <p:txBody>
          <a:bodyPr/>
          <a:lstStyle/>
          <a:p>
            <a:pPr algn="l"/>
            <a:r>
              <a:rPr lang="pl-PL" sz="2000" b="1" dirty="0" smtClean="0">
                <a:latin typeface="Times New Roman" pitchFamily="18" charset="0"/>
                <a:cs typeface="Times New Roman" pitchFamily="18" charset="0"/>
              </a:rPr>
              <a:t/>
            </a:r>
            <a:br>
              <a:rPr lang="pl-PL" sz="2000" b="1" dirty="0" smtClean="0">
                <a:latin typeface="Times New Roman" pitchFamily="18" charset="0"/>
                <a:cs typeface="Times New Roman" pitchFamily="18" charset="0"/>
              </a:rPr>
            </a:br>
            <a:r>
              <a:rPr lang="pl-PL" sz="2000" b="1" dirty="0" smtClean="0">
                <a:latin typeface="Times New Roman" pitchFamily="18" charset="0"/>
                <a:cs typeface="Times New Roman" pitchFamily="18" charset="0"/>
              </a:rPr>
              <a:t/>
            </a:r>
            <a:br>
              <a:rPr lang="pl-PL" sz="2000" b="1" dirty="0" smtClean="0">
                <a:latin typeface="Times New Roman" pitchFamily="18" charset="0"/>
                <a:cs typeface="Times New Roman" pitchFamily="18" charset="0"/>
              </a:rPr>
            </a:br>
            <a:r>
              <a:rPr lang="pl-PL" sz="2400" b="1" dirty="0" smtClean="0">
                <a:solidFill>
                  <a:srgbClr val="008000"/>
                </a:solidFill>
                <a:latin typeface="Times New Roman" pitchFamily="18" charset="0"/>
                <a:cs typeface="Times New Roman" pitchFamily="18" charset="0"/>
              </a:rPr>
              <a:t>MODERNIZACJA GOSPODARSTW ROLNYCH</a:t>
            </a:r>
            <a:r>
              <a:rPr lang="pl-PL" sz="2000" dirty="0" smtClean="0"/>
              <a:t/>
            </a:r>
            <a:br>
              <a:rPr lang="pl-PL" sz="2000" dirty="0" smtClean="0"/>
            </a:br>
            <a:r>
              <a:rPr lang="pl-PL" sz="2000" dirty="0" smtClean="0"/>
              <a:t/>
            </a:r>
            <a:br>
              <a:rPr lang="pl-PL" sz="2000" dirty="0" smtClean="0"/>
            </a:br>
            <a:endParaRPr lang="pl-PL" altLang="pl-PL" sz="1800" dirty="0" smtClean="0">
              <a:latin typeface="Times New Roman" pitchFamily="18" charset="0"/>
              <a:cs typeface="Times New Roman" pitchFamily="18" charset="0"/>
            </a:endParaRPr>
          </a:p>
        </p:txBody>
      </p:sp>
      <p:sp>
        <p:nvSpPr>
          <p:cNvPr id="6" name="Rectangle 3"/>
          <p:cNvSpPr txBox="1">
            <a:spLocks noChangeArrowheads="1"/>
          </p:cNvSpPr>
          <p:nvPr/>
        </p:nvSpPr>
        <p:spPr bwMode="auto">
          <a:xfrm>
            <a:off x="395536" y="1169368"/>
            <a:ext cx="7848872" cy="492392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pl-PL" sz="2000" b="1" i="1" dirty="0" smtClean="0">
              <a:solidFill>
                <a:srgbClr val="000000"/>
              </a:solidFill>
              <a:cs typeface="Times New Roman" pitchFamily="18" charset="0"/>
            </a:endParaRPr>
          </a:p>
          <a:p>
            <a:r>
              <a:rPr lang="pl-PL" b="1" dirty="0" smtClean="0">
                <a:solidFill>
                  <a:srgbClr val="000000"/>
                </a:solidFill>
                <a:cs typeface="Times New Roman" pitchFamily="18" charset="0"/>
              </a:rPr>
              <a:t>Koszty kwalifikowalne:</a:t>
            </a:r>
            <a:endParaRPr lang="pl-PL" dirty="0" smtClean="0">
              <a:solidFill>
                <a:srgbClr val="000000"/>
              </a:solidFill>
              <a:cs typeface="Times New Roman" pitchFamily="18" charset="0"/>
            </a:endParaRPr>
          </a:p>
          <a:p>
            <a:pPr lvl="1" algn="just">
              <a:buFont typeface="Wingdings" pitchFamily="2" charset="2"/>
              <a:buChar char="q"/>
            </a:pPr>
            <a:r>
              <a:rPr lang="pl-PL" dirty="0" smtClean="0">
                <a:solidFill>
                  <a:srgbClr val="000000"/>
                </a:solidFill>
                <a:cs typeface="Times New Roman" pitchFamily="18" charset="0"/>
              </a:rPr>
              <a:t> koszty budowy lub modernizacji budynków lub budowli,</a:t>
            </a:r>
          </a:p>
          <a:p>
            <a:pPr lvl="1" algn="just">
              <a:buFont typeface="Wingdings" pitchFamily="2" charset="2"/>
              <a:buChar char="q"/>
            </a:pPr>
            <a:r>
              <a:rPr lang="pl-PL" dirty="0" smtClean="0">
                <a:solidFill>
                  <a:srgbClr val="000000"/>
                </a:solidFill>
                <a:cs typeface="Times New Roman" pitchFamily="18" charset="0"/>
              </a:rPr>
              <a:t> koszty </a:t>
            </a:r>
            <a:r>
              <a:rPr lang="pl-PL" dirty="0">
                <a:solidFill>
                  <a:srgbClr val="000000"/>
                </a:solidFill>
                <a:cs typeface="Times New Roman" pitchFamily="18" charset="0"/>
              </a:rPr>
              <a:t>zakupu </a:t>
            </a:r>
            <a:r>
              <a:rPr lang="pl-PL" dirty="0" smtClean="0">
                <a:solidFill>
                  <a:srgbClr val="000000"/>
                </a:solidFill>
                <a:cs typeface="Times New Roman" pitchFamily="18" charset="0"/>
              </a:rPr>
              <a:t>lub </a:t>
            </a:r>
            <a:r>
              <a:rPr lang="pl-PL" dirty="0">
                <a:solidFill>
                  <a:srgbClr val="000000"/>
                </a:solidFill>
                <a:cs typeface="Times New Roman" pitchFamily="18" charset="0"/>
              </a:rPr>
              <a:t>leasingu </a:t>
            </a:r>
            <a:r>
              <a:rPr lang="pl-PL" dirty="0" smtClean="0">
                <a:solidFill>
                  <a:srgbClr val="000000"/>
                </a:solidFill>
                <a:cs typeface="Times New Roman" pitchFamily="18" charset="0"/>
              </a:rPr>
              <a:t>nowych </a:t>
            </a:r>
            <a:r>
              <a:rPr lang="pl-PL" dirty="0">
                <a:solidFill>
                  <a:srgbClr val="000000"/>
                </a:solidFill>
                <a:cs typeface="Times New Roman" pitchFamily="18" charset="0"/>
              </a:rPr>
              <a:t>maszyn i </a:t>
            </a:r>
            <a:r>
              <a:rPr lang="pl-PL" dirty="0" smtClean="0">
                <a:solidFill>
                  <a:srgbClr val="000000"/>
                </a:solidFill>
                <a:cs typeface="Times New Roman" pitchFamily="18" charset="0"/>
              </a:rPr>
              <a:t>wyposażenia,</a:t>
            </a:r>
            <a:endParaRPr lang="pl-PL" dirty="0">
              <a:solidFill>
                <a:srgbClr val="000000"/>
              </a:solidFill>
              <a:cs typeface="Times New Roman" pitchFamily="18" charset="0"/>
            </a:endParaRPr>
          </a:p>
          <a:p>
            <a:pPr lvl="1" algn="just">
              <a:buFont typeface="Wingdings" pitchFamily="2" charset="2"/>
              <a:buChar char="q"/>
            </a:pPr>
            <a:r>
              <a:rPr lang="pl-PL" dirty="0" smtClean="0">
                <a:solidFill>
                  <a:srgbClr val="000000"/>
                </a:solidFill>
                <a:cs typeface="Times New Roman" pitchFamily="18" charset="0"/>
              </a:rPr>
              <a:t> koszty </a:t>
            </a:r>
            <a:r>
              <a:rPr lang="pl-PL" dirty="0">
                <a:solidFill>
                  <a:srgbClr val="000000"/>
                </a:solidFill>
                <a:cs typeface="Times New Roman" pitchFamily="18" charset="0"/>
              </a:rPr>
              <a:t>zakupu </a:t>
            </a:r>
            <a:r>
              <a:rPr lang="pl-PL" dirty="0" smtClean="0">
                <a:solidFill>
                  <a:srgbClr val="000000"/>
                </a:solidFill>
                <a:cs typeface="Times New Roman" pitchFamily="18" charset="0"/>
              </a:rPr>
              <a:t>lub </a:t>
            </a:r>
            <a:r>
              <a:rPr lang="pl-PL" dirty="0">
                <a:solidFill>
                  <a:srgbClr val="000000"/>
                </a:solidFill>
                <a:cs typeface="Times New Roman" pitchFamily="18" charset="0"/>
              </a:rPr>
              <a:t>budowy elementów infrastruktury </a:t>
            </a:r>
            <a:r>
              <a:rPr lang="pl-PL" dirty="0" smtClean="0">
                <a:solidFill>
                  <a:srgbClr val="000000"/>
                </a:solidFill>
                <a:cs typeface="Times New Roman" pitchFamily="18" charset="0"/>
              </a:rPr>
              <a:t>technicznej,</a:t>
            </a:r>
            <a:endParaRPr lang="pl-PL" dirty="0">
              <a:solidFill>
                <a:srgbClr val="000000"/>
              </a:solidFill>
              <a:cs typeface="Times New Roman" pitchFamily="18" charset="0"/>
            </a:endParaRPr>
          </a:p>
          <a:p>
            <a:pPr marL="712788" lvl="1" indent="-255588" algn="just">
              <a:buFont typeface="Wingdings" pitchFamily="2" charset="2"/>
              <a:buChar char="q"/>
            </a:pPr>
            <a:r>
              <a:rPr lang="pl-PL" dirty="0" smtClean="0">
                <a:solidFill>
                  <a:srgbClr val="000000"/>
                </a:solidFill>
                <a:cs typeface="Times New Roman" pitchFamily="18" charset="0"/>
              </a:rPr>
              <a:t>koszty </a:t>
            </a:r>
            <a:r>
              <a:rPr lang="pl-PL" dirty="0">
                <a:solidFill>
                  <a:srgbClr val="000000"/>
                </a:solidFill>
                <a:cs typeface="Times New Roman" pitchFamily="18" charset="0"/>
              </a:rPr>
              <a:t>zakładania sadów i plantacji krzewów owocowych owocujących efektywnie dłużej niż 5 </a:t>
            </a:r>
            <a:r>
              <a:rPr lang="pl-PL" dirty="0" smtClean="0">
                <a:solidFill>
                  <a:srgbClr val="000000"/>
                </a:solidFill>
                <a:cs typeface="Times New Roman" pitchFamily="18" charset="0"/>
              </a:rPr>
              <a:t>lat,</a:t>
            </a:r>
            <a:endParaRPr lang="pl-PL" dirty="0">
              <a:solidFill>
                <a:srgbClr val="000000"/>
              </a:solidFill>
              <a:cs typeface="Times New Roman" pitchFamily="18" charset="0"/>
            </a:endParaRPr>
          </a:p>
          <a:p>
            <a:pPr marL="712788" lvl="1" indent="-255588" algn="just">
              <a:buFont typeface="Wingdings" pitchFamily="2" charset="2"/>
              <a:buChar char="q"/>
            </a:pPr>
            <a:r>
              <a:rPr lang="pl-PL" dirty="0" smtClean="0">
                <a:solidFill>
                  <a:srgbClr val="000000"/>
                </a:solidFill>
                <a:cs typeface="Times New Roman" pitchFamily="18" charset="0"/>
              </a:rPr>
              <a:t>koszty </a:t>
            </a:r>
            <a:r>
              <a:rPr lang="pl-PL" dirty="0">
                <a:solidFill>
                  <a:srgbClr val="000000"/>
                </a:solidFill>
                <a:cs typeface="Times New Roman" pitchFamily="18" charset="0"/>
              </a:rPr>
              <a:t>zakupu lub rozwoju oprogramowania komputerowego i zakupu patentów, licencji, praw autorskich, znaków </a:t>
            </a:r>
            <a:r>
              <a:rPr lang="pl-PL" dirty="0" smtClean="0">
                <a:solidFill>
                  <a:srgbClr val="000000"/>
                </a:solidFill>
                <a:cs typeface="Times New Roman" pitchFamily="18" charset="0"/>
              </a:rPr>
              <a:t>towarowych,</a:t>
            </a:r>
          </a:p>
          <a:p>
            <a:pPr lvl="1" algn="just">
              <a:buFont typeface="Wingdings" pitchFamily="2" charset="2"/>
              <a:buChar char="q"/>
            </a:pPr>
            <a:r>
              <a:rPr lang="pl-PL" dirty="0" smtClean="0">
                <a:solidFill>
                  <a:srgbClr val="000000"/>
                </a:solidFill>
                <a:cs typeface="Times New Roman" pitchFamily="18" charset="0"/>
              </a:rPr>
              <a:t> koszty ogólne.</a:t>
            </a:r>
          </a:p>
          <a:p>
            <a:pPr algn="just">
              <a:buFont typeface="Wingdings" pitchFamily="2" charset="2"/>
              <a:buChar char="§"/>
            </a:pPr>
            <a:endParaRPr lang="pl-PL" dirty="0">
              <a:solidFill>
                <a:srgbClr val="000000"/>
              </a:solidFill>
              <a:cs typeface="Times New Roman" pitchFamily="18" charset="0"/>
            </a:endParaRPr>
          </a:p>
          <a:p>
            <a:pPr algn="just"/>
            <a:r>
              <a:rPr lang="pl-PL" dirty="0" smtClean="0">
                <a:solidFill>
                  <a:srgbClr val="000000"/>
                </a:solidFill>
                <a:cs typeface="Times New Roman" pitchFamily="18" charset="0"/>
              </a:rPr>
              <a:t>Zakres kosztów kwalifikowalnych nie obejmuje zakupu zwierząt, podatku VAT, leasingu zwrotnego i  prostych inwestycji odtworzeniowych.</a:t>
            </a:r>
            <a:endParaRPr lang="pl-PL" b="1" kern="0" dirty="0" smtClean="0">
              <a:solidFill>
                <a:srgbClr val="000000"/>
              </a:solidFill>
              <a:latin typeface="Tahoma"/>
              <a:cs typeface="Arial" pitchFamily="34" charset="0"/>
            </a:endParaRPr>
          </a:p>
        </p:txBody>
      </p:sp>
      <p:sp>
        <p:nvSpPr>
          <p:cNvPr id="5" name="Symbol zastępczy numeru slajdu 4"/>
          <p:cNvSpPr>
            <a:spLocks noGrp="1"/>
          </p:cNvSpPr>
          <p:nvPr>
            <p:ph type="sldNum" sz="quarter" idx="12"/>
          </p:nvPr>
        </p:nvSpPr>
        <p:spPr/>
        <p:txBody>
          <a:bodyPr/>
          <a:lstStyle/>
          <a:p>
            <a:pPr>
              <a:defRPr/>
            </a:pPr>
            <a:fld id="{24B65095-A88D-4ED4-98BC-379CCEAE9A66}" type="slidenum">
              <a:rPr lang="pl-PL" smtClean="0"/>
              <a:pPr>
                <a:defRPr/>
              </a:pPr>
              <a:t>13</a:t>
            </a:fld>
            <a:endParaRPr lang="pl-PL" dirty="0"/>
          </a:p>
        </p:txBody>
      </p:sp>
    </p:spTree>
    <p:extLst>
      <p:ext uri="{BB962C8B-B14F-4D97-AF65-F5344CB8AC3E}">
        <p14:creationId xmlns:p14="http://schemas.microsoft.com/office/powerpoint/2010/main" xmlns="" val="4022785965"/>
      </p:ext>
    </p:extLst>
  </p:cSld>
  <p:clrMapOvr>
    <a:masterClrMapping/>
  </p:clrMapOvr>
  <p:transition>
    <p:fade thruBlk="1"/>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895843" y="548680"/>
            <a:ext cx="8229600" cy="5554683"/>
          </a:xfrm>
        </p:spPr>
        <p:txBody>
          <a:bodyPr/>
          <a:lstStyle/>
          <a:p>
            <a:pPr marL="0" lvl="0" indent="0">
              <a:buNone/>
            </a:pPr>
            <a:r>
              <a:rPr lang="pl-PL" sz="2200" b="1" dirty="0">
                <a:solidFill>
                  <a:srgbClr val="008000"/>
                </a:solidFill>
                <a:latin typeface="Times New Roman" pitchFamily="18" charset="0"/>
                <a:cs typeface="Times New Roman" pitchFamily="18" charset="0"/>
              </a:rPr>
              <a:t>Udzielanie pomocy rolnikom lub właścicielom lasów w korzystaniu z usług doradczych oraz wsparcie szkoleń dla doradców </a:t>
            </a:r>
          </a:p>
          <a:p>
            <a:pPr marL="0" lvl="0" indent="0">
              <a:buNone/>
            </a:pPr>
            <a:r>
              <a:rPr lang="pl-PL" sz="2000" i="1" u="sng" dirty="0">
                <a:solidFill>
                  <a:prstClr val="black"/>
                </a:solidFill>
                <a:latin typeface="Times New Roman" pitchFamily="18" charset="0"/>
                <a:cs typeface="Times New Roman" pitchFamily="18" charset="0"/>
              </a:rPr>
              <a:t>Świadczenie kompleksowej porady dla właścicieli </a:t>
            </a:r>
            <a:r>
              <a:rPr lang="pl-PL" sz="2000" i="1" u="sng" dirty="0" smtClean="0">
                <a:solidFill>
                  <a:prstClr val="black"/>
                </a:solidFill>
                <a:latin typeface="Times New Roman" pitchFamily="18" charset="0"/>
                <a:cs typeface="Times New Roman" pitchFamily="18" charset="0"/>
              </a:rPr>
              <a:t>lasów </a:t>
            </a:r>
            <a:r>
              <a:rPr lang="pl-PL" sz="2000" u="sng" dirty="0" smtClean="0">
                <a:solidFill>
                  <a:prstClr val="black"/>
                </a:solidFill>
                <a:latin typeface="Times New Roman" pitchFamily="18" charset="0"/>
                <a:cs typeface="Times New Roman" pitchFamily="18" charset="0"/>
              </a:rPr>
              <a:t>cd</a:t>
            </a:r>
            <a:r>
              <a:rPr lang="pl-PL" sz="2000" i="1" u="sng" dirty="0" smtClean="0">
                <a:solidFill>
                  <a:prstClr val="black"/>
                </a:solidFill>
                <a:latin typeface="Times New Roman" pitchFamily="18" charset="0"/>
                <a:cs typeface="Times New Roman" pitchFamily="18" charset="0"/>
              </a:rPr>
              <a:t>.</a:t>
            </a:r>
            <a:endParaRPr lang="pl-PL" sz="2000" i="1" u="sng" dirty="0">
              <a:solidFill>
                <a:prstClr val="black"/>
              </a:solidFill>
              <a:latin typeface="Times New Roman" pitchFamily="18" charset="0"/>
              <a:cs typeface="Times New Roman" pitchFamily="18" charset="0"/>
            </a:endParaRPr>
          </a:p>
          <a:p>
            <a:pPr>
              <a:buNone/>
            </a:pPr>
            <a:r>
              <a:rPr lang="pl-PL" sz="2000" b="1" dirty="0" smtClean="0">
                <a:latin typeface="Times New Roman" pitchFamily="18" charset="0"/>
                <a:cs typeface="Times New Roman" pitchFamily="18" charset="0"/>
              </a:rPr>
              <a:t>Beneficjenci:</a:t>
            </a:r>
          </a:p>
          <a:p>
            <a:pPr algn="just"/>
            <a:r>
              <a:rPr lang="pl-PL" sz="2000" dirty="0" smtClean="0">
                <a:latin typeface="Times New Roman" pitchFamily="18" charset="0"/>
                <a:cs typeface="Times New Roman" pitchFamily="18" charset="0"/>
              </a:rPr>
              <a:t>publiczne podmioty doradcze, tj. wojewódzkie ośrodki doradztwa rolniczego, Centrum Doradztwa Rolniczego, izby rolnicze;</a:t>
            </a:r>
          </a:p>
          <a:p>
            <a:pPr algn="just"/>
            <a:r>
              <a:rPr lang="pl-PL" sz="2000" dirty="0" smtClean="0">
                <a:latin typeface="Times New Roman" pitchFamily="18" charset="0"/>
                <a:cs typeface="Times New Roman" pitchFamily="18" charset="0"/>
              </a:rPr>
              <a:t>prywatne podmioty doradcze.</a:t>
            </a:r>
          </a:p>
          <a:p>
            <a:pPr>
              <a:buNone/>
            </a:pPr>
            <a:r>
              <a:rPr lang="pl-PL" sz="2000" b="1" dirty="0" smtClean="0">
                <a:latin typeface="Times New Roman" pitchFamily="18" charset="0"/>
                <a:cs typeface="Times New Roman" pitchFamily="18" charset="0"/>
              </a:rPr>
              <a:t>Wsparcie:</a:t>
            </a:r>
          </a:p>
          <a:p>
            <a:pPr algn="just"/>
            <a:r>
              <a:rPr lang="pl-PL" sz="2000" dirty="0">
                <a:latin typeface="Times New Roman" pitchFamily="18" charset="0"/>
                <a:cs typeface="Times New Roman" pitchFamily="18" charset="0"/>
              </a:rPr>
              <a:t>p</a:t>
            </a:r>
            <a:r>
              <a:rPr lang="pl-PL" sz="2000" dirty="0" smtClean="0">
                <a:latin typeface="Times New Roman" pitchFamily="18" charset="0"/>
                <a:cs typeface="Times New Roman" pitchFamily="18" charset="0"/>
              </a:rPr>
              <a:t>oziom pomocy finansowej wynosi maksymalnie 100% kosztów kwalifikowalnych operacji,</a:t>
            </a:r>
          </a:p>
          <a:p>
            <a:pPr algn="just"/>
            <a:r>
              <a:rPr lang="pl-PL" sz="2000" dirty="0" smtClean="0">
                <a:latin typeface="Times New Roman" pitchFamily="18" charset="0"/>
                <a:cs typeface="Times New Roman" pitchFamily="18" charset="0"/>
              </a:rPr>
              <a:t>jednak nie więcej niż równowartość 500 euro za poradę - opracowanie i zrealizowanie programu doradczego dla właściciela lasu/ grupy właścicieli lasów.</a:t>
            </a:r>
          </a:p>
          <a:p>
            <a:pPr algn="just"/>
            <a:r>
              <a:rPr lang="pl-PL" sz="2000" dirty="0">
                <a:latin typeface="Times New Roman" pitchFamily="18" charset="0"/>
                <a:cs typeface="Times New Roman" pitchFamily="18" charset="0"/>
              </a:rPr>
              <a:t>w</a:t>
            </a:r>
            <a:r>
              <a:rPr lang="pl-PL" sz="2000" dirty="0" smtClean="0">
                <a:latin typeface="Times New Roman" pitchFamily="18" charset="0"/>
                <a:cs typeface="Times New Roman" pitchFamily="18" charset="0"/>
              </a:rPr>
              <a:t>łaściciel lasu lub grupa właścicieli lasów mogą skorzystać z porady maksymalnie dwa razy w okresie realizacji PROW 2014-2020.</a:t>
            </a:r>
            <a:endParaRPr lang="pl-PL" sz="2000" dirty="0">
              <a:latin typeface="Times New Roman" pitchFamily="18" charset="0"/>
              <a:cs typeface="Times New Roman" pitchFamily="18" charset="0"/>
            </a:endParaRPr>
          </a:p>
        </p:txBody>
      </p:sp>
      <p:sp>
        <p:nvSpPr>
          <p:cNvPr id="6" name="Symbol zastępczy numeru slajdu 5"/>
          <p:cNvSpPr>
            <a:spLocks noGrp="1"/>
          </p:cNvSpPr>
          <p:nvPr>
            <p:ph type="sldNum" sz="quarter" idx="12"/>
          </p:nvPr>
        </p:nvSpPr>
        <p:spPr/>
        <p:txBody>
          <a:bodyPr/>
          <a:lstStyle/>
          <a:p>
            <a:pPr>
              <a:defRPr/>
            </a:pPr>
            <a:fld id="{24B65095-A88D-4ED4-98BC-379CCEAE9A66}" type="slidenum">
              <a:rPr lang="pl-PL" smtClean="0"/>
              <a:pPr>
                <a:defRPr/>
              </a:pPr>
              <a:t>130</a:t>
            </a:fld>
            <a:endParaRPr lang="pl-PL" dirty="0"/>
          </a:p>
        </p:txBody>
      </p:sp>
    </p:spTree>
    <p:extLst>
      <p:ext uri="{BB962C8B-B14F-4D97-AF65-F5344CB8AC3E}">
        <p14:creationId xmlns:p14="http://schemas.microsoft.com/office/powerpoint/2010/main" xmlns="" val="3153907627"/>
      </p:ext>
    </p:extLst>
  </p:cSld>
  <p:clrMapOvr>
    <a:masterClrMapping/>
  </p:clrMapOvr>
  <p:transition>
    <p:fade thruBlk="1"/>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971600" y="260648"/>
            <a:ext cx="8229600" cy="5768997"/>
          </a:xfrm>
        </p:spPr>
        <p:txBody>
          <a:bodyPr/>
          <a:lstStyle/>
          <a:p>
            <a:pPr>
              <a:buNone/>
            </a:pPr>
            <a:r>
              <a:rPr lang="pl-PL" sz="2000" dirty="0" smtClean="0">
                <a:solidFill>
                  <a:srgbClr val="008000"/>
                </a:solidFill>
                <a:latin typeface="Times New Roman" pitchFamily="18" charset="0"/>
                <a:cs typeface="Times New Roman" pitchFamily="18" charset="0"/>
              </a:rPr>
              <a:t>PODDZIAŁANIE</a:t>
            </a:r>
          </a:p>
          <a:p>
            <a:pPr>
              <a:buNone/>
            </a:pPr>
            <a:r>
              <a:rPr lang="pl-PL" sz="2200" b="1" dirty="0" smtClean="0">
                <a:solidFill>
                  <a:srgbClr val="008000"/>
                </a:solidFill>
                <a:latin typeface="Times New Roman" pitchFamily="18" charset="0"/>
                <a:cs typeface="Times New Roman" pitchFamily="18" charset="0"/>
              </a:rPr>
              <a:t>Wsparcie szkoleń dla doradców</a:t>
            </a:r>
          </a:p>
          <a:p>
            <a:pPr>
              <a:buNone/>
            </a:pPr>
            <a:endParaRPr lang="pl-PL" sz="2200" b="1" dirty="0" smtClean="0">
              <a:latin typeface="Times New Roman" pitchFamily="18" charset="0"/>
              <a:cs typeface="Times New Roman" pitchFamily="18" charset="0"/>
            </a:endParaRPr>
          </a:p>
          <a:p>
            <a:pPr>
              <a:buNone/>
            </a:pPr>
            <a:r>
              <a:rPr lang="pl-PL" sz="2200" b="1" dirty="0" smtClean="0">
                <a:latin typeface="Times New Roman" pitchFamily="18" charset="0"/>
                <a:cs typeface="Times New Roman" pitchFamily="18" charset="0"/>
              </a:rPr>
              <a:t>Koszty kwalifikowalne obejmują:</a:t>
            </a:r>
          </a:p>
          <a:p>
            <a:pPr algn="just"/>
            <a:r>
              <a:rPr lang="pl-PL" sz="2000" dirty="0" smtClean="0">
                <a:latin typeface="Times New Roman" pitchFamily="18" charset="0"/>
                <a:cs typeface="Times New Roman" pitchFamily="18" charset="0"/>
              </a:rPr>
              <a:t>koszty szkolenia doradców (np. wynagrodzenia pracowników, koszty podróży, materiały, koszty związane z miejscem, w którym szkolenie jest prowadzone);</a:t>
            </a:r>
          </a:p>
          <a:p>
            <a:pPr algn="just"/>
            <a:r>
              <a:rPr lang="pl-PL" sz="2000" dirty="0" smtClean="0">
                <a:latin typeface="Times New Roman" pitchFamily="18" charset="0"/>
                <a:cs typeface="Times New Roman" pitchFamily="18" charset="0"/>
              </a:rPr>
              <a:t>koszty związane z promocją i informacją.</a:t>
            </a:r>
          </a:p>
          <a:p>
            <a:pPr algn="just">
              <a:buNone/>
            </a:pPr>
            <a:r>
              <a:rPr lang="pl-PL" sz="2200" b="1" dirty="0" smtClean="0">
                <a:latin typeface="Times New Roman" pitchFamily="18" charset="0"/>
                <a:cs typeface="Times New Roman" pitchFamily="18" charset="0"/>
              </a:rPr>
              <a:t>Pomoc może być przyznana, jeżeli:</a:t>
            </a:r>
          </a:p>
          <a:p>
            <a:pPr algn="just"/>
            <a:r>
              <a:rPr lang="pl-PL" sz="2000" dirty="0" smtClean="0">
                <a:latin typeface="Times New Roman" pitchFamily="18" charset="0"/>
                <a:cs typeface="Times New Roman" pitchFamily="18" charset="0"/>
              </a:rPr>
              <a:t>operacja wpisuje się w priorytety PROW 2014-2020;</a:t>
            </a:r>
          </a:p>
          <a:p>
            <a:pPr algn="just"/>
            <a:r>
              <a:rPr lang="pl-PL" sz="2000" dirty="0" smtClean="0">
                <a:latin typeface="Times New Roman" pitchFamily="18" charset="0"/>
                <a:cs typeface="Times New Roman" pitchFamily="18" charset="0"/>
              </a:rPr>
              <a:t>zakres programu szkoleniowego obejmuje obszary, o których mowa w ogólnym opisie działania, w ramach których świadczone będą usługi doradcze dla rolników lub grupy rolników, lub właścicieli lasów, lub grupy właścicieli lasów.</a:t>
            </a:r>
            <a:endParaRPr lang="pl-PL" sz="2000" dirty="0">
              <a:latin typeface="Times New Roman" pitchFamily="18" charset="0"/>
              <a:cs typeface="Times New Roman" pitchFamily="18" charset="0"/>
            </a:endParaRPr>
          </a:p>
        </p:txBody>
      </p:sp>
      <p:sp>
        <p:nvSpPr>
          <p:cNvPr id="6" name="Symbol zastępczy numeru slajdu 5"/>
          <p:cNvSpPr>
            <a:spLocks noGrp="1"/>
          </p:cNvSpPr>
          <p:nvPr>
            <p:ph type="sldNum" sz="quarter" idx="12"/>
          </p:nvPr>
        </p:nvSpPr>
        <p:spPr/>
        <p:txBody>
          <a:bodyPr/>
          <a:lstStyle/>
          <a:p>
            <a:pPr>
              <a:defRPr/>
            </a:pPr>
            <a:fld id="{24B65095-A88D-4ED4-98BC-379CCEAE9A66}" type="slidenum">
              <a:rPr lang="pl-PL" smtClean="0"/>
              <a:pPr>
                <a:defRPr/>
              </a:pPr>
              <a:t>131</a:t>
            </a:fld>
            <a:endParaRPr lang="pl-PL" dirty="0"/>
          </a:p>
        </p:txBody>
      </p:sp>
    </p:spTree>
    <p:extLst>
      <p:ext uri="{BB962C8B-B14F-4D97-AF65-F5344CB8AC3E}">
        <p14:creationId xmlns:p14="http://schemas.microsoft.com/office/powerpoint/2010/main" xmlns="" val="606020026"/>
      </p:ext>
    </p:extLst>
  </p:cSld>
  <p:clrMapOvr>
    <a:masterClrMapping/>
  </p:clrMapOvr>
  <p:transition>
    <p:fade thruBlk="1"/>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043608" y="404664"/>
            <a:ext cx="8100392" cy="5697559"/>
          </a:xfrm>
        </p:spPr>
        <p:txBody>
          <a:bodyPr/>
          <a:lstStyle/>
          <a:p>
            <a:pPr>
              <a:buNone/>
            </a:pPr>
            <a:r>
              <a:rPr lang="pl-PL" sz="2400" b="1" dirty="0" smtClean="0">
                <a:solidFill>
                  <a:srgbClr val="008000"/>
                </a:solidFill>
                <a:latin typeface="Times New Roman" pitchFamily="18" charset="0"/>
                <a:cs typeface="Times New Roman" pitchFamily="18" charset="0"/>
              </a:rPr>
              <a:t>Wsparcie szkoleń dla doradców </a:t>
            </a:r>
            <a:r>
              <a:rPr lang="pl-PL" sz="2400" b="1" dirty="0" err="1" smtClean="0">
                <a:solidFill>
                  <a:srgbClr val="008000"/>
                </a:solidFill>
                <a:latin typeface="Times New Roman" pitchFamily="18" charset="0"/>
                <a:cs typeface="Times New Roman" pitchFamily="18" charset="0"/>
              </a:rPr>
              <a:t>cd</a:t>
            </a:r>
            <a:r>
              <a:rPr lang="pl-PL" sz="2400" b="1" dirty="0" smtClean="0">
                <a:solidFill>
                  <a:srgbClr val="008000"/>
                </a:solidFill>
                <a:latin typeface="Times New Roman" pitchFamily="18" charset="0"/>
                <a:cs typeface="Times New Roman" pitchFamily="18" charset="0"/>
              </a:rPr>
              <a:t>.</a:t>
            </a:r>
          </a:p>
          <a:p>
            <a:pPr>
              <a:buNone/>
            </a:pPr>
            <a:endParaRPr lang="pl-PL" sz="2400" b="1" dirty="0" smtClean="0">
              <a:latin typeface="Times New Roman" pitchFamily="18" charset="0"/>
              <a:cs typeface="Times New Roman" pitchFamily="18" charset="0"/>
            </a:endParaRPr>
          </a:p>
          <a:p>
            <a:pPr>
              <a:buNone/>
            </a:pPr>
            <a:r>
              <a:rPr lang="pl-PL" sz="2200" b="1" dirty="0" smtClean="0">
                <a:latin typeface="Times New Roman" pitchFamily="18" charset="0"/>
                <a:cs typeface="Times New Roman" pitchFamily="18" charset="0"/>
              </a:rPr>
              <a:t>Beneficjenci:</a:t>
            </a:r>
          </a:p>
          <a:p>
            <a:r>
              <a:rPr lang="pl-PL" sz="2000" dirty="0" smtClean="0">
                <a:latin typeface="Times New Roman" pitchFamily="18" charset="0"/>
                <a:cs typeface="Times New Roman" pitchFamily="18" charset="0"/>
              </a:rPr>
              <a:t>Centrum Doradztwa Rolniczego;</a:t>
            </a:r>
          </a:p>
          <a:p>
            <a:r>
              <a:rPr lang="pl-PL" sz="2000" dirty="0" smtClean="0">
                <a:latin typeface="Times New Roman" pitchFamily="18" charset="0"/>
                <a:cs typeface="Times New Roman" pitchFamily="18" charset="0"/>
              </a:rPr>
              <a:t>instytuty badawcze;</a:t>
            </a:r>
          </a:p>
          <a:p>
            <a:r>
              <a:rPr lang="pl-PL" sz="2000" dirty="0" smtClean="0">
                <a:latin typeface="Times New Roman" pitchFamily="18" charset="0"/>
                <a:cs typeface="Times New Roman" pitchFamily="18" charset="0"/>
              </a:rPr>
              <a:t>uczelnie.</a:t>
            </a:r>
          </a:p>
          <a:p>
            <a:pPr>
              <a:buNone/>
            </a:pPr>
            <a:endParaRPr lang="pl-PL" sz="2200" b="1" u="sng" dirty="0" smtClean="0">
              <a:latin typeface="Times New Roman" pitchFamily="18" charset="0"/>
              <a:cs typeface="Times New Roman" pitchFamily="18" charset="0"/>
            </a:endParaRPr>
          </a:p>
          <a:p>
            <a:pPr>
              <a:buNone/>
            </a:pPr>
            <a:r>
              <a:rPr lang="pl-PL" sz="2200" b="1" dirty="0" smtClean="0">
                <a:latin typeface="Times New Roman" pitchFamily="18" charset="0"/>
                <a:cs typeface="Times New Roman" pitchFamily="18" charset="0"/>
              </a:rPr>
              <a:t>Wsparcie:</a:t>
            </a:r>
          </a:p>
          <a:p>
            <a:pPr algn="just"/>
            <a:r>
              <a:rPr lang="pl-PL" sz="2000" dirty="0" smtClean="0">
                <a:latin typeface="Times New Roman" pitchFamily="18" charset="0"/>
                <a:cs typeface="Times New Roman" pitchFamily="18" charset="0"/>
              </a:rPr>
              <a:t>Poziom pomocy finansowej wynosi maksymalnie 100% kosztów kwalifikowalnych operacji,</a:t>
            </a:r>
          </a:p>
          <a:p>
            <a:pPr algn="just"/>
            <a:r>
              <a:rPr lang="pl-PL" sz="2000" dirty="0" smtClean="0">
                <a:latin typeface="Times New Roman" pitchFamily="18" charset="0"/>
                <a:cs typeface="Times New Roman" pitchFamily="18" charset="0"/>
              </a:rPr>
              <a:t>jednak nie więcej niż równowartość 200 000 euro za trzy lata szkolenia doradców dla</a:t>
            </a:r>
          </a:p>
          <a:p>
            <a:pPr algn="just"/>
            <a:r>
              <a:rPr lang="pl-PL" sz="2000" dirty="0" smtClean="0">
                <a:latin typeface="Times New Roman" pitchFamily="18" charset="0"/>
                <a:cs typeface="Times New Roman" pitchFamily="18" charset="0"/>
              </a:rPr>
              <a:t>jednego podmiotu szkoleniowego w okresie realizacji Programu.</a:t>
            </a:r>
            <a:endParaRPr lang="pl-PL" sz="2000" u="sng" dirty="0">
              <a:latin typeface="Times New Roman" pitchFamily="18" charset="0"/>
              <a:cs typeface="Times New Roman" pitchFamily="18" charset="0"/>
            </a:endParaRPr>
          </a:p>
        </p:txBody>
      </p:sp>
      <p:sp>
        <p:nvSpPr>
          <p:cNvPr id="6" name="Symbol zastępczy numeru slajdu 5"/>
          <p:cNvSpPr>
            <a:spLocks noGrp="1"/>
          </p:cNvSpPr>
          <p:nvPr>
            <p:ph type="sldNum" sz="quarter" idx="12"/>
          </p:nvPr>
        </p:nvSpPr>
        <p:spPr/>
        <p:txBody>
          <a:bodyPr/>
          <a:lstStyle/>
          <a:p>
            <a:pPr>
              <a:defRPr/>
            </a:pPr>
            <a:fld id="{24B65095-A88D-4ED4-98BC-379CCEAE9A66}" type="slidenum">
              <a:rPr lang="pl-PL" smtClean="0"/>
              <a:pPr>
                <a:defRPr/>
              </a:pPr>
              <a:t>132</a:t>
            </a:fld>
            <a:endParaRPr lang="pl-PL" dirty="0"/>
          </a:p>
        </p:txBody>
      </p:sp>
    </p:spTree>
    <p:extLst>
      <p:ext uri="{BB962C8B-B14F-4D97-AF65-F5344CB8AC3E}">
        <p14:creationId xmlns:p14="http://schemas.microsoft.com/office/powerpoint/2010/main" xmlns="" val="115684477"/>
      </p:ext>
    </p:extLst>
  </p:cSld>
  <p:clrMapOvr>
    <a:masterClrMapping/>
  </p:clrMapOvr>
  <p:transition>
    <p:fade thruBlk="1"/>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043608" y="692696"/>
            <a:ext cx="8229600" cy="5361459"/>
          </a:xfrm>
        </p:spPr>
        <p:txBody>
          <a:bodyPr/>
          <a:lstStyle/>
          <a:p>
            <a:pPr lvl="0">
              <a:buNone/>
            </a:pPr>
            <a:r>
              <a:rPr lang="pl-PL" sz="2400" b="1" dirty="0">
                <a:solidFill>
                  <a:srgbClr val="008000"/>
                </a:solidFill>
                <a:latin typeface="Times New Roman" pitchFamily="18" charset="0"/>
                <a:cs typeface="Times New Roman" pitchFamily="18" charset="0"/>
              </a:rPr>
              <a:t>Wsparcie szkoleń dla doradców cd.</a:t>
            </a:r>
          </a:p>
          <a:p>
            <a:pPr marL="0" indent="0">
              <a:buNone/>
            </a:pPr>
            <a:endParaRPr lang="pl-PL" dirty="0" smtClean="0"/>
          </a:p>
          <a:p>
            <a:pPr marL="0" indent="0">
              <a:buNone/>
            </a:pPr>
            <a:r>
              <a:rPr lang="pl-PL" sz="2000" b="1" dirty="0" smtClean="0">
                <a:latin typeface="Times New Roman" pitchFamily="18" charset="0"/>
                <a:cs typeface="Times New Roman" pitchFamily="18" charset="0"/>
              </a:rPr>
              <a:t>Pomoc może być przyznana wnioskodawcy, który</a:t>
            </a:r>
          </a:p>
          <a:p>
            <a:r>
              <a:rPr lang="pl-PL" sz="2000" dirty="0">
                <a:latin typeface="Times New Roman" pitchFamily="18" charset="0"/>
                <a:cs typeface="Times New Roman" pitchFamily="18" charset="0"/>
              </a:rPr>
              <a:t>p</a:t>
            </a:r>
            <a:r>
              <a:rPr lang="pl-PL" sz="2000" dirty="0" smtClean="0">
                <a:latin typeface="Times New Roman" pitchFamily="18" charset="0"/>
                <a:cs typeface="Times New Roman" pitchFamily="18" charset="0"/>
              </a:rPr>
              <a:t>rowadzi działalność szkoleniową na terytorium Rzeczpospolitej Polskiej;</a:t>
            </a:r>
          </a:p>
          <a:p>
            <a:r>
              <a:rPr lang="pl-PL" sz="2000" dirty="0">
                <a:latin typeface="Times New Roman" pitchFamily="18" charset="0"/>
                <a:cs typeface="Times New Roman" pitchFamily="18" charset="0"/>
              </a:rPr>
              <a:t>d</a:t>
            </a:r>
            <a:r>
              <a:rPr lang="pl-PL" sz="2000" dirty="0" smtClean="0">
                <a:latin typeface="Times New Roman" pitchFamily="18" charset="0"/>
                <a:cs typeface="Times New Roman" pitchFamily="18" charset="0"/>
              </a:rPr>
              <a:t>ysponuje odpowiednim personelem, w tym kadrą dydaktyczną;</a:t>
            </a:r>
          </a:p>
          <a:p>
            <a:r>
              <a:rPr lang="pl-PL" sz="2000" dirty="0">
                <a:latin typeface="Times New Roman" pitchFamily="18" charset="0"/>
                <a:cs typeface="Times New Roman" pitchFamily="18" charset="0"/>
              </a:rPr>
              <a:t>p</a:t>
            </a:r>
            <a:r>
              <a:rPr lang="pl-PL" sz="2000" dirty="0" smtClean="0">
                <a:latin typeface="Times New Roman" pitchFamily="18" charset="0"/>
                <a:cs typeface="Times New Roman" pitchFamily="18" charset="0"/>
              </a:rPr>
              <a:t>osiada odpowiednie warunki techniczne i lokalowe biura, pozwalające na efektywne i sprawne wykonywanie zadań związanych ze świadczeniem usług szkoleniowych;</a:t>
            </a:r>
          </a:p>
          <a:p>
            <a:r>
              <a:rPr lang="pl-PL" sz="2000" dirty="0">
                <a:latin typeface="Times New Roman" pitchFamily="18" charset="0"/>
                <a:cs typeface="Times New Roman" pitchFamily="18" charset="0"/>
              </a:rPr>
              <a:t>d</a:t>
            </a:r>
            <a:r>
              <a:rPr lang="pl-PL" sz="2000" dirty="0" smtClean="0">
                <a:latin typeface="Times New Roman" pitchFamily="18" charset="0"/>
                <a:cs typeface="Times New Roman" pitchFamily="18" charset="0"/>
              </a:rPr>
              <a:t>ysponuje odpowiednią bazą </a:t>
            </a:r>
            <a:r>
              <a:rPr lang="pl-PL" sz="2000" dirty="0" err="1" smtClean="0">
                <a:latin typeface="Times New Roman" pitchFamily="18" charset="0"/>
                <a:cs typeface="Times New Roman" pitchFamily="18" charset="0"/>
              </a:rPr>
              <a:t>dydaktyczno</a:t>
            </a:r>
            <a:r>
              <a:rPr lang="pl-PL" sz="2000" dirty="0" smtClean="0">
                <a:latin typeface="Times New Roman" pitchFamily="18" charset="0"/>
                <a:cs typeface="Times New Roman" pitchFamily="18" charset="0"/>
              </a:rPr>
              <a:t> – lokalową;</a:t>
            </a:r>
          </a:p>
          <a:p>
            <a:r>
              <a:rPr lang="pl-PL" sz="2000" dirty="0">
                <a:latin typeface="Times New Roman" pitchFamily="18" charset="0"/>
                <a:cs typeface="Times New Roman" pitchFamily="18" charset="0"/>
              </a:rPr>
              <a:t>p</a:t>
            </a:r>
            <a:r>
              <a:rPr lang="pl-PL" sz="2000" dirty="0" smtClean="0">
                <a:latin typeface="Times New Roman" pitchFamily="18" charset="0"/>
                <a:cs typeface="Times New Roman" pitchFamily="18" charset="0"/>
              </a:rPr>
              <a:t>osiada odpowiednie doświadczenie w organizowaniu i przeprowadzaniu szkoleń;</a:t>
            </a:r>
          </a:p>
          <a:p>
            <a:r>
              <a:rPr lang="pl-PL" sz="2000" dirty="0">
                <a:latin typeface="Times New Roman" pitchFamily="18" charset="0"/>
                <a:cs typeface="Times New Roman" pitchFamily="18" charset="0"/>
              </a:rPr>
              <a:t>p</a:t>
            </a:r>
            <a:r>
              <a:rPr lang="pl-PL" sz="2000" dirty="0" smtClean="0">
                <a:latin typeface="Times New Roman" pitchFamily="18" charset="0"/>
                <a:cs typeface="Times New Roman" pitchFamily="18" charset="0"/>
              </a:rPr>
              <a:t>rzedłoży wraz z wnioskiem o przyznanie pomocy opracowany program szkoleniowy wraz z harmonogramem.</a:t>
            </a:r>
            <a:endParaRPr lang="pl-PL" sz="2000" dirty="0">
              <a:latin typeface="Times New Roman" pitchFamily="18" charset="0"/>
              <a:cs typeface="Times New Roman" pitchFamily="18" charset="0"/>
            </a:endParaRPr>
          </a:p>
        </p:txBody>
      </p:sp>
      <p:sp>
        <p:nvSpPr>
          <p:cNvPr id="6" name="Symbol zastępczy numeru slajdu 5"/>
          <p:cNvSpPr>
            <a:spLocks noGrp="1"/>
          </p:cNvSpPr>
          <p:nvPr>
            <p:ph type="sldNum" sz="quarter" idx="12"/>
          </p:nvPr>
        </p:nvSpPr>
        <p:spPr/>
        <p:txBody>
          <a:bodyPr/>
          <a:lstStyle/>
          <a:p>
            <a:pPr>
              <a:defRPr/>
            </a:pPr>
            <a:fld id="{24B65095-A88D-4ED4-98BC-379CCEAE9A66}" type="slidenum">
              <a:rPr lang="pl-PL" smtClean="0"/>
              <a:pPr>
                <a:defRPr/>
              </a:pPr>
              <a:t>133</a:t>
            </a:fld>
            <a:endParaRPr lang="pl-PL" dirty="0"/>
          </a:p>
        </p:txBody>
      </p:sp>
    </p:spTree>
    <p:extLst>
      <p:ext uri="{BB962C8B-B14F-4D97-AF65-F5344CB8AC3E}">
        <p14:creationId xmlns:p14="http://schemas.microsoft.com/office/powerpoint/2010/main" xmlns="" val="653442684"/>
      </p:ext>
    </p:extLst>
  </p:cSld>
  <p:clrMapOvr>
    <a:masterClrMapping/>
  </p:clrMapOvr>
  <p:transition>
    <p:fade thruBlk="1"/>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1196752"/>
            <a:ext cx="8229600" cy="4929411"/>
          </a:xfrm>
        </p:spPr>
        <p:txBody>
          <a:bodyPr/>
          <a:lstStyle/>
          <a:p>
            <a:pPr marL="0" lvl="0" indent="0" algn="ctr">
              <a:buNone/>
            </a:pPr>
            <a:endParaRPr lang="pl-PL" b="1" dirty="0" smtClean="0">
              <a:solidFill>
                <a:prstClr val="black"/>
              </a:solidFill>
              <a:latin typeface="Times New Roman" pitchFamily="18" charset="0"/>
              <a:cs typeface="Times New Roman" pitchFamily="18" charset="0"/>
            </a:endParaRPr>
          </a:p>
          <a:p>
            <a:pPr marL="0" lvl="0" indent="0" algn="ctr">
              <a:buNone/>
            </a:pPr>
            <a:r>
              <a:rPr lang="pl-PL" sz="2400" b="1" dirty="0">
                <a:solidFill>
                  <a:srgbClr val="008000"/>
                </a:solidFill>
                <a:latin typeface="Times New Roman" pitchFamily="18" charset="0"/>
                <a:cs typeface="Times New Roman" pitchFamily="18" charset="0"/>
              </a:rPr>
              <a:t>Działanie </a:t>
            </a:r>
            <a:r>
              <a:rPr lang="pl-PL" sz="2400" b="1" dirty="0" smtClean="0">
                <a:solidFill>
                  <a:srgbClr val="008000"/>
                </a:solidFill>
                <a:latin typeface="Times New Roman" pitchFamily="18" charset="0"/>
                <a:cs typeface="Times New Roman" pitchFamily="18" charset="0"/>
              </a:rPr>
              <a:t>7.4</a:t>
            </a:r>
            <a:endParaRPr lang="pl-PL" sz="2400" b="1" dirty="0">
              <a:solidFill>
                <a:srgbClr val="008000"/>
              </a:solidFill>
              <a:latin typeface="Times New Roman" pitchFamily="18" charset="0"/>
              <a:cs typeface="Times New Roman" pitchFamily="18" charset="0"/>
            </a:endParaRPr>
          </a:p>
          <a:p>
            <a:pPr marL="0" lvl="0" indent="0" algn="ctr">
              <a:buNone/>
            </a:pPr>
            <a:endParaRPr lang="pl-PL" b="1" dirty="0" smtClean="0">
              <a:solidFill>
                <a:prstClr val="black"/>
              </a:solidFill>
              <a:latin typeface="Times New Roman" pitchFamily="18" charset="0"/>
              <a:cs typeface="Times New Roman" pitchFamily="18" charset="0"/>
            </a:endParaRPr>
          </a:p>
          <a:p>
            <a:pPr marL="0" lvl="0" indent="0" algn="ctr">
              <a:buNone/>
            </a:pPr>
            <a:r>
              <a:rPr lang="pl-PL" b="1" dirty="0" smtClean="0">
                <a:solidFill>
                  <a:srgbClr val="008000"/>
                </a:solidFill>
                <a:latin typeface="Times New Roman" pitchFamily="18" charset="0"/>
                <a:cs typeface="Times New Roman" pitchFamily="18" charset="0"/>
              </a:rPr>
              <a:t>Systemy </a:t>
            </a:r>
            <a:r>
              <a:rPr lang="pl-PL" b="1" dirty="0">
                <a:solidFill>
                  <a:srgbClr val="008000"/>
                </a:solidFill>
                <a:latin typeface="Times New Roman" pitchFamily="18" charset="0"/>
                <a:cs typeface="Times New Roman" pitchFamily="18" charset="0"/>
              </a:rPr>
              <a:t>jakości </a:t>
            </a:r>
          </a:p>
          <a:p>
            <a:pPr marL="0" lvl="0" indent="0" algn="ctr">
              <a:buNone/>
            </a:pPr>
            <a:r>
              <a:rPr lang="pl-PL" b="1" dirty="0">
                <a:solidFill>
                  <a:srgbClr val="008000"/>
                </a:solidFill>
                <a:latin typeface="Times New Roman" pitchFamily="18" charset="0"/>
                <a:cs typeface="Times New Roman" pitchFamily="18" charset="0"/>
              </a:rPr>
              <a:t>produktów rolnych i środków spożywczych</a:t>
            </a:r>
          </a:p>
        </p:txBody>
      </p:sp>
      <p:sp>
        <p:nvSpPr>
          <p:cNvPr id="6" name="Symbol zastępczy numeru slajdu 5"/>
          <p:cNvSpPr>
            <a:spLocks noGrp="1"/>
          </p:cNvSpPr>
          <p:nvPr>
            <p:ph type="sldNum" sz="quarter" idx="12"/>
          </p:nvPr>
        </p:nvSpPr>
        <p:spPr/>
        <p:txBody>
          <a:bodyPr/>
          <a:lstStyle/>
          <a:p>
            <a:pPr>
              <a:defRPr/>
            </a:pPr>
            <a:fld id="{24B65095-A88D-4ED4-98BC-379CCEAE9A66}" type="slidenum">
              <a:rPr lang="pl-PL" smtClean="0"/>
              <a:pPr>
                <a:defRPr/>
              </a:pPr>
              <a:t>134</a:t>
            </a:fld>
            <a:endParaRPr lang="pl-PL" dirty="0"/>
          </a:p>
        </p:txBody>
      </p:sp>
    </p:spTree>
    <p:extLst>
      <p:ext uri="{BB962C8B-B14F-4D97-AF65-F5344CB8AC3E}">
        <p14:creationId xmlns:p14="http://schemas.microsoft.com/office/powerpoint/2010/main" xmlns="" val="4055777723"/>
      </p:ext>
    </p:extLst>
  </p:cSld>
  <p:clrMapOvr>
    <a:masterClrMapping/>
  </p:clrMapOvr>
  <p:transition>
    <p:fade thruBlk="1"/>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975637" y="476672"/>
            <a:ext cx="8147248" cy="5626121"/>
          </a:xfrm>
        </p:spPr>
        <p:txBody>
          <a:bodyPr/>
          <a:lstStyle/>
          <a:p>
            <a:pPr marL="0" indent="0" algn="ctr">
              <a:buNone/>
            </a:pPr>
            <a:endParaRPr lang="pl-PL" sz="1600" b="1" dirty="0" smtClean="0">
              <a:latin typeface="Times New Roman" pitchFamily="18" charset="0"/>
              <a:cs typeface="Times New Roman" pitchFamily="18" charset="0"/>
            </a:endParaRPr>
          </a:p>
          <a:p>
            <a:pPr marL="0" indent="0">
              <a:buNone/>
            </a:pPr>
            <a:r>
              <a:rPr lang="pl-PL" sz="2400" b="1" dirty="0" smtClean="0">
                <a:solidFill>
                  <a:srgbClr val="008000"/>
                </a:solidFill>
                <a:latin typeface="Times New Roman" pitchFamily="18" charset="0"/>
                <a:cs typeface="Times New Roman" pitchFamily="18" charset="0"/>
              </a:rPr>
              <a:t>Cel Działania</a:t>
            </a:r>
          </a:p>
          <a:p>
            <a:pPr marL="0" indent="0" algn="just">
              <a:buNone/>
            </a:pPr>
            <a:r>
              <a:rPr lang="pl-PL" sz="2200" dirty="0" smtClean="0">
                <a:latin typeface="Times New Roman" pitchFamily="18" charset="0"/>
                <a:cs typeface="Times New Roman" pitchFamily="18" charset="0"/>
              </a:rPr>
              <a:t>Wspieranie organizacji łańcucha dostaw żywności, w tym przetwarzania i wprowadzania do obrotu produktów rolnych, promowanie dobrostanu zwierząt i zarządzania ryzykiem w rolnictwie, ze szczególnym naciskiem na:</a:t>
            </a:r>
          </a:p>
          <a:p>
            <a:pPr marL="0" indent="0" algn="just">
              <a:buNone/>
            </a:pPr>
            <a:r>
              <a:rPr lang="pl-PL" sz="2200" dirty="0" smtClean="0">
                <a:latin typeface="Times New Roman" pitchFamily="18" charset="0"/>
                <a:cs typeface="Times New Roman" pitchFamily="18" charset="0"/>
              </a:rPr>
              <a:t>poprawę konkurencyjności producentów rolnych poprzez lepsze ich zintegrowanie z łańcuchem rolno-spożywczym poprzez systemy jakości, dodawanie wartości do produktów rolnych, promocję na rynkach lokalnych i krótkie cykle dostaw, grupy i organizacje producentów oraz organizacje międzybranżowe.</a:t>
            </a:r>
          </a:p>
          <a:p>
            <a:pPr marL="180975" indent="-180975">
              <a:buNone/>
            </a:pPr>
            <a:endParaRPr lang="pl-PL" sz="1600" b="1" dirty="0" smtClean="0">
              <a:latin typeface="Times New Roman" pitchFamily="18" charset="0"/>
              <a:cs typeface="Times New Roman" pitchFamily="18" charset="0"/>
            </a:endParaRPr>
          </a:p>
          <a:p>
            <a:pPr marL="180975" indent="-180975">
              <a:buNone/>
            </a:pPr>
            <a:r>
              <a:rPr lang="pl-PL" sz="2400" b="1" dirty="0" smtClean="0">
                <a:latin typeface="Times New Roman" pitchFamily="18" charset="0"/>
                <a:cs typeface="Times New Roman" pitchFamily="18" charset="0"/>
              </a:rPr>
              <a:t>BUDŻET – 33 004 179 euro</a:t>
            </a:r>
          </a:p>
          <a:p>
            <a:pPr marL="0" indent="0" algn="just">
              <a:buNone/>
            </a:pPr>
            <a:endParaRPr lang="pl-PL" b="1" dirty="0" smtClean="0">
              <a:latin typeface="Times New Roman" pitchFamily="18" charset="0"/>
              <a:cs typeface="Times New Roman" pitchFamily="18" charset="0"/>
            </a:endParaRPr>
          </a:p>
        </p:txBody>
      </p:sp>
      <p:sp>
        <p:nvSpPr>
          <p:cNvPr id="6" name="Symbol zastępczy numeru slajdu 5"/>
          <p:cNvSpPr>
            <a:spLocks noGrp="1"/>
          </p:cNvSpPr>
          <p:nvPr>
            <p:ph type="sldNum" sz="quarter" idx="12"/>
          </p:nvPr>
        </p:nvSpPr>
        <p:spPr/>
        <p:txBody>
          <a:bodyPr/>
          <a:lstStyle/>
          <a:p>
            <a:pPr>
              <a:defRPr/>
            </a:pPr>
            <a:fld id="{24B65095-A88D-4ED4-98BC-379CCEAE9A66}" type="slidenum">
              <a:rPr lang="pl-PL" smtClean="0"/>
              <a:pPr>
                <a:defRPr/>
              </a:pPr>
              <a:t>135</a:t>
            </a:fld>
            <a:endParaRPr lang="pl-PL" dirty="0"/>
          </a:p>
        </p:txBody>
      </p:sp>
    </p:spTree>
    <p:extLst>
      <p:ext uri="{BB962C8B-B14F-4D97-AF65-F5344CB8AC3E}">
        <p14:creationId xmlns:p14="http://schemas.microsoft.com/office/powerpoint/2010/main" xmlns="" val="607342212"/>
      </p:ext>
    </p:extLst>
  </p:cSld>
  <p:clrMapOvr>
    <a:masterClrMapping/>
  </p:clrMapOvr>
  <p:transition>
    <p:fade thruBlk="1"/>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95536" y="857232"/>
            <a:ext cx="8748464" cy="5268931"/>
          </a:xfrm>
        </p:spPr>
        <p:txBody>
          <a:bodyPr/>
          <a:lstStyle/>
          <a:p>
            <a:pPr>
              <a:buNone/>
            </a:pPr>
            <a:endParaRPr lang="pl-PL" sz="2400" b="1" u="sng" dirty="0" smtClean="0">
              <a:latin typeface="Times New Roman" pitchFamily="18" charset="0"/>
              <a:cs typeface="Times New Roman" pitchFamily="18" charset="0"/>
            </a:endParaRPr>
          </a:p>
          <a:p>
            <a:pPr>
              <a:buNone/>
            </a:pPr>
            <a:r>
              <a:rPr lang="pl-PL" sz="2400" b="1" dirty="0" smtClean="0">
                <a:solidFill>
                  <a:srgbClr val="008000"/>
                </a:solidFill>
                <a:latin typeface="Times New Roman" pitchFamily="18" charset="0"/>
                <a:cs typeface="Times New Roman" pitchFamily="18" charset="0"/>
              </a:rPr>
              <a:t>    PODDZIAŁANIA</a:t>
            </a:r>
          </a:p>
          <a:p>
            <a:pPr marL="712788" indent="-712788" fontAlgn="auto">
              <a:spcBef>
                <a:spcPts val="0"/>
              </a:spcBef>
              <a:spcAft>
                <a:spcPts val="0"/>
              </a:spcAft>
              <a:buNone/>
              <a:defRPr/>
            </a:pPr>
            <a:endParaRPr lang="pl-PL" b="1" dirty="0" smtClean="0">
              <a:solidFill>
                <a:srgbClr val="008000"/>
              </a:solidFill>
              <a:latin typeface="Times New Roman" pitchFamily="18" charset="0"/>
              <a:cs typeface="Times New Roman" pitchFamily="18" charset="0"/>
            </a:endParaRPr>
          </a:p>
          <a:p>
            <a:pPr fontAlgn="auto">
              <a:spcBef>
                <a:spcPts val="0"/>
              </a:spcBef>
              <a:spcAft>
                <a:spcPts val="0"/>
              </a:spcAft>
              <a:defRPr/>
            </a:pPr>
            <a:r>
              <a:rPr lang="pl-PL" sz="2400" b="1" dirty="0" smtClean="0">
                <a:solidFill>
                  <a:srgbClr val="008000"/>
                </a:solidFill>
                <a:latin typeface="Times New Roman" pitchFamily="18" charset="0"/>
                <a:cs typeface="Times New Roman" pitchFamily="18" charset="0"/>
              </a:rPr>
              <a:t>Wsparcie dla nowych uczestników systemów jakości żywności.</a:t>
            </a:r>
          </a:p>
          <a:p>
            <a:pPr fontAlgn="auto">
              <a:spcBef>
                <a:spcPts val="0"/>
              </a:spcBef>
              <a:spcAft>
                <a:spcPts val="0"/>
              </a:spcAft>
              <a:defRPr/>
            </a:pPr>
            <a:endParaRPr lang="pl-PL" dirty="0" smtClean="0">
              <a:solidFill>
                <a:srgbClr val="008000"/>
              </a:solidFill>
              <a:latin typeface="Times New Roman" pitchFamily="18" charset="0"/>
              <a:cs typeface="Times New Roman" pitchFamily="18" charset="0"/>
            </a:endParaRPr>
          </a:p>
          <a:p>
            <a:pPr algn="just" fontAlgn="auto">
              <a:spcBef>
                <a:spcPts val="0"/>
              </a:spcBef>
              <a:spcAft>
                <a:spcPts val="0"/>
              </a:spcAft>
              <a:defRPr/>
            </a:pPr>
            <a:r>
              <a:rPr lang="pl-PL" sz="2400" b="1" dirty="0" smtClean="0">
                <a:solidFill>
                  <a:srgbClr val="008000"/>
                </a:solidFill>
                <a:latin typeface="Times New Roman" pitchFamily="18" charset="0"/>
                <a:cs typeface="Times New Roman" pitchFamily="18" charset="0"/>
              </a:rPr>
              <a:t>Wsparcie na przeprowadzenie działań informacyjnych </a:t>
            </a:r>
            <a:br>
              <a:rPr lang="pl-PL" sz="2400" b="1" dirty="0" smtClean="0">
                <a:solidFill>
                  <a:srgbClr val="008000"/>
                </a:solidFill>
                <a:latin typeface="Times New Roman" pitchFamily="18" charset="0"/>
                <a:cs typeface="Times New Roman" pitchFamily="18" charset="0"/>
              </a:rPr>
            </a:br>
            <a:r>
              <a:rPr lang="pl-PL" sz="2400" b="1" dirty="0" smtClean="0">
                <a:solidFill>
                  <a:srgbClr val="008000"/>
                </a:solidFill>
                <a:latin typeface="Times New Roman" pitchFamily="18" charset="0"/>
                <a:cs typeface="Times New Roman" pitchFamily="18" charset="0"/>
              </a:rPr>
              <a:t>i promocyjnych.</a:t>
            </a:r>
          </a:p>
          <a:p>
            <a:pPr marL="0" indent="0">
              <a:buNone/>
            </a:pPr>
            <a:endParaRPr lang="pl-PL" dirty="0"/>
          </a:p>
        </p:txBody>
      </p:sp>
      <p:sp>
        <p:nvSpPr>
          <p:cNvPr id="6" name="Symbol zastępczy numeru slajdu 5"/>
          <p:cNvSpPr>
            <a:spLocks noGrp="1"/>
          </p:cNvSpPr>
          <p:nvPr>
            <p:ph type="sldNum" sz="quarter" idx="12"/>
          </p:nvPr>
        </p:nvSpPr>
        <p:spPr/>
        <p:txBody>
          <a:bodyPr/>
          <a:lstStyle/>
          <a:p>
            <a:pPr>
              <a:defRPr/>
            </a:pPr>
            <a:fld id="{24B65095-A88D-4ED4-98BC-379CCEAE9A66}" type="slidenum">
              <a:rPr lang="pl-PL" smtClean="0"/>
              <a:pPr>
                <a:defRPr/>
              </a:pPr>
              <a:t>136</a:t>
            </a:fld>
            <a:endParaRPr lang="pl-PL" dirty="0"/>
          </a:p>
        </p:txBody>
      </p:sp>
    </p:spTree>
    <p:extLst>
      <p:ext uri="{BB962C8B-B14F-4D97-AF65-F5344CB8AC3E}">
        <p14:creationId xmlns:p14="http://schemas.microsoft.com/office/powerpoint/2010/main" xmlns="" val="819692985"/>
      </p:ext>
    </p:extLst>
  </p:cSld>
  <p:clrMapOvr>
    <a:masterClrMapping/>
  </p:clrMapOvr>
  <p:transition>
    <p:fade thruBlk="1"/>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71600" y="404664"/>
            <a:ext cx="8401080" cy="1143008"/>
          </a:xfrm>
        </p:spPr>
        <p:txBody>
          <a:bodyPr/>
          <a:lstStyle/>
          <a:p>
            <a:pPr algn="l"/>
            <a:r>
              <a:rPr lang="pl-PL" sz="2400" dirty="0" smtClean="0"/>
              <a:t/>
            </a:r>
            <a:br>
              <a:rPr lang="pl-PL" sz="2400" dirty="0" smtClean="0"/>
            </a:br>
            <a:r>
              <a:rPr lang="pl-PL" sz="2200" dirty="0" smtClean="0">
                <a:solidFill>
                  <a:srgbClr val="008000"/>
                </a:solidFill>
                <a:latin typeface="Times New Roman" pitchFamily="18" charset="0"/>
                <a:cs typeface="Times New Roman" pitchFamily="18" charset="0"/>
              </a:rPr>
              <a:t>PODDZIAŁANIE:</a:t>
            </a:r>
            <a:r>
              <a:rPr lang="pl-PL" sz="2400" dirty="0" smtClean="0">
                <a:solidFill>
                  <a:srgbClr val="008000"/>
                </a:solidFill>
              </a:rPr>
              <a:t/>
            </a:r>
            <a:br>
              <a:rPr lang="pl-PL" sz="2400" dirty="0" smtClean="0">
                <a:solidFill>
                  <a:srgbClr val="008000"/>
                </a:solidFill>
              </a:rPr>
            </a:br>
            <a:r>
              <a:rPr lang="pl-PL" sz="2400" b="1" dirty="0" smtClean="0">
                <a:solidFill>
                  <a:srgbClr val="008000"/>
                </a:solidFill>
                <a:latin typeface="Times New Roman" pitchFamily="18" charset="0"/>
                <a:cs typeface="Times New Roman" pitchFamily="18" charset="0"/>
              </a:rPr>
              <a:t>Wsparcie dla nowych uczestników systemów jakości żywności.</a:t>
            </a:r>
            <a:br>
              <a:rPr lang="pl-PL" sz="2400" b="1" dirty="0" smtClean="0">
                <a:solidFill>
                  <a:srgbClr val="008000"/>
                </a:solidFill>
                <a:latin typeface="Times New Roman" pitchFamily="18" charset="0"/>
                <a:cs typeface="Times New Roman" pitchFamily="18" charset="0"/>
              </a:rPr>
            </a:br>
            <a:endParaRPr lang="pl-PL" sz="2400" dirty="0">
              <a:solidFill>
                <a:srgbClr val="008000"/>
              </a:solidFill>
            </a:endParaRPr>
          </a:p>
        </p:txBody>
      </p:sp>
      <p:sp>
        <p:nvSpPr>
          <p:cNvPr id="3" name="Symbol zastępczy zawartości 2"/>
          <p:cNvSpPr>
            <a:spLocks noGrp="1"/>
          </p:cNvSpPr>
          <p:nvPr>
            <p:ph idx="1"/>
          </p:nvPr>
        </p:nvSpPr>
        <p:spPr>
          <a:xfrm>
            <a:off x="467544" y="1916832"/>
            <a:ext cx="8229600" cy="4197361"/>
          </a:xfrm>
        </p:spPr>
        <p:txBody>
          <a:bodyPr/>
          <a:lstStyle/>
          <a:p>
            <a:pPr>
              <a:buNone/>
              <a:defRPr/>
            </a:pPr>
            <a:r>
              <a:rPr lang="pl-PL" sz="2400" b="1" dirty="0" smtClean="0">
                <a:solidFill>
                  <a:srgbClr val="008000"/>
                </a:solidFill>
                <a:latin typeface="Times New Roman" pitchFamily="18" charset="0"/>
                <a:cs typeface="Times New Roman" pitchFamily="18" charset="0"/>
              </a:rPr>
              <a:t>Cele </a:t>
            </a:r>
            <a:r>
              <a:rPr lang="pl-PL" sz="2400" b="1" dirty="0" err="1" smtClean="0">
                <a:solidFill>
                  <a:srgbClr val="008000"/>
                </a:solidFill>
                <a:latin typeface="Times New Roman" pitchFamily="18" charset="0"/>
                <a:cs typeface="Times New Roman" pitchFamily="18" charset="0"/>
              </a:rPr>
              <a:t>poddziałania</a:t>
            </a:r>
            <a:r>
              <a:rPr lang="pl-PL" sz="2400" b="1" dirty="0" smtClean="0">
                <a:solidFill>
                  <a:srgbClr val="008000"/>
                </a:solidFill>
                <a:latin typeface="Times New Roman" pitchFamily="18" charset="0"/>
                <a:cs typeface="Times New Roman" pitchFamily="18" charset="0"/>
              </a:rPr>
              <a:t>:</a:t>
            </a:r>
            <a:r>
              <a:rPr lang="pl-PL" sz="2400" b="1" u="sng" dirty="0" smtClean="0">
                <a:latin typeface="Times New Roman" pitchFamily="18" charset="0"/>
                <a:cs typeface="Times New Roman" pitchFamily="18" charset="0"/>
              </a:rPr>
              <a:t> </a:t>
            </a:r>
            <a:r>
              <a:rPr lang="pl-PL" sz="2000" b="1" u="sng" dirty="0" smtClean="0">
                <a:latin typeface="Times New Roman" pitchFamily="18" charset="0"/>
                <a:cs typeface="Times New Roman" pitchFamily="18" charset="0"/>
              </a:rPr>
              <a:t> </a:t>
            </a:r>
          </a:p>
          <a:p>
            <a:pPr algn="ctr">
              <a:defRPr/>
            </a:pPr>
            <a:endParaRPr lang="pl-PL" sz="2000" b="1" dirty="0" smtClean="0">
              <a:latin typeface="Times New Roman" pitchFamily="18" charset="0"/>
              <a:cs typeface="Times New Roman" pitchFamily="18" charset="0"/>
            </a:endParaRPr>
          </a:p>
          <a:p>
            <a:pPr marL="360363" indent="-360363" algn="just">
              <a:buFont typeface="Arial" pitchFamily="34" charset="0"/>
              <a:buChar char="•"/>
              <a:defRPr/>
            </a:pPr>
            <a:r>
              <a:rPr lang="pl-PL" sz="2200" dirty="0" smtClean="0">
                <a:latin typeface="Times New Roman" pitchFamily="18" charset="0"/>
                <a:cs typeface="Times New Roman" pitchFamily="18" charset="0"/>
              </a:rPr>
              <a:t>Motywowanie do prowadzenia produkcji w ramach systemów jakości.</a:t>
            </a:r>
          </a:p>
          <a:p>
            <a:pPr marL="360363" indent="-360363" algn="just">
              <a:buFont typeface="Arial" pitchFamily="34" charset="0"/>
              <a:buChar char="•"/>
              <a:defRPr/>
            </a:pPr>
            <a:endParaRPr lang="pl-PL" sz="2200" dirty="0" smtClean="0">
              <a:latin typeface="Times New Roman" pitchFamily="18" charset="0"/>
              <a:cs typeface="Times New Roman" pitchFamily="18" charset="0"/>
            </a:endParaRPr>
          </a:p>
          <a:p>
            <a:pPr marL="360363" indent="-360363" algn="just">
              <a:buFont typeface="Arial" pitchFamily="34" charset="0"/>
              <a:buChar char="•"/>
              <a:defRPr/>
            </a:pPr>
            <a:r>
              <a:rPr lang="pl-PL" sz="2200" dirty="0" smtClean="0">
                <a:latin typeface="Times New Roman" pitchFamily="18" charset="0"/>
                <a:cs typeface="Times New Roman" pitchFamily="18" charset="0"/>
              </a:rPr>
              <a:t>Ułatwienie prowadzenia produkcji w warunkach, wymaganych przez określony system jakości. </a:t>
            </a:r>
          </a:p>
          <a:p>
            <a:pPr marL="360363" indent="-360363" algn="just">
              <a:buFont typeface="Arial" pitchFamily="34" charset="0"/>
              <a:buChar char="•"/>
              <a:defRPr/>
            </a:pPr>
            <a:endParaRPr lang="pl-PL" sz="2200" dirty="0" smtClean="0">
              <a:latin typeface="Times New Roman" pitchFamily="18" charset="0"/>
              <a:cs typeface="Times New Roman" pitchFamily="18" charset="0"/>
            </a:endParaRPr>
          </a:p>
          <a:p>
            <a:pPr marL="360363" indent="-360363" algn="just">
              <a:buFont typeface="Arial" pitchFamily="34" charset="0"/>
              <a:buChar char="•"/>
              <a:defRPr/>
            </a:pPr>
            <a:r>
              <a:rPr lang="pl-PL" sz="2200" dirty="0" smtClean="0">
                <a:latin typeface="Times New Roman" pitchFamily="18" charset="0"/>
                <a:cs typeface="Times New Roman" pitchFamily="18" charset="0"/>
              </a:rPr>
              <a:t>Umożliwienie pokrycia dodatkowych kosztów produkcji do momentu, kiedy będą one odzwierciedlone w wyższych cenach produktów na rynku.</a:t>
            </a:r>
            <a:endParaRPr lang="pl-PL" sz="2200" b="1" dirty="0" smtClean="0">
              <a:ln>
                <a:solidFill>
                  <a:schemeClr val="tx1"/>
                </a:solidFill>
              </a:ln>
              <a:latin typeface="Times New Roman" pitchFamily="18" charset="0"/>
              <a:cs typeface="Times New Roman" pitchFamily="18" charset="0"/>
            </a:endParaRPr>
          </a:p>
          <a:p>
            <a:endParaRPr lang="pl-PL" sz="2000" dirty="0"/>
          </a:p>
        </p:txBody>
      </p:sp>
      <p:sp>
        <p:nvSpPr>
          <p:cNvPr id="7" name="Symbol zastępczy numeru slajdu 6"/>
          <p:cNvSpPr>
            <a:spLocks noGrp="1"/>
          </p:cNvSpPr>
          <p:nvPr>
            <p:ph type="sldNum" sz="quarter" idx="12"/>
          </p:nvPr>
        </p:nvSpPr>
        <p:spPr/>
        <p:txBody>
          <a:bodyPr/>
          <a:lstStyle/>
          <a:p>
            <a:pPr>
              <a:defRPr/>
            </a:pPr>
            <a:fld id="{24B65095-A88D-4ED4-98BC-379CCEAE9A66}" type="slidenum">
              <a:rPr lang="pl-PL" smtClean="0"/>
              <a:pPr>
                <a:defRPr/>
              </a:pPr>
              <a:t>137</a:t>
            </a:fld>
            <a:endParaRPr lang="pl-PL" dirty="0"/>
          </a:p>
        </p:txBody>
      </p:sp>
    </p:spTree>
    <p:extLst>
      <p:ext uri="{BB962C8B-B14F-4D97-AF65-F5344CB8AC3E}">
        <p14:creationId xmlns:p14="http://schemas.microsoft.com/office/powerpoint/2010/main" xmlns="" val="2227273782"/>
      </p:ext>
    </p:extLst>
  </p:cSld>
  <p:clrMapOvr>
    <a:masterClrMapping/>
  </p:clrMapOvr>
  <p:transition>
    <p:fade thruBlk="1"/>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187624" y="620688"/>
            <a:ext cx="8172400" cy="936104"/>
          </a:xfrm>
          <a:noFill/>
          <a:ln w="9525">
            <a:noFill/>
            <a:miter lim="800000"/>
            <a:headEnd/>
            <a:tailEnd/>
          </a:ln>
        </p:spPr>
        <p:txBody>
          <a:bodyPr vert="horz" wrap="square" lIns="91440" tIns="45720" rIns="91440" bIns="45720" numCol="1" anchor="ctr" anchorCtr="0" compatLnSpc="1">
            <a:prstTxWarp prst="textNoShape">
              <a:avLst/>
            </a:prstTxWarp>
          </a:bodyPr>
          <a:lstStyle/>
          <a:p>
            <a:pPr algn="l"/>
            <a:r>
              <a:rPr lang="pl-PL" sz="2200" dirty="0" smtClean="0">
                <a:solidFill>
                  <a:srgbClr val="008000"/>
                </a:solidFill>
                <a:latin typeface="Times New Roman" pitchFamily="18" charset="0"/>
                <a:cs typeface="Times New Roman" pitchFamily="18" charset="0"/>
              </a:rPr>
              <a:t>PODDZIAŁANIE:</a:t>
            </a:r>
            <a:br>
              <a:rPr lang="pl-PL" sz="2200" dirty="0" smtClean="0">
                <a:solidFill>
                  <a:srgbClr val="008000"/>
                </a:solidFill>
                <a:latin typeface="Times New Roman" pitchFamily="18" charset="0"/>
                <a:cs typeface="Times New Roman" pitchFamily="18" charset="0"/>
              </a:rPr>
            </a:br>
            <a:r>
              <a:rPr lang="pl-PL" sz="2400" b="1" dirty="0" smtClean="0">
                <a:solidFill>
                  <a:srgbClr val="008000"/>
                </a:solidFill>
                <a:latin typeface="Times New Roman" pitchFamily="18" charset="0"/>
                <a:cs typeface="Times New Roman" pitchFamily="18" charset="0"/>
              </a:rPr>
              <a:t>Wsparcie dla nowych uczestników systemów jakości żywności cd.</a:t>
            </a:r>
            <a:br>
              <a:rPr lang="pl-PL" sz="2400" b="1" dirty="0" smtClean="0">
                <a:solidFill>
                  <a:srgbClr val="008000"/>
                </a:solidFill>
                <a:latin typeface="Times New Roman" pitchFamily="18" charset="0"/>
                <a:cs typeface="Times New Roman" pitchFamily="18" charset="0"/>
              </a:rPr>
            </a:br>
            <a:endParaRPr lang="pl-PL" sz="2400" b="1" dirty="0" smtClean="0">
              <a:solidFill>
                <a:srgbClr val="008000"/>
              </a:solidFill>
              <a:latin typeface="Times New Roman" pitchFamily="18" charset="0"/>
              <a:cs typeface="Times New Roman" pitchFamily="18" charset="0"/>
            </a:endParaRPr>
          </a:p>
        </p:txBody>
      </p:sp>
      <p:sp>
        <p:nvSpPr>
          <p:cNvPr id="3" name="Symbol zastępczy zawartości 2"/>
          <p:cNvSpPr>
            <a:spLocks noGrp="1"/>
          </p:cNvSpPr>
          <p:nvPr>
            <p:ph idx="1"/>
          </p:nvPr>
        </p:nvSpPr>
        <p:spPr/>
        <p:txBody>
          <a:bodyPr/>
          <a:lstStyle/>
          <a:p>
            <a:pPr>
              <a:buNone/>
              <a:defRPr/>
            </a:pPr>
            <a:r>
              <a:rPr lang="pl-PL" sz="2200" b="1" dirty="0" smtClean="0">
                <a:latin typeface="Times New Roman" pitchFamily="18" charset="0"/>
                <a:cs typeface="Times New Roman" pitchFamily="18" charset="0"/>
              </a:rPr>
              <a:t>Beneficjent:</a:t>
            </a:r>
          </a:p>
          <a:p>
            <a:pPr marL="265113" indent="-265113">
              <a:buFont typeface="Arial" pitchFamily="34" charset="0"/>
              <a:buChar char="•"/>
              <a:defRPr/>
            </a:pPr>
            <a:r>
              <a:rPr lang="pl-PL" sz="2000" dirty="0" smtClean="0">
                <a:latin typeface="Times New Roman" pitchFamily="18" charset="0"/>
                <a:cs typeface="Times New Roman" pitchFamily="18" charset="0"/>
              </a:rPr>
              <a:t>rolnik aktywny zawodowo.</a:t>
            </a:r>
          </a:p>
          <a:p>
            <a:pPr>
              <a:buNone/>
              <a:defRPr/>
            </a:pPr>
            <a:endParaRPr lang="pl-PL" sz="2000" b="1" dirty="0" smtClean="0">
              <a:solidFill>
                <a:srgbClr val="C00000"/>
              </a:solidFill>
              <a:latin typeface="Times New Roman" pitchFamily="18" charset="0"/>
              <a:cs typeface="Times New Roman" pitchFamily="18" charset="0"/>
            </a:endParaRPr>
          </a:p>
          <a:p>
            <a:pPr>
              <a:buNone/>
              <a:defRPr/>
            </a:pPr>
            <a:r>
              <a:rPr lang="pl-PL" sz="2200" b="1" dirty="0" smtClean="0">
                <a:latin typeface="Times New Roman" pitchFamily="18" charset="0"/>
                <a:cs typeface="Times New Roman" pitchFamily="18" charset="0"/>
              </a:rPr>
              <a:t>Forma wsparcia:</a:t>
            </a:r>
          </a:p>
          <a:p>
            <a:pPr marL="265113" indent="-265113">
              <a:buFont typeface="Arial" pitchFamily="34" charset="0"/>
              <a:buChar char="•"/>
              <a:defRPr/>
            </a:pPr>
            <a:r>
              <a:rPr lang="pl-PL" sz="2000" dirty="0" smtClean="0">
                <a:latin typeface="Times New Roman" pitchFamily="18" charset="0"/>
                <a:cs typeface="Times New Roman" pitchFamily="18" charset="0"/>
              </a:rPr>
              <a:t>refundacja w okresie 3 lat od przystąpienia do systemu jakości.</a:t>
            </a:r>
          </a:p>
          <a:p>
            <a:pPr>
              <a:buNone/>
              <a:defRPr/>
            </a:pPr>
            <a:endParaRPr lang="pl-PL" sz="2000" dirty="0" smtClean="0">
              <a:latin typeface="Times New Roman" pitchFamily="18" charset="0"/>
              <a:cs typeface="Times New Roman" pitchFamily="18" charset="0"/>
            </a:endParaRPr>
          </a:p>
          <a:p>
            <a:pPr>
              <a:buNone/>
              <a:defRPr/>
            </a:pPr>
            <a:r>
              <a:rPr lang="pl-PL" sz="2200" b="1" dirty="0" smtClean="0">
                <a:latin typeface="Times New Roman" pitchFamily="18" charset="0"/>
                <a:cs typeface="Times New Roman" pitchFamily="18" charset="0"/>
              </a:rPr>
              <a:t>Wysokość wsparcia:</a:t>
            </a:r>
          </a:p>
          <a:p>
            <a:pPr>
              <a:buFont typeface="Arial" pitchFamily="34" charset="0"/>
              <a:buChar char="•"/>
              <a:defRPr/>
            </a:pPr>
            <a:r>
              <a:rPr lang="pl-PL" sz="2000" dirty="0" smtClean="0">
                <a:latin typeface="Times New Roman" pitchFamily="18" charset="0"/>
                <a:cs typeface="Times New Roman" pitchFamily="18" charset="0"/>
              </a:rPr>
              <a:t>do 2 000 euro rocznie na gospodarstwo rolne przez 3 lata,</a:t>
            </a:r>
          </a:p>
          <a:p>
            <a:pPr>
              <a:buFont typeface="Arial" pitchFamily="34" charset="0"/>
              <a:buChar char="•"/>
              <a:defRPr/>
            </a:pPr>
            <a:r>
              <a:rPr lang="pl-PL" sz="2000" dirty="0">
                <a:latin typeface="Times New Roman" pitchFamily="18" charset="0"/>
                <a:cs typeface="Times New Roman" pitchFamily="18" charset="0"/>
              </a:rPr>
              <a:t>k</a:t>
            </a:r>
            <a:r>
              <a:rPr lang="pl-PL" sz="2000" dirty="0" smtClean="0">
                <a:latin typeface="Times New Roman" pitchFamily="18" charset="0"/>
                <a:cs typeface="Times New Roman" pitchFamily="18" charset="0"/>
              </a:rPr>
              <a:t>woty możliwe do refundacji w ramach poszczególnych systemów jakości zostaną określone w przepisach krajowych.</a:t>
            </a:r>
          </a:p>
          <a:p>
            <a:endParaRPr lang="pl-PL" sz="2000" dirty="0">
              <a:latin typeface="Times New Roman" pitchFamily="18" charset="0"/>
              <a:cs typeface="Times New Roman" pitchFamily="18" charset="0"/>
            </a:endParaRPr>
          </a:p>
        </p:txBody>
      </p:sp>
      <p:sp>
        <p:nvSpPr>
          <p:cNvPr id="7" name="Symbol zastępczy numeru slajdu 6"/>
          <p:cNvSpPr>
            <a:spLocks noGrp="1"/>
          </p:cNvSpPr>
          <p:nvPr>
            <p:ph type="sldNum" sz="quarter" idx="12"/>
          </p:nvPr>
        </p:nvSpPr>
        <p:spPr/>
        <p:txBody>
          <a:bodyPr/>
          <a:lstStyle/>
          <a:p>
            <a:pPr>
              <a:defRPr/>
            </a:pPr>
            <a:fld id="{24B65095-A88D-4ED4-98BC-379CCEAE9A66}" type="slidenum">
              <a:rPr lang="pl-PL" smtClean="0"/>
              <a:pPr>
                <a:defRPr/>
              </a:pPr>
              <a:t>138</a:t>
            </a:fld>
            <a:endParaRPr lang="pl-PL" dirty="0"/>
          </a:p>
        </p:txBody>
      </p:sp>
    </p:spTree>
    <p:extLst>
      <p:ext uri="{BB962C8B-B14F-4D97-AF65-F5344CB8AC3E}">
        <p14:creationId xmlns:p14="http://schemas.microsoft.com/office/powerpoint/2010/main" xmlns="" val="1022975714"/>
      </p:ext>
    </p:extLst>
  </p:cSld>
  <p:clrMapOvr>
    <a:masterClrMapping/>
  </p:clrMapOvr>
  <p:transition>
    <p:fade thruBlk="1"/>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1"/>
          <p:cNvSpPr>
            <a:spLocks noGrp="1"/>
          </p:cNvSpPr>
          <p:nvPr>
            <p:ph type="title"/>
          </p:nvPr>
        </p:nvSpPr>
        <p:spPr>
          <a:xfrm>
            <a:off x="1043608" y="404664"/>
            <a:ext cx="7957548" cy="738320"/>
          </a:xfrm>
          <a:noFill/>
          <a:ln w="9525">
            <a:noFill/>
            <a:miter lim="800000"/>
            <a:headEnd/>
            <a:tailEnd/>
          </a:ln>
        </p:spPr>
        <p:txBody>
          <a:bodyPr vert="horz" wrap="square" lIns="91440" tIns="45720" rIns="91440" bIns="45720" numCol="1" anchor="ctr" anchorCtr="0" compatLnSpc="1">
            <a:prstTxWarp prst="textNoShape">
              <a:avLst/>
            </a:prstTxWarp>
          </a:bodyPr>
          <a:lstStyle/>
          <a:p>
            <a:pPr algn="l"/>
            <a:r>
              <a:rPr lang="pl-PL" sz="2200" dirty="0" smtClean="0">
                <a:latin typeface="Times New Roman" pitchFamily="18" charset="0"/>
                <a:cs typeface="Times New Roman" pitchFamily="18" charset="0"/>
              </a:rPr>
              <a:t/>
            </a:r>
            <a:br>
              <a:rPr lang="pl-PL" sz="2200" dirty="0" smtClean="0">
                <a:latin typeface="Times New Roman" pitchFamily="18" charset="0"/>
                <a:cs typeface="Times New Roman" pitchFamily="18" charset="0"/>
              </a:rPr>
            </a:br>
            <a:r>
              <a:rPr lang="pl-PL" sz="2200" dirty="0" smtClean="0">
                <a:solidFill>
                  <a:srgbClr val="008000"/>
                </a:solidFill>
                <a:latin typeface="Times New Roman" pitchFamily="18" charset="0"/>
                <a:cs typeface="Times New Roman" pitchFamily="18" charset="0"/>
              </a:rPr>
              <a:t>PODDZIAŁANIE:</a:t>
            </a:r>
            <a:br>
              <a:rPr lang="pl-PL" sz="2200" dirty="0" smtClean="0">
                <a:solidFill>
                  <a:srgbClr val="008000"/>
                </a:solidFill>
                <a:latin typeface="Times New Roman" pitchFamily="18" charset="0"/>
                <a:cs typeface="Times New Roman" pitchFamily="18" charset="0"/>
              </a:rPr>
            </a:br>
            <a:r>
              <a:rPr lang="pl-PL" sz="2400" b="1" dirty="0" smtClean="0">
                <a:solidFill>
                  <a:srgbClr val="008000"/>
                </a:solidFill>
                <a:latin typeface="Times New Roman" pitchFamily="18" charset="0"/>
                <a:cs typeface="Times New Roman" pitchFamily="18" charset="0"/>
              </a:rPr>
              <a:t>Wsparcie dla nowych uczestników systemów jakości żywności </a:t>
            </a:r>
            <a:r>
              <a:rPr lang="pl-PL" sz="2400" b="1" dirty="0" err="1" smtClean="0">
                <a:solidFill>
                  <a:srgbClr val="008000"/>
                </a:solidFill>
                <a:latin typeface="Times New Roman" pitchFamily="18" charset="0"/>
                <a:cs typeface="Times New Roman" pitchFamily="18" charset="0"/>
              </a:rPr>
              <a:t>cd</a:t>
            </a:r>
            <a:r>
              <a:rPr lang="pl-PL" sz="2400" b="1" dirty="0" smtClean="0">
                <a:solidFill>
                  <a:srgbClr val="008000"/>
                </a:solidFill>
                <a:latin typeface="Times New Roman" pitchFamily="18" charset="0"/>
                <a:cs typeface="Times New Roman" pitchFamily="18" charset="0"/>
              </a:rPr>
              <a:t>.</a:t>
            </a:r>
            <a:br>
              <a:rPr lang="pl-PL" sz="2400" b="1" dirty="0" smtClean="0">
                <a:solidFill>
                  <a:srgbClr val="008000"/>
                </a:solidFill>
                <a:latin typeface="Times New Roman" pitchFamily="18" charset="0"/>
                <a:cs typeface="Times New Roman" pitchFamily="18" charset="0"/>
              </a:rPr>
            </a:br>
            <a:endParaRPr lang="pl-PL" sz="2400" b="1" dirty="0" smtClean="0">
              <a:solidFill>
                <a:srgbClr val="008000"/>
              </a:solidFill>
              <a:latin typeface="Times New Roman" pitchFamily="18" charset="0"/>
              <a:cs typeface="Times New Roman" pitchFamily="18" charset="0"/>
            </a:endParaRPr>
          </a:p>
        </p:txBody>
      </p:sp>
      <p:sp>
        <p:nvSpPr>
          <p:cNvPr id="3" name="Symbol zastępczy zawartości 2"/>
          <p:cNvSpPr>
            <a:spLocks noGrp="1"/>
          </p:cNvSpPr>
          <p:nvPr>
            <p:ph idx="1"/>
          </p:nvPr>
        </p:nvSpPr>
        <p:spPr>
          <a:xfrm>
            <a:off x="179512" y="1412776"/>
            <a:ext cx="8715436" cy="4840303"/>
          </a:xfrm>
        </p:spPr>
        <p:txBody>
          <a:bodyPr/>
          <a:lstStyle/>
          <a:p>
            <a:pPr algn="just">
              <a:buNone/>
              <a:defRPr/>
            </a:pPr>
            <a:r>
              <a:rPr lang="pl-PL" sz="2200" b="1" dirty="0" smtClean="0">
                <a:latin typeface="Times New Roman" pitchFamily="18" charset="0"/>
                <a:cs typeface="Times New Roman" pitchFamily="18" charset="0"/>
              </a:rPr>
              <a:t>Warunki kwalifikowalności</a:t>
            </a:r>
            <a:endParaRPr lang="pl-PL" sz="2200" dirty="0" smtClean="0">
              <a:latin typeface="Times New Roman" pitchFamily="18" charset="0"/>
              <a:cs typeface="Times New Roman" pitchFamily="18" charset="0"/>
            </a:endParaRPr>
          </a:p>
          <a:p>
            <a:pPr marL="265113" indent="-265113" algn="just">
              <a:buFont typeface="Arial" pitchFamily="34" charset="0"/>
              <a:buChar char="•"/>
              <a:defRPr/>
            </a:pPr>
            <a:r>
              <a:rPr lang="pl-PL" sz="2000" dirty="0" smtClean="0">
                <a:latin typeface="Times New Roman" pitchFamily="18" charset="0"/>
                <a:cs typeface="Times New Roman" pitchFamily="18" charset="0"/>
              </a:rPr>
              <a:t>Rolnik , który wytwarza produkty rolne lub środki spożywcze przeznaczone do spożycia przez ludzi w ramach wspólnotowych i krajowych systemów jakości żywności objętych wsparciem, oraz   </a:t>
            </a:r>
          </a:p>
          <a:p>
            <a:pPr marL="265113" indent="-265113" algn="just">
              <a:buFont typeface="Arial" pitchFamily="34" charset="0"/>
              <a:buChar char="•"/>
              <a:defRPr/>
            </a:pPr>
            <a:r>
              <a:rPr lang="pl-PL" sz="2000" dirty="0">
                <a:latin typeface="Times New Roman" pitchFamily="18" charset="0"/>
                <a:cs typeface="Times New Roman" pitchFamily="18" charset="0"/>
              </a:rPr>
              <a:t>n</a:t>
            </a:r>
            <a:r>
              <a:rPr lang="pl-PL" sz="2000" dirty="0" smtClean="0">
                <a:latin typeface="Times New Roman" pitchFamily="18" charset="0"/>
                <a:cs typeface="Times New Roman" pitchFamily="18" charset="0"/>
              </a:rPr>
              <a:t>ie otrzymywał tego rodzaju wsparcia dla tego samego produktu rolnego lub środka spożywczego w ramach działania „Uczestnictwo rolników w systemach jakości żywności” objętego PROW 2007 - 2013.</a:t>
            </a:r>
            <a:r>
              <a:rPr lang="pl-PL" sz="1800" dirty="0" smtClean="0">
                <a:latin typeface="Times New Roman" pitchFamily="18" charset="0"/>
                <a:cs typeface="Times New Roman" pitchFamily="18" charset="0"/>
              </a:rPr>
              <a:t> </a:t>
            </a:r>
          </a:p>
          <a:p>
            <a:pPr marL="0" indent="0" algn="just">
              <a:buNone/>
              <a:defRPr/>
            </a:pPr>
            <a:endParaRPr lang="pl-PL" sz="800" b="1" dirty="0" smtClean="0">
              <a:latin typeface="Times New Roman" pitchFamily="18" charset="0"/>
              <a:cs typeface="Times New Roman" pitchFamily="18" charset="0"/>
            </a:endParaRPr>
          </a:p>
          <a:p>
            <a:pPr algn="just">
              <a:buNone/>
              <a:defRPr/>
            </a:pPr>
            <a:r>
              <a:rPr lang="pl-PL" sz="2200" b="1" dirty="0" smtClean="0">
                <a:latin typeface="Times New Roman" pitchFamily="18" charset="0"/>
                <a:cs typeface="Times New Roman" pitchFamily="18" charset="0"/>
              </a:rPr>
              <a:t>Zasady ustanawiania kryteriów wyboru</a:t>
            </a:r>
            <a:endParaRPr lang="pl-PL" sz="2200" dirty="0" smtClean="0">
              <a:latin typeface="Times New Roman" pitchFamily="18" charset="0"/>
              <a:cs typeface="Times New Roman" pitchFamily="18" charset="0"/>
            </a:endParaRPr>
          </a:p>
          <a:p>
            <a:pPr algn="just">
              <a:defRPr/>
            </a:pPr>
            <a:r>
              <a:rPr lang="pl-PL" sz="2000" dirty="0" smtClean="0">
                <a:latin typeface="Times New Roman" pitchFamily="18" charset="0"/>
                <a:cs typeface="Times New Roman" pitchFamily="18" charset="0"/>
              </a:rPr>
              <a:t>W szczególności uwzględnienie powierzchni gruntów, na których prowadzona jest produkcja w ramach systemów jakości</a:t>
            </a:r>
            <a:r>
              <a:rPr lang="pl-PL" sz="2000" dirty="0">
                <a:latin typeface="Times New Roman" pitchFamily="18" charset="0"/>
                <a:cs typeface="Times New Roman" pitchFamily="18" charset="0"/>
              </a:rPr>
              <a:t>.</a:t>
            </a:r>
            <a:endParaRPr lang="pl-PL" sz="2000" dirty="0" smtClean="0">
              <a:latin typeface="Times New Roman" pitchFamily="18" charset="0"/>
              <a:cs typeface="Times New Roman" pitchFamily="18" charset="0"/>
            </a:endParaRPr>
          </a:p>
          <a:p>
            <a:pPr algn="just">
              <a:defRPr/>
            </a:pPr>
            <a:r>
              <a:rPr lang="pl-PL" sz="2000" dirty="0" smtClean="0">
                <a:latin typeface="Times New Roman" pitchFamily="18" charset="0"/>
                <a:cs typeface="Times New Roman" pitchFamily="18" charset="0"/>
              </a:rPr>
              <a:t>Preferencje dla gospodarstw do 5 ha (dla których koszty stałe, wynikające </a:t>
            </a:r>
            <a:br>
              <a:rPr lang="pl-PL" sz="2000" dirty="0" smtClean="0">
                <a:latin typeface="Times New Roman" pitchFamily="18" charset="0"/>
                <a:cs typeface="Times New Roman" pitchFamily="18" charset="0"/>
              </a:rPr>
            </a:br>
            <a:r>
              <a:rPr lang="pl-PL" sz="2000" dirty="0" smtClean="0">
                <a:latin typeface="Times New Roman" pitchFamily="18" charset="0"/>
                <a:cs typeface="Times New Roman" pitchFamily="18" charset="0"/>
              </a:rPr>
              <a:t>z udziału w systemach jakości, stanowią duże obciążenie finansowe).</a:t>
            </a:r>
          </a:p>
          <a:p>
            <a:pPr algn="just"/>
            <a:endParaRPr lang="pl-PL" sz="1800" dirty="0">
              <a:latin typeface="Times New Roman" pitchFamily="18" charset="0"/>
              <a:cs typeface="Times New Roman" pitchFamily="18" charset="0"/>
            </a:endParaRPr>
          </a:p>
        </p:txBody>
      </p:sp>
      <p:sp>
        <p:nvSpPr>
          <p:cNvPr id="7" name="Symbol zastępczy numeru slajdu 6"/>
          <p:cNvSpPr>
            <a:spLocks noGrp="1"/>
          </p:cNvSpPr>
          <p:nvPr>
            <p:ph type="sldNum" sz="quarter" idx="12"/>
          </p:nvPr>
        </p:nvSpPr>
        <p:spPr/>
        <p:txBody>
          <a:bodyPr/>
          <a:lstStyle/>
          <a:p>
            <a:pPr>
              <a:defRPr/>
            </a:pPr>
            <a:fld id="{24B65095-A88D-4ED4-98BC-379CCEAE9A66}" type="slidenum">
              <a:rPr lang="pl-PL" smtClean="0"/>
              <a:pPr>
                <a:defRPr/>
              </a:pPr>
              <a:t>139</a:t>
            </a:fld>
            <a:endParaRPr lang="pl-PL" dirty="0"/>
          </a:p>
        </p:txBody>
      </p:sp>
    </p:spTree>
    <p:extLst>
      <p:ext uri="{BB962C8B-B14F-4D97-AF65-F5344CB8AC3E}">
        <p14:creationId xmlns:p14="http://schemas.microsoft.com/office/powerpoint/2010/main" xmlns="" val="4253230445"/>
      </p:ext>
    </p:extLst>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ytuł 1"/>
          <p:cNvSpPr>
            <a:spLocks noGrp="1"/>
          </p:cNvSpPr>
          <p:nvPr>
            <p:ph type="title"/>
          </p:nvPr>
        </p:nvSpPr>
        <p:spPr>
          <a:xfrm>
            <a:off x="1115616" y="260648"/>
            <a:ext cx="7412360" cy="719137"/>
          </a:xfrm>
        </p:spPr>
        <p:txBody>
          <a:bodyPr/>
          <a:lstStyle/>
          <a:p>
            <a:pPr algn="l"/>
            <a:r>
              <a:rPr lang="pl-PL" sz="2400" b="1" dirty="0" smtClean="0">
                <a:solidFill>
                  <a:srgbClr val="008000"/>
                </a:solidFill>
                <a:latin typeface="Times New Roman" pitchFamily="18" charset="0"/>
                <a:cs typeface="Times New Roman" pitchFamily="18" charset="0"/>
              </a:rPr>
              <a:t>MODERNIZACJA GOSPODARSTW ROLNYCH</a:t>
            </a:r>
            <a:r>
              <a:rPr lang="pl-PL" sz="2400" b="1" dirty="0" smtClean="0">
                <a:latin typeface="Times New Roman" pitchFamily="18" charset="0"/>
                <a:cs typeface="Times New Roman" pitchFamily="18" charset="0"/>
              </a:rPr>
              <a:t/>
            </a:r>
            <a:br>
              <a:rPr lang="pl-PL" sz="2400" b="1" dirty="0" smtClean="0">
                <a:latin typeface="Times New Roman" pitchFamily="18" charset="0"/>
                <a:cs typeface="Times New Roman" pitchFamily="18" charset="0"/>
              </a:rPr>
            </a:br>
            <a:endParaRPr lang="pl-PL" altLang="pl-PL" sz="2400" dirty="0" smtClean="0">
              <a:latin typeface="Times New Roman" pitchFamily="18" charset="0"/>
              <a:cs typeface="Times New Roman" pitchFamily="18" charset="0"/>
            </a:endParaRPr>
          </a:p>
        </p:txBody>
      </p:sp>
      <p:sp>
        <p:nvSpPr>
          <p:cNvPr id="6" name="Rectangle 3"/>
          <p:cNvSpPr txBox="1">
            <a:spLocks noChangeArrowheads="1"/>
          </p:cNvSpPr>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lnSpc>
                <a:spcPct val="80000"/>
              </a:lnSpc>
              <a:spcBef>
                <a:spcPct val="20000"/>
              </a:spcBef>
              <a:defRPr/>
            </a:pPr>
            <a:endParaRPr lang="pl-PL" sz="2800" i="1" kern="0" dirty="0" smtClean="0">
              <a:solidFill>
                <a:srgbClr val="000000"/>
              </a:solidFill>
              <a:latin typeface="Tahoma"/>
              <a:cs typeface="Arial" pitchFamily="34" charset="0"/>
            </a:endParaRPr>
          </a:p>
          <a:p>
            <a:pPr marL="342900" indent="-342900" algn="ctr">
              <a:lnSpc>
                <a:spcPct val="80000"/>
              </a:lnSpc>
              <a:spcBef>
                <a:spcPct val="20000"/>
              </a:spcBef>
              <a:defRPr/>
            </a:pPr>
            <a:endParaRPr lang="pl-PL" sz="2800" b="1" kern="0" dirty="0" smtClean="0">
              <a:solidFill>
                <a:srgbClr val="000000"/>
              </a:solidFill>
              <a:latin typeface="Tahoma"/>
              <a:cs typeface="Arial" pitchFamily="34" charset="0"/>
            </a:endParaRPr>
          </a:p>
          <a:p>
            <a:pPr marL="342900" indent="-342900" algn="ctr">
              <a:lnSpc>
                <a:spcPct val="80000"/>
              </a:lnSpc>
              <a:spcBef>
                <a:spcPct val="20000"/>
              </a:spcBef>
              <a:defRPr/>
            </a:pPr>
            <a:r>
              <a:rPr lang="pl-PL" sz="2800" b="1" kern="0" dirty="0" smtClean="0">
                <a:solidFill>
                  <a:srgbClr val="000000"/>
                </a:solidFill>
                <a:latin typeface="Tahoma"/>
                <a:cs typeface="Arial" pitchFamily="34" charset="0"/>
              </a:rPr>
              <a:t>  </a:t>
            </a:r>
          </a:p>
        </p:txBody>
      </p:sp>
      <p:sp>
        <p:nvSpPr>
          <p:cNvPr id="8" name="Rectangle 3"/>
          <p:cNvSpPr txBox="1">
            <a:spLocks noChangeArrowheads="1"/>
          </p:cNvSpPr>
          <p:nvPr/>
        </p:nvSpPr>
        <p:spPr bwMode="auto">
          <a:xfrm>
            <a:off x="838200" y="21336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lnSpc>
                <a:spcPct val="80000"/>
              </a:lnSpc>
              <a:spcBef>
                <a:spcPct val="20000"/>
              </a:spcBef>
              <a:defRPr/>
            </a:pPr>
            <a:endParaRPr lang="pl-PL" sz="2800" i="1" kern="0" dirty="0" smtClean="0">
              <a:solidFill>
                <a:srgbClr val="000000"/>
              </a:solidFill>
              <a:latin typeface="Tahoma"/>
              <a:cs typeface="Arial" pitchFamily="34" charset="0"/>
            </a:endParaRPr>
          </a:p>
          <a:p>
            <a:pPr marL="342900" indent="-342900" algn="ctr">
              <a:lnSpc>
                <a:spcPct val="80000"/>
              </a:lnSpc>
              <a:spcBef>
                <a:spcPct val="20000"/>
              </a:spcBef>
              <a:defRPr/>
            </a:pPr>
            <a:endParaRPr lang="pl-PL" sz="2800" b="1" kern="0" dirty="0" smtClean="0">
              <a:solidFill>
                <a:srgbClr val="000000"/>
              </a:solidFill>
              <a:latin typeface="Tahoma"/>
              <a:cs typeface="Arial" pitchFamily="34" charset="0"/>
            </a:endParaRPr>
          </a:p>
          <a:p>
            <a:pPr marL="342900" indent="-342900" algn="ctr">
              <a:lnSpc>
                <a:spcPct val="80000"/>
              </a:lnSpc>
              <a:spcBef>
                <a:spcPct val="20000"/>
              </a:spcBef>
              <a:defRPr/>
            </a:pPr>
            <a:r>
              <a:rPr lang="pl-PL" sz="2800" b="1" kern="0" dirty="0" smtClean="0">
                <a:solidFill>
                  <a:srgbClr val="000000"/>
                </a:solidFill>
                <a:latin typeface="Tahoma"/>
                <a:cs typeface="Arial" pitchFamily="34" charset="0"/>
              </a:rPr>
              <a:t> </a:t>
            </a:r>
          </a:p>
        </p:txBody>
      </p:sp>
      <p:sp>
        <p:nvSpPr>
          <p:cNvPr id="9" name="Rectangle 3"/>
          <p:cNvSpPr txBox="1">
            <a:spLocks noChangeArrowheads="1"/>
          </p:cNvSpPr>
          <p:nvPr/>
        </p:nvSpPr>
        <p:spPr bwMode="auto">
          <a:xfrm>
            <a:off x="395536" y="1052736"/>
            <a:ext cx="8348464" cy="55446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
            <a:r>
              <a:rPr lang="pl-PL" b="1" dirty="0" smtClean="0">
                <a:solidFill>
                  <a:srgbClr val="000000"/>
                </a:solidFill>
                <a:cs typeface="Times New Roman" pitchFamily="18" charset="0"/>
              </a:rPr>
              <a:t>Zasady ustanawiania kryteriów wyboru</a:t>
            </a:r>
          </a:p>
          <a:p>
            <a:pPr algn="just"/>
            <a:endParaRPr lang="pl-PL" dirty="0" smtClean="0">
              <a:solidFill>
                <a:srgbClr val="000000"/>
              </a:solidFill>
              <a:cs typeface="Arial" pitchFamily="34" charset="0"/>
            </a:endParaRPr>
          </a:p>
          <a:p>
            <a:pPr algn="just"/>
            <a:r>
              <a:rPr lang="pl-PL" dirty="0" smtClean="0">
                <a:solidFill>
                  <a:srgbClr val="000000"/>
                </a:solidFill>
                <a:cs typeface="Arial" pitchFamily="34" charset="0"/>
              </a:rPr>
              <a:t>Przewiduje się preferencje </a:t>
            </a:r>
            <a:r>
              <a:rPr lang="pl-PL" dirty="0">
                <a:solidFill>
                  <a:srgbClr val="000000"/>
                </a:solidFill>
                <a:cs typeface="Arial" pitchFamily="34" charset="0"/>
              </a:rPr>
              <a:t>w przyznawaniu pomocy dla operacji:</a:t>
            </a:r>
          </a:p>
          <a:p>
            <a:pPr marL="712788" lvl="1" indent="-255588" algn="just">
              <a:buFont typeface="Wingdings" pitchFamily="2" charset="2"/>
              <a:buChar char="q"/>
            </a:pPr>
            <a:r>
              <a:rPr lang="pl-PL" dirty="0" smtClean="0">
                <a:solidFill>
                  <a:srgbClr val="000000"/>
                </a:solidFill>
                <a:cs typeface="Arial" pitchFamily="34" charset="0"/>
              </a:rPr>
              <a:t>dotyczących </a:t>
            </a:r>
            <a:r>
              <a:rPr lang="pl-PL" dirty="0">
                <a:solidFill>
                  <a:srgbClr val="000000"/>
                </a:solidFill>
                <a:cs typeface="Arial" pitchFamily="34" charset="0"/>
              </a:rPr>
              <a:t>budowy lub modernizacji budynków inwentarskich, lub magazynów paszowych,</a:t>
            </a:r>
          </a:p>
          <a:p>
            <a:pPr marL="712788" lvl="1" indent="-255588" algn="just">
              <a:buFont typeface="Wingdings" pitchFamily="2" charset="2"/>
              <a:buChar char="q"/>
            </a:pPr>
            <a:r>
              <a:rPr lang="pl-PL" dirty="0" smtClean="0">
                <a:solidFill>
                  <a:srgbClr val="000000"/>
                </a:solidFill>
                <a:cs typeface="Arial" pitchFamily="34" charset="0"/>
              </a:rPr>
              <a:t>wpływających </a:t>
            </a:r>
            <a:r>
              <a:rPr lang="pl-PL" dirty="0">
                <a:solidFill>
                  <a:srgbClr val="000000"/>
                </a:solidFill>
                <a:cs typeface="Arial" pitchFamily="34" charset="0"/>
              </a:rPr>
              <a:t>na zwiększenie uczestnictwa w rynku lub zróżnicowanie produkcji rolnej lub dotyczących produkcji ekologicznej,</a:t>
            </a:r>
          </a:p>
          <a:p>
            <a:pPr marL="712788" lvl="1" indent="-255588" algn="just">
              <a:buFont typeface="Wingdings" pitchFamily="2" charset="2"/>
              <a:buChar char="q"/>
            </a:pPr>
            <a:r>
              <a:rPr lang="pl-PL" dirty="0" smtClean="0">
                <a:solidFill>
                  <a:srgbClr val="000000"/>
                </a:solidFill>
                <a:cs typeface="Arial" pitchFamily="34" charset="0"/>
              </a:rPr>
              <a:t>realizowanych </a:t>
            </a:r>
            <a:r>
              <a:rPr lang="pl-PL" dirty="0">
                <a:solidFill>
                  <a:srgbClr val="000000"/>
                </a:solidFill>
                <a:cs typeface="Arial" pitchFamily="34" charset="0"/>
              </a:rPr>
              <a:t>w gospodarstwach, w których produkcja jest objęta dobrowolnym ubezpieczeniem,</a:t>
            </a:r>
          </a:p>
          <a:p>
            <a:pPr lvl="1" algn="just">
              <a:buFont typeface="Wingdings" pitchFamily="2" charset="2"/>
              <a:buChar char="q"/>
            </a:pPr>
            <a:r>
              <a:rPr lang="pl-PL" dirty="0" smtClean="0">
                <a:solidFill>
                  <a:srgbClr val="000000"/>
                </a:solidFill>
                <a:cs typeface="Arial" pitchFamily="34" charset="0"/>
              </a:rPr>
              <a:t> wpływających </a:t>
            </a:r>
            <a:r>
              <a:rPr lang="pl-PL" dirty="0">
                <a:solidFill>
                  <a:srgbClr val="000000"/>
                </a:solidFill>
                <a:cs typeface="Arial" pitchFamily="34" charset="0"/>
              </a:rPr>
              <a:t>na cele przekrojowe, w tym:</a:t>
            </a:r>
          </a:p>
          <a:p>
            <a:pPr lvl="2" algn="just">
              <a:buFont typeface="Wingdings" pitchFamily="2" charset="2"/>
              <a:buChar char="§"/>
            </a:pPr>
            <a:r>
              <a:rPr lang="pl-PL" dirty="0" smtClean="0">
                <a:solidFill>
                  <a:srgbClr val="000000"/>
                </a:solidFill>
                <a:cs typeface="Arial" pitchFamily="34" charset="0"/>
              </a:rPr>
              <a:t> poprawę </a:t>
            </a:r>
            <a:r>
              <a:rPr lang="pl-PL" dirty="0">
                <a:solidFill>
                  <a:srgbClr val="000000"/>
                </a:solidFill>
                <a:cs typeface="Arial" pitchFamily="34" charset="0"/>
              </a:rPr>
              <a:t>efektywności korzystania z zasobów wodnych w gospodarstwie,</a:t>
            </a:r>
          </a:p>
          <a:p>
            <a:pPr lvl="2" algn="just">
              <a:buFont typeface="Wingdings" pitchFamily="2" charset="2"/>
              <a:buChar char="§"/>
            </a:pPr>
            <a:r>
              <a:rPr lang="pl-PL" dirty="0" smtClean="0">
                <a:solidFill>
                  <a:srgbClr val="000000"/>
                </a:solidFill>
                <a:cs typeface="Arial" pitchFamily="34" charset="0"/>
              </a:rPr>
              <a:t> poprawę </a:t>
            </a:r>
            <a:r>
              <a:rPr lang="pl-PL" dirty="0">
                <a:solidFill>
                  <a:srgbClr val="000000"/>
                </a:solidFill>
                <a:cs typeface="Arial" pitchFamily="34" charset="0"/>
              </a:rPr>
              <a:t>efektywności wykorzystania  energii w gospodarstwie,</a:t>
            </a:r>
          </a:p>
          <a:p>
            <a:pPr lvl="2" algn="just">
              <a:buFont typeface="Wingdings" pitchFamily="2" charset="2"/>
              <a:buChar char="§"/>
            </a:pPr>
            <a:r>
              <a:rPr lang="pl-PL" dirty="0" smtClean="0">
                <a:solidFill>
                  <a:srgbClr val="000000"/>
                </a:solidFill>
                <a:cs typeface="Arial" pitchFamily="34" charset="0"/>
              </a:rPr>
              <a:t> zwiększenie </a:t>
            </a:r>
            <a:r>
              <a:rPr lang="pl-PL" dirty="0">
                <a:solidFill>
                  <a:srgbClr val="000000"/>
                </a:solidFill>
                <a:cs typeface="Arial" pitchFamily="34" charset="0"/>
              </a:rPr>
              <a:t>wykorzystywania odnawialnych źródeł energii </a:t>
            </a:r>
            <a:r>
              <a:rPr lang="pl-PL" dirty="0" smtClean="0">
                <a:solidFill>
                  <a:srgbClr val="000000"/>
                </a:solidFill>
                <a:cs typeface="Arial" pitchFamily="34" charset="0"/>
              </a:rPr>
              <a:t/>
            </a:r>
            <a:br>
              <a:rPr lang="pl-PL" dirty="0" smtClean="0">
                <a:solidFill>
                  <a:srgbClr val="000000"/>
                </a:solidFill>
                <a:cs typeface="Arial" pitchFamily="34" charset="0"/>
              </a:rPr>
            </a:br>
            <a:r>
              <a:rPr lang="pl-PL" dirty="0" smtClean="0">
                <a:solidFill>
                  <a:srgbClr val="000000"/>
                </a:solidFill>
                <a:cs typeface="Arial" pitchFamily="34" charset="0"/>
              </a:rPr>
              <a:t>w </a:t>
            </a:r>
            <a:r>
              <a:rPr lang="pl-PL" dirty="0">
                <a:solidFill>
                  <a:srgbClr val="000000"/>
                </a:solidFill>
                <a:cs typeface="Arial" pitchFamily="34" charset="0"/>
              </a:rPr>
              <a:t>gospodarstwie, </a:t>
            </a:r>
          </a:p>
          <a:p>
            <a:pPr lvl="2" algn="just">
              <a:buFont typeface="Wingdings" pitchFamily="2" charset="2"/>
              <a:buChar char="§"/>
            </a:pPr>
            <a:r>
              <a:rPr lang="pl-PL" dirty="0" smtClean="0">
                <a:solidFill>
                  <a:srgbClr val="000000"/>
                </a:solidFill>
                <a:cs typeface="Arial" pitchFamily="34" charset="0"/>
              </a:rPr>
              <a:t> redukcję </a:t>
            </a:r>
            <a:r>
              <a:rPr lang="pl-PL" dirty="0">
                <a:solidFill>
                  <a:srgbClr val="000000"/>
                </a:solidFill>
                <a:cs typeface="Arial" pitchFamily="34" charset="0"/>
              </a:rPr>
              <a:t>emisji gazów cieplarnianych i amoniaku z rolnictwa </a:t>
            </a:r>
            <a:r>
              <a:rPr lang="pl-PL" dirty="0" smtClean="0">
                <a:solidFill>
                  <a:srgbClr val="000000"/>
                </a:solidFill>
                <a:cs typeface="Arial" pitchFamily="34" charset="0"/>
              </a:rPr>
              <a:t/>
            </a:r>
            <a:br>
              <a:rPr lang="pl-PL" dirty="0" smtClean="0">
                <a:solidFill>
                  <a:srgbClr val="000000"/>
                </a:solidFill>
                <a:cs typeface="Arial" pitchFamily="34" charset="0"/>
              </a:rPr>
            </a:br>
            <a:r>
              <a:rPr lang="pl-PL" dirty="0" smtClean="0">
                <a:solidFill>
                  <a:srgbClr val="000000"/>
                </a:solidFill>
                <a:cs typeface="Arial" pitchFamily="34" charset="0"/>
              </a:rPr>
              <a:t>w </a:t>
            </a:r>
            <a:r>
              <a:rPr lang="pl-PL" dirty="0">
                <a:solidFill>
                  <a:srgbClr val="000000"/>
                </a:solidFill>
                <a:cs typeface="Arial" pitchFamily="34" charset="0"/>
              </a:rPr>
              <a:t>gospodarstwie</a:t>
            </a:r>
            <a:r>
              <a:rPr lang="pl-PL" dirty="0" smtClean="0">
                <a:solidFill>
                  <a:srgbClr val="000000"/>
                </a:solidFill>
                <a:cs typeface="Arial" pitchFamily="34" charset="0"/>
              </a:rPr>
              <a:t>.</a:t>
            </a:r>
          </a:p>
          <a:p>
            <a:pPr lvl="2" algn="just">
              <a:buFont typeface="Wingdings" pitchFamily="2" charset="2"/>
              <a:buChar char="§"/>
            </a:pPr>
            <a:endParaRPr lang="pl-PL" dirty="0">
              <a:solidFill>
                <a:srgbClr val="000000"/>
              </a:solidFill>
              <a:cs typeface="Arial" pitchFamily="34" charset="0"/>
            </a:endParaRPr>
          </a:p>
          <a:p>
            <a:pPr algn="just"/>
            <a:r>
              <a:rPr lang="pl-PL" dirty="0" smtClean="0">
                <a:solidFill>
                  <a:srgbClr val="000000"/>
                </a:solidFill>
                <a:cs typeface="Arial" pitchFamily="34" charset="0"/>
              </a:rPr>
              <a:t>Przewiduje się możliwość przeprowadzania naborów wojewódzkich, z kryteriami uzupełnionymi o kryteria zgodne z potrzebami zdefiniowanymi w danym województwie.</a:t>
            </a:r>
            <a:endParaRPr lang="pl-PL" b="1" kern="0" dirty="0" smtClean="0">
              <a:solidFill>
                <a:srgbClr val="000000"/>
              </a:solidFill>
              <a:latin typeface="Tahoma"/>
              <a:cs typeface="Arial" pitchFamily="34" charset="0"/>
            </a:endParaRPr>
          </a:p>
        </p:txBody>
      </p:sp>
      <p:sp>
        <p:nvSpPr>
          <p:cNvPr id="5" name="Symbol zastępczy numeru slajdu 4"/>
          <p:cNvSpPr>
            <a:spLocks noGrp="1"/>
          </p:cNvSpPr>
          <p:nvPr>
            <p:ph type="sldNum" sz="quarter" idx="12"/>
          </p:nvPr>
        </p:nvSpPr>
        <p:spPr/>
        <p:txBody>
          <a:bodyPr/>
          <a:lstStyle/>
          <a:p>
            <a:pPr>
              <a:defRPr/>
            </a:pPr>
            <a:fld id="{24B65095-A88D-4ED4-98BC-379CCEAE9A66}" type="slidenum">
              <a:rPr lang="pl-PL" smtClean="0"/>
              <a:pPr>
                <a:defRPr/>
              </a:pPr>
              <a:t>14</a:t>
            </a:fld>
            <a:endParaRPr lang="pl-PL" dirty="0"/>
          </a:p>
        </p:txBody>
      </p:sp>
    </p:spTree>
    <p:extLst>
      <p:ext uri="{BB962C8B-B14F-4D97-AF65-F5344CB8AC3E}">
        <p14:creationId xmlns:p14="http://schemas.microsoft.com/office/powerpoint/2010/main" xmlns="" val="3507135609"/>
      </p:ext>
    </p:extLst>
  </p:cSld>
  <p:clrMapOvr>
    <a:masterClrMapping/>
  </p:clrMapOvr>
  <p:transition>
    <p:fade thruBlk="1"/>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971600" y="692696"/>
            <a:ext cx="7715200" cy="5433467"/>
          </a:xfrm>
        </p:spPr>
        <p:txBody>
          <a:bodyPr/>
          <a:lstStyle/>
          <a:p>
            <a:pPr>
              <a:buNone/>
            </a:pPr>
            <a:r>
              <a:rPr lang="pl-PL" sz="2200" dirty="0" smtClean="0">
                <a:solidFill>
                  <a:srgbClr val="008000"/>
                </a:solidFill>
                <a:latin typeface="Times New Roman" pitchFamily="18" charset="0"/>
                <a:cs typeface="Times New Roman" pitchFamily="18" charset="0"/>
              </a:rPr>
              <a:t>PODDZIAŁANIE:</a:t>
            </a:r>
            <a:endParaRPr lang="pl-PL" dirty="0" smtClean="0">
              <a:solidFill>
                <a:srgbClr val="008000"/>
              </a:solidFill>
              <a:latin typeface="Times New Roman" pitchFamily="18" charset="0"/>
              <a:cs typeface="Times New Roman" pitchFamily="18" charset="0"/>
            </a:endParaRPr>
          </a:p>
          <a:p>
            <a:pPr marL="0" indent="0" algn="just">
              <a:buNone/>
            </a:pPr>
            <a:r>
              <a:rPr lang="pl-PL" sz="2400" b="1" dirty="0" smtClean="0">
                <a:solidFill>
                  <a:srgbClr val="008000"/>
                </a:solidFill>
                <a:latin typeface="Times New Roman" pitchFamily="18" charset="0"/>
                <a:ea typeface="+mj-ea"/>
                <a:cs typeface="Times New Roman" pitchFamily="18" charset="0"/>
              </a:rPr>
              <a:t>Wsparcie na przeprowadzenie działań informacyjnych </a:t>
            </a:r>
            <a:br>
              <a:rPr lang="pl-PL" sz="2400" b="1" dirty="0" smtClean="0">
                <a:solidFill>
                  <a:srgbClr val="008000"/>
                </a:solidFill>
                <a:latin typeface="Times New Roman" pitchFamily="18" charset="0"/>
                <a:ea typeface="+mj-ea"/>
                <a:cs typeface="Times New Roman" pitchFamily="18" charset="0"/>
              </a:rPr>
            </a:br>
            <a:r>
              <a:rPr lang="pl-PL" sz="2400" b="1" dirty="0" smtClean="0">
                <a:solidFill>
                  <a:srgbClr val="008000"/>
                </a:solidFill>
                <a:latin typeface="Times New Roman" pitchFamily="18" charset="0"/>
                <a:ea typeface="+mj-ea"/>
                <a:cs typeface="Times New Roman" pitchFamily="18" charset="0"/>
              </a:rPr>
              <a:t>i promocyjnych</a:t>
            </a:r>
          </a:p>
          <a:p>
            <a:pPr marL="0" indent="0" algn="just">
              <a:buNone/>
            </a:pPr>
            <a:endParaRPr lang="pl-PL" sz="2400" b="1" dirty="0" smtClean="0">
              <a:latin typeface="Times New Roman" pitchFamily="18" charset="0"/>
              <a:ea typeface="+mj-ea"/>
              <a:cs typeface="Times New Roman" pitchFamily="18" charset="0"/>
            </a:endParaRPr>
          </a:p>
          <a:p>
            <a:pPr>
              <a:buNone/>
              <a:defRPr/>
            </a:pPr>
            <a:r>
              <a:rPr lang="pl-PL" sz="2200" b="1" dirty="0" smtClean="0">
                <a:latin typeface="Times New Roman" pitchFamily="18" charset="0"/>
                <a:cs typeface="Times New Roman" pitchFamily="18" charset="0"/>
              </a:rPr>
              <a:t>Cele </a:t>
            </a:r>
            <a:r>
              <a:rPr lang="pl-PL" sz="2200" b="1" dirty="0" err="1" smtClean="0">
                <a:latin typeface="Times New Roman" pitchFamily="18" charset="0"/>
                <a:cs typeface="Times New Roman" pitchFamily="18" charset="0"/>
              </a:rPr>
              <a:t>poddziałania</a:t>
            </a:r>
            <a:r>
              <a:rPr lang="pl-PL" sz="2200" b="1" dirty="0" smtClean="0">
                <a:latin typeface="Times New Roman" pitchFamily="18" charset="0"/>
                <a:cs typeface="Times New Roman" pitchFamily="18" charset="0"/>
              </a:rPr>
              <a:t>:</a:t>
            </a:r>
          </a:p>
          <a:p>
            <a:pPr>
              <a:defRPr/>
            </a:pPr>
            <a:endParaRPr lang="pl-PL" sz="1000" b="1" dirty="0" smtClean="0">
              <a:solidFill>
                <a:srgbClr val="C00000"/>
              </a:solidFill>
              <a:latin typeface="Arial" pitchFamily="34" charset="0"/>
              <a:cs typeface="Arial" pitchFamily="34" charset="0"/>
            </a:endParaRPr>
          </a:p>
          <a:p>
            <a:pPr marL="265113" indent="-265113">
              <a:buFont typeface="Arial" pitchFamily="34" charset="0"/>
              <a:buChar char="•"/>
              <a:defRPr/>
            </a:pPr>
            <a:r>
              <a:rPr lang="pl-PL" sz="2000" dirty="0">
                <a:latin typeface="Times New Roman" pitchFamily="18" charset="0"/>
                <a:cs typeface="Times New Roman" pitchFamily="18" charset="0"/>
              </a:rPr>
              <a:t>z</a:t>
            </a:r>
            <a:r>
              <a:rPr lang="pl-PL" sz="2000" dirty="0" smtClean="0">
                <a:latin typeface="Times New Roman" pitchFamily="18" charset="0"/>
                <a:cs typeface="Times New Roman" pitchFamily="18" charset="0"/>
              </a:rPr>
              <a:t>ainteresowanie konsumentów z produktami wysokojakościowymi,</a:t>
            </a:r>
          </a:p>
          <a:p>
            <a:pPr marL="265113" indent="-265113">
              <a:buFont typeface="Arial" pitchFamily="34" charset="0"/>
              <a:buChar char="•"/>
              <a:defRPr/>
            </a:pPr>
            <a:r>
              <a:rPr lang="pl-PL" sz="2000" dirty="0">
                <a:latin typeface="Times New Roman" pitchFamily="18" charset="0"/>
                <a:cs typeface="Times New Roman" pitchFamily="18" charset="0"/>
              </a:rPr>
              <a:t>w</a:t>
            </a:r>
            <a:r>
              <a:rPr lang="pl-PL" sz="2000" dirty="0" smtClean="0">
                <a:latin typeface="Times New Roman" pitchFamily="18" charset="0"/>
                <a:cs typeface="Times New Roman" pitchFamily="18" charset="0"/>
              </a:rPr>
              <a:t>zrost popytu na te produkty</a:t>
            </a:r>
            <a:r>
              <a:rPr lang="pl-PL" sz="2000" dirty="0">
                <a:latin typeface="Times New Roman" pitchFamily="18" charset="0"/>
                <a:cs typeface="Times New Roman" pitchFamily="18" charset="0"/>
              </a:rPr>
              <a:t>,</a:t>
            </a:r>
            <a:endParaRPr lang="pl-PL" sz="2000" dirty="0" smtClean="0">
              <a:latin typeface="Times New Roman" pitchFamily="18" charset="0"/>
              <a:cs typeface="Times New Roman" pitchFamily="18" charset="0"/>
            </a:endParaRPr>
          </a:p>
          <a:p>
            <a:pPr marL="265113" indent="-265113">
              <a:buFont typeface="Arial" pitchFamily="34" charset="0"/>
              <a:buChar char="•"/>
              <a:defRPr/>
            </a:pPr>
            <a:r>
              <a:rPr lang="pl-PL" sz="2000" dirty="0" smtClean="0">
                <a:latin typeface="Times New Roman" pitchFamily="18" charset="0"/>
                <a:cs typeface="Times New Roman" pitchFamily="18" charset="0"/>
              </a:rPr>
              <a:t>zwiększenie skali produkcji tych produktów i zachęta do jej podjęcia przez kolejnych rolników</a:t>
            </a:r>
            <a:r>
              <a:rPr lang="pl-PL" sz="2000" dirty="0">
                <a:latin typeface="Times New Roman" pitchFamily="18" charset="0"/>
                <a:cs typeface="Times New Roman" pitchFamily="18" charset="0"/>
              </a:rPr>
              <a:t>,</a:t>
            </a:r>
            <a:endParaRPr lang="pl-PL" sz="2000" dirty="0" smtClean="0">
              <a:latin typeface="Times New Roman" pitchFamily="18" charset="0"/>
              <a:cs typeface="Times New Roman" pitchFamily="18" charset="0"/>
            </a:endParaRPr>
          </a:p>
          <a:p>
            <a:pPr marL="265113" indent="-265113">
              <a:buFont typeface="Arial" pitchFamily="34" charset="0"/>
              <a:buChar char="•"/>
              <a:defRPr/>
            </a:pPr>
            <a:r>
              <a:rPr lang="pl-PL" sz="2000" dirty="0">
                <a:latin typeface="Times New Roman" pitchFamily="18" charset="0"/>
                <a:cs typeface="Times New Roman" pitchFamily="18" charset="0"/>
              </a:rPr>
              <a:t>a</a:t>
            </a:r>
            <a:r>
              <a:rPr lang="pl-PL" sz="2000" dirty="0" smtClean="0">
                <a:latin typeface="Times New Roman" pitchFamily="18" charset="0"/>
                <a:cs typeface="Times New Roman" pitchFamily="18" charset="0"/>
              </a:rPr>
              <a:t>ktywizacja mieszkańców terenów wiejskich oraz wzrost zatrudnienia na tych terenach.</a:t>
            </a:r>
            <a:endParaRPr lang="pl-PL" sz="2000" b="1" dirty="0" smtClean="0">
              <a:latin typeface="Times New Roman" pitchFamily="18" charset="0"/>
              <a:ea typeface="+mj-ea"/>
              <a:cs typeface="Times New Roman" pitchFamily="18" charset="0"/>
            </a:endParaRPr>
          </a:p>
        </p:txBody>
      </p:sp>
      <p:sp>
        <p:nvSpPr>
          <p:cNvPr id="6" name="Symbol zastępczy numeru slajdu 5"/>
          <p:cNvSpPr>
            <a:spLocks noGrp="1"/>
          </p:cNvSpPr>
          <p:nvPr>
            <p:ph type="sldNum" sz="quarter" idx="12"/>
          </p:nvPr>
        </p:nvSpPr>
        <p:spPr/>
        <p:txBody>
          <a:bodyPr/>
          <a:lstStyle/>
          <a:p>
            <a:pPr>
              <a:defRPr/>
            </a:pPr>
            <a:fld id="{24B65095-A88D-4ED4-98BC-379CCEAE9A66}" type="slidenum">
              <a:rPr lang="pl-PL" smtClean="0"/>
              <a:pPr>
                <a:defRPr/>
              </a:pPr>
              <a:t>140</a:t>
            </a:fld>
            <a:endParaRPr lang="pl-PL" dirty="0"/>
          </a:p>
        </p:txBody>
      </p:sp>
    </p:spTree>
    <p:extLst>
      <p:ext uri="{BB962C8B-B14F-4D97-AF65-F5344CB8AC3E}">
        <p14:creationId xmlns:p14="http://schemas.microsoft.com/office/powerpoint/2010/main" xmlns="" val="2453184130"/>
      </p:ext>
    </p:extLst>
  </p:cSld>
  <p:clrMapOvr>
    <a:masterClrMapping/>
  </p:clrMapOvr>
  <p:transition>
    <p:fade thruBlk="1"/>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43608" y="332656"/>
            <a:ext cx="7643192" cy="1096080"/>
          </a:xfrm>
        </p:spPr>
        <p:txBody>
          <a:bodyPr/>
          <a:lstStyle/>
          <a:p>
            <a:pPr algn="l"/>
            <a:r>
              <a:rPr lang="pl-PL" sz="2200" dirty="0" smtClean="0">
                <a:solidFill>
                  <a:srgbClr val="008000"/>
                </a:solidFill>
                <a:latin typeface="Times New Roman" pitchFamily="18" charset="0"/>
                <a:ea typeface="+mn-ea"/>
                <a:cs typeface="Times New Roman" pitchFamily="18" charset="0"/>
              </a:rPr>
              <a:t>PODDZIAŁANIE:</a:t>
            </a:r>
            <a:br>
              <a:rPr lang="pl-PL" sz="2200" dirty="0" smtClean="0">
                <a:solidFill>
                  <a:srgbClr val="008000"/>
                </a:solidFill>
                <a:latin typeface="Times New Roman" pitchFamily="18" charset="0"/>
                <a:ea typeface="+mn-ea"/>
                <a:cs typeface="Times New Roman" pitchFamily="18" charset="0"/>
              </a:rPr>
            </a:br>
            <a:r>
              <a:rPr lang="pl-PL" sz="2400" b="1" dirty="0" smtClean="0">
                <a:solidFill>
                  <a:srgbClr val="008000"/>
                </a:solidFill>
                <a:latin typeface="Times New Roman" pitchFamily="18" charset="0"/>
                <a:ea typeface="+mn-ea"/>
                <a:cs typeface="Times New Roman" pitchFamily="18" charset="0"/>
              </a:rPr>
              <a:t>Wsparcie na przeprowadzenie działań informacyjnych </a:t>
            </a:r>
            <a:br>
              <a:rPr lang="pl-PL" sz="2400" b="1" dirty="0" smtClean="0">
                <a:solidFill>
                  <a:srgbClr val="008000"/>
                </a:solidFill>
                <a:latin typeface="Times New Roman" pitchFamily="18" charset="0"/>
                <a:ea typeface="+mn-ea"/>
                <a:cs typeface="Times New Roman" pitchFamily="18" charset="0"/>
              </a:rPr>
            </a:br>
            <a:r>
              <a:rPr lang="pl-PL" sz="2400" b="1" dirty="0" smtClean="0">
                <a:solidFill>
                  <a:srgbClr val="008000"/>
                </a:solidFill>
                <a:latin typeface="Times New Roman" pitchFamily="18" charset="0"/>
                <a:ea typeface="+mn-ea"/>
                <a:cs typeface="Times New Roman" pitchFamily="18" charset="0"/>
              </a:rPr>
              <a:t>i promocyjnych </a:t>
            </a:r>
            <a:r>
              <a:rPr lang="pl-PL" sz="2400" b="1" dirty="0" err="1" smtClean="0">
                <a:solidFill>
                  <a:srgbClr val="008000"/>
                </a:solidFill>
                <a:latin typeface="Times New Roman" pitchFamily="18" charset="0"/>
                <a:ea typeface="+mn-ea"/>
                <a:cs typeface="Times New Roman" pitchFamily="18" charset="0"/>
              </a:rPr>
              <a:t>cd</a:t>
            </a:r>
            <a:r>
              <a:rPr lang="pl-PL" sz="2400" b="1" dirty="0" smtClean="0">
                <a:solidFill>
                  <a:srgbClr val="008000"/>
                </a:solidFill>
                <a:latin typeface="Times New Roman" pitchFamily="18" charset="0"/>
                <a:ea typeface="+mn-ea"/>
                <a:cs typeface="Times New Roman" pitchFamily="18" charset="0"/>
              </a:rPr>
              <a:t>.</a:t>
            </a:r>
            <a:r>
              <a:rPr lang="pl-PL" sz="2000" b="1" dirty="0" smtClean="0">
                <a:solidFill>
                  <a:srgbClr val="008000"/>
                </a:solidFill>
                <a:latin typeface="Times New Roman" pitchFamily="18" charset="0"/>
                <a:cs typeface="Times New Roman" pitchFamily="18" charset="0"/>
              </a:rPr>
              <a:t/>
            </a:r>
            <a:br>
              <a:rPr lang="pl-PL" sz="2000" b="1" dirty="0" smtClean="0">
                <a:solidFill>
                  <a:srgbClr val="008000"/>
                </a:solidFill>
                <a:latin typeface="Times New Roman" pitchFamily="18" charset="0"/>
                <a:cs typeface="Times New Roman" pitchFamily="18" charset="0"/>
              </a:rPr>
            </a:br>
            <a:endParaRPr lang="pl-PL" sz="2000" dirty="0">
              <a:solidFill>
                <a:srgbClr val="008000"/>
              </a:solidFill>
            </a:endParaRPr>
          </a:p>
        </p:txBody>
      </p:sp>
      <p:sp>
        <p:nvSpPr>
          <p:cNvPr id="3" name="Symbol zastępczy zawartości 2"/>
          <p:cNvSpPr>
            <a:spLocks noGrp="1"/>
          </p:cNvSpPr>
          <p:nvPr>
            <p:ph idx="1"/>
          </p:nvPr>
        </p:nvSpPr>
        <p:spPr>
          <a:xfrm>
            <a:off x="457200" y="1357298"/>
            <a:ext cx="8229600" cy="4768865"/>
          </a:xfrm>
        </p:spPr>
        <p:txBody>
          <a:bodyPr/>
          <a:lstStyle/>
          <a:p>
            <a:pPr>
              <a:buNone/>
              <a:defRPr/>
            </a:pPr>
            <a:r>
              <a:rPr lang="pl-PL" sz="2200" b="1" dirty="0" smtClean="0">
                <a:latin typeface="Times New Roman" pitchFamily="18" charset="0"/>
                <a:cs typeface="Times New Roman" pitchFamily="18" charset="0"/>
              </a:rPr>
              <a:t>Beneficjent:</a:t>
            </a:r>
          </a:p>
          <a:p>
            <a:pPr marL="265113" indent="-265113" algn="just">
              <a:buFont typeface="Arial" pitchFamily="34" charset="0"/>
              <a:buChar char="•"/>
              <a:defRPr/>
            </a:pPr>
            <a:r>
              <a:rPr lang="pl-PL" sz="2000" dirty="0" smtClean="0">
                <a:latin typeface="Times New Roman" pitchFamily="18" charset="0"/>
                <a:cs typeface="Times New Roman" pitchFamily="18" charset="0"/>
              </a:rPr>
              <a:t>podmiot utworzony przez co najmniej dwóch producentów, wytwarzających produkty rolne lub środki spożywcze w ramach systemów jakości, zwany „zespołem promocyjnym”. </a:t>
            </a:r>
          </a:p>
          <a:p>
            <a:pPr marL="265113" indent="-265113" algn="just">
              <a:buNone/>
              <a:defRPr/>
            </a:pPr>
            <a:r>
              <a:rPr lang="pl-PL" sz="2000" dirty="0" smtClean="0">
                <a:solidFill>
                  <a:srgbClr val="003399"/>
                </a:solidFill>
                <a:latin typeface="Times New Roman" pitchFamily="18" charset="0"/>
                <a:cs typeface="Times New Roman" pitchFamily="18" charset="0"/>
              </a:rPr>
              <a:t>	(m.in. Grupa Producentów, Organizacja Producentów, Organizacja międzybranżowa, Organizacja branżową oraz inne podmioty, niezależnie od posiadania przez nie formy prawnej, integrujące uczestników systemu jakości).</a:t>
            </a:r>
            <a:endParaRPr lang="pl-PL" sz="2000" dirty="0" smtClean="0">
              <a:latin typeface="Times New Roman" pitchFamily="18" charset="0"/>
              <a:cs typeface="Times New Roman" pitchFamily="18" charset="0"/>
            </a:endParaRPr>
          </a:p>
          <a:p>
            <a:pPr>
              <a:buNone/>
              <a:defRPr/>
            </a:pPr>
            <a:r>
              <a:rPr lang="pl-PL" sz="2200" b="1" dirty="0" smtClean="0">
                <a:latin typeface="Times New Roman" pitchFamily="18" charset="0"/>
                <a:cs typeface="Times New Roman" pitchFamily="18" charset="0"/>
              </a:rPr>
              <a:t>Forma wsparcia: </a:t>
            </a:r>
          </a:p>
          <a:p>
            <a:pPr marL="265113" indent="-265113">
              <a:buNone/>
              <a:defRPr/>
            </a:pPr>
            <a:r>
              <a:rPr lang="pl-PL" sz="2000" dirty="0" smtClean="0">
                <a:latin typeface="Times New Roman" pitchFamily="18" charset="0"/>
                <a:cs typeface="Times New Roman" pitchFamily="18" charset="0"/>
              </a:rPr>
              <a:t>refundacji kosztów kwalifikowalnych operacji.</a:t>
            </a:r>
          </a:p>
          <a:p>
            <a:pPr>
              <a:buNone/>
              <a:defRPr/>
            </a:pPr>
            <a:r>
              <a:rPr lang="pl-PL" sz="2000" b="1" dirty="0" smtClean="0">
                <a:latin typeface="Times New Roman" pitchFamily="18" charset="0"/>
                <a:cs typeface="Times New Roman" pitchFamily="18" charset="0"/>
              </a:rPr>
              <a:t>Wsparcia:</a:t>
            </a:r>
          </a:p>
          <a:p>
            <a:pPr marL="0" indent="0" algn="just">
              <a:buNone/>
              <a:defRPr/>
            </a:pPr>
            <a:r>
              <a:rPr lang="pl-PL" sz="2000" dirty="0" smtClean="0">
                <a:latin typeface="Times New Roman" pitchFamily="18" charset="0"/>
                <a:cs typeface="Times New Roman" pitchFamily="18" charset="0"/>
              </a:rPr>
              <a:t>do 70% kosztów kwalifikowalnych za prowadzenie działań informacyjnych </a:t>
            </a:r>
            <a:br>
              <a:rPr lang="pl-PL" sz="2000" dirty="0" smtClean="0">
                <a:latin typeface="Times New Roman" pitchFamily="18" charset="0"/>
                <a:cs typeface="Times New Roman" pitchFamily="18" charset="0"/>
              </a:rPr>
            </a:br>
            <a:r>
              <a:rPr lang="pl-PL" sz="2000" dirty="0" smtClean="0">
                <a:latin typeface="Times New Roman" pitchFamily="18" charset="0"/>
                <a:cs typeface="Times New Roman" pitchFamily="18" charset="0"/>
              </a:rPr>
              <a:t>i promocyjnych.</a:t>
            </a:r>
            <a:endParaRPr lang="pl-PL" sz="2000" dirty="0">
              <a:latin typeface="Times New Roman" pitchFamily="18" charset="0"/>
              <a:cs typeface="Times New Roman" pitchFamily="18" charset="0"/>
            </a:endParaRPr>
          </a:p>
        </p:txBody>
      </p:sp>
      <p:sp>
        <p:nvSpPr>
          <p:cNvPr id="7" name="Symbol zastępczy numeru slajdu 6"/>
          <p:cNvSpPr>
            <a:spLocks noGrp="1"/>
          </p:cNvSpPr>
          <p:nvPr>
            <p:ph type="sldNum" sz="quarter" idx="12"/>
          </p:nvPr>
        </p:nvSpPr>
        <p:spPr/>
        <p:txBody>
          <a:bodyPr/>
          <a:lstStyle/>
          <a:p>
            <a:pPr>
              <a:defRPr/>
            </a:pPr>
            <a:fld id="{24B65095-A88D-4ED4-98BC-379CCEAE9A66}" type="slidenum">
              <a:rPr lang="pl-PL" smtClean="0"/>
              <a:pPr>
                <a:defRPr/>
              </a:pPr>
              <a:t>141</a:t>
            </a:fld>
            <a:endParaRPr lang="pl-PL" dirty="0"/>
          </a:p>
        </p:txBody>
      </p:sp>
    </p:spTree>
    <p:extLst>
      <p:ext uri="{BB962C8B-B14F-4D97-AF65-F5344CB8AC3E}">
        <p14:creationId xmlns:p14="http://schemas.microsoft.com/office/powerpoint/2010/main" xmlns="" val="4013776853"/>
      </p:ext>
    </p:extLst>
  </p:cSld>
  <p:clrMapOvr>
    <a:masterClrMapping/>
  </p:clrMapOvr>
  <p:transition>
    <p:fade thruBlk="1"/>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1"/>
          <p:cNvSpPr>
            <a:spLocks noGrp="1"/>
          </p:cNvSpPr>
          <p:nvPr>
            <p:ph type="title"/>
          </p:nvPr>
        </p:nvSpPr>
        <p:spPr>
          <a:xfrm>
            <a:off x="1115616" y="332656"/>
            <a:ext cx="7776864" cy="1096080"/>
          </a:xfrm>
        </p:spPr>
        <p:txBody>
          <a:bodyPr/>
          <a:lstStyle/>
          <a:p>
            <a:pPr algn="l"/>
            <a:r>
              <a:rPr lang="pl-PL" sz="2200" dirty="0" smtClean="0">
                <a:solidFill>
                  <a:srgbClr val="008000"/>
                </a:solidFill>
                <a:latin typeface="Times New Roman" pitchFamily="18" charset="0"/>
                <a:ea typeface="+mn-ea"/>
                <a:cs typeface="Times New Roman" pitchFamily="18" charset="0"/>
              </a:rPr>
              <a:t>PODDZIAŁANIE:</a:t>
            </a:r>
            <a:br>
              <a:rPr lang="pl-PL" sz="2200" dirty="0" smtClean="0">
                <a:solidFill>
                  <a:srgbClr val="008000"/>
                </a:solidFill>
                <a:latin typeface="Times New Roman" pitchFamily="18" charset="0"/>
                <a:ea typeface="+mn-ea"/>
                <a:cs typeface="Times New Roman" pitchFamily="18" charset="0"/>
              </a:rPr>
            </a:br>
            <a:r>
              <a:rPr lang="pl-PL" sz="2400" b="1" dirty="0" smtClean="0">
                <a:solidFill>
                  <a:srgbClr val="008000"/>
                </a:solidFill>
                <a:latin typeface="Times New Roman" pitchFamily="18" charset="0"/>
                <a:ea typeface="+mn-ea"/>
                <a:cs typeface="Times New Roman" pitchFamily="18" charset="0"/>
              </a:rPr>
              <a:t>Wsparcie na przeprowadzenie działań informacyjnych </a:t>
            </a:r>
            <a:br>
              <a:rPr lang="pl-PL" sz="2400" b="1" dirty="0" smtClean="0">
                <a:solidFill>
                  <a:srgbClr val="008000"/>
                </a:solidFill>
                <a:latin typeface="Times New Roman" pitchFamily="18" charset="0"/>
                <a:ea typeface="+mn-ea"/>
                <a:cs typeface="Times New Roman" pitchFamily="18" charset="0"/>
              </a:rPr>
            </a:br>
            <a:r>
              <a:rPr lang="pl-PL" sz="2400" b="1" dirty="0" smtClean="0">
                <a:solidFill>
                  <a:srgbClr val="008000"/>
                </a:solidFill>
                <a:latin typeface="Times New Roman" pitchFamily="18" charset="0"/>
                <a:ea typeface="+mn-ea"/>
                <a:cs typeface="Times New Roman" pitchFamily="18" charset="0"/>
              </a:rPr>
              <a:t>i promocyjnych </a:t>
            </a:r>
            <a:r>
              <a:rPr lang="pl-PL" sz="2400" b="1" dirty="0" err="1" smtClean="0">
                <a:solidFill>
                  <a:srgbClr val="008000"/>
                </a:solidFill>
                <a:latin typeface="Times New Roman" pitchFamily="18" charset="0"/>
                <a:ea typeface="+mn-ea"/>
                <a:cs typeface="Times New Roman" pitchFamily="18" charset="0"/>
              </a:rPr>
              <a:t>cd</a:t>
            </a:r>
            <a:r>
              <a:rPr lang="pl-PL" sz="2400" b="1" dirty="0" smtClean="0">
                <a:solidFill>
                  <a:srgbClr val="008000"/>
                </a:solidFill>
                <a:latin typeface="Times New Roman" pitchFamily="18" charset="0"/>
                <a:ea typeface="+mn-ea"/>
                <a:cs typeface="Times New Roman" pitchFamily="18" charset="0"/>
              </a:rPr>
              <a:t>.</a:t>
            </a:r>
            <a:r>
              <a:rPr lang="pl-PL" sz="2000" b="1" dirty="0" smtClean="0">
                <a:solidFill>
                  <a:srgbClr val="008000"/>
                </a:solidFill>
                <a:latin typeface="Times New Roman" pitchFamily="18" charset="0"/>
                <a:cs typeface="Times New Roman" pitchFamily="18" charset="0"/>
              </a:rPr>
              <a:t/>
            </a:r>
            <a:br>
              <a:rPr lang="pl-PL" sz="2000" b="1" dirty="0" smtClean="0">
                <a:solidFill>
                  <a:srgbClr val="008000"/>
                </a:solidFill>
                <a:latin typeface="Times New Roman" pitchFamily="18" charset="0"/>
                <a:cs typeface="Times New Roman" pitchFamily="18" charset="0"/>
              </a:rPr>
            </a:br>
            <a:endParaRPr lang="pl-PL" sz="2000" dirty="0">
              <a:solidFill>
                <a:srgbClr val="008000"/>
              </a:solidFill>
            </a:endParaRPr>
          </a:p>
        </p:txBody>
      </p:sp>
      <p:sp>
        <p:nvSpPr>
          <p:cNvPr id="3" name="Symbol zastępczy zawartości 2"/>
          <p:cNvSpPr>
            <a:spLocks noGrp="1"/>
          </p:cNvSpPr>
          <p:nvPr>
            <p:ph idx="1"/>
          </p:nvPr>
        </p:nvSpPr>
        <p:spPr>
          <a:xfrm>
            <a:off x="457200" y="1556792"/>
            <a:ext cx="8229600" cy="4569371"/>
          </a:xfrm>
        </p:spPr>
        <p:txBody>
          <a:bodyPr/>
          <a:lstStyle/>
          <a:p>
            <a:pPr>
              <a:buNone/>
              <a:defRPr/>
            </a:pPr>
            <a:r>
              <a:rPr lang="pl-PL" sz="2200" b="1" dirty="0" smtClean="0">
                <a:latin typeface="Times New Roman" pitchFamily="18" charset="0"/>
                <a:cs typeface="Times New Roman" pitchFamily="18" charset="0"/>
              </a:rPr>
              <a:t>Warunki kwalifikowalności:</a:t>
            </a:r>
          </a:p>
          <a:p>
            <a:pPr algn="just">
              <a:defRPr/>
            </a:pPr>
            <a:r>
              <a:rPr lang="pl-PL" sz="2000" dirty="0">
                <a:latin typeface="Times New Roman" pitchFamily="18" charset="0"/>
                <a:cs typeface="Times New Roman" pitchFamily="18" charset="0"/>
              </a:rPr>
              <a:t>p</a:t>
            </a:r>
            <a:r>
              <a:rPr lang="pl-PL" sz="2000" dirty="0" smtClean="0">
                <a:latin typeface="Times New Roman" pitchFamily="18" charset="0"/>
                <a:cs typeface="Times New Roman" pitchFamily="18" charset="0"/>
              </a:rPr>
              <a:t>omoc może być przyznana „zespołowi promocyjnemu”, którego członkowie uczestniczą w wytwarzaniu produktu rolnego lub środka spożywczego przeznaczonego do spożycia przez ludzi, </a:t>
            </a:r>
            <a:br>
              <a:rPr lang="pl-PL" sz="2000" dirty="0" smtClean="0">
                <a:latin typeface="Times New Roman" pitchFamily="18" charset="0"/>
                <a:cs typeface="Times New Roman" pitchFamily="18" charset="0"/>
              </a:rPr>
            </a:br>
            <a:r>
              <a:rPr lang="pl-PL" sz="2000" dirty="0" smtClean="0">
                <a:latin typeface="Times New Roman" pitchFamily="18" charset="0"/>
                <a:cs typeface="Times New Roman" pitchFamily="18" charset="0"/>
              </a:rPr>
              <a:t>w ramach systemu jakości,</a:t>
            </a:r>
          </a:p>
          <a:p>
            <a:pPr algn="just">
              <a:defRPr/>
            </a:pPr>
            <a:r>
              <a:rPr lang="pl-PL" sz="2000" dirty="0">
                <a:latin typeface="Times New Roman" pitchFamily="18" charset="0"/>
                <a:cs typeface="Times New Roman" pitchFamily="18" charset="0"/>
              </a:rPr>
              <a:t>r</a:t>
            </a:r>
            <a:r>
              <a:rPr lang="pl-PL" sz="2000" dirty="0" smtClean="0">
                <a:latin typeface="Times New Roman" pitchFamily="18" charset="0"/>
                <a:cs typeface="Times New Roman" pitchFamily="18" charset="0"/>
              </a:rPr>
              <a:t>odzaje kosztów kwalifikowalnych zostaną określone w przepisach krajowych. </a:t>
            </a:r>
          </a:p>
          <a:p>
            <a:pPr>
              <a:buNone/>
              <a:defRPr/>
            </a:pPr>
            <a:r>
              <a:rPr lang="pl-PL" sz="2200" b="1" dirty="0" smtClean="0">
                <a:latin typeface="Times New Roman" pitchFamily="18" charset="0"/>
                <a:cs typeface="Times New Roman" pitchFamily="18" charset="0"/>
              </a:rPr>
              <a:t>Zasady ustanawiania kryteriów wyboru:</a:t>
            </a:r>
          </a:p>
          <a:p>
            <a:pPr algn="just">
              <a:defRPr/>
            </a:pPr>
            <a:r>
              <a:rPr lang="pl-PL" sz="2000" dirty="0">
                <a:latin typeface="Times New Roman" pitchFamily="18" charset="0"/>
                <a:cs typeface="Times New Roman" pitchFamily="18" charset="0"/>
              </a:rPr>
              <a:t>p</a:t>
            </a:r>
            <a:r>
              <a:rPr lang="pl-PL" sz="2000" dirty="0" smtClean="0">
                <a:latin typeface="Times New Roman" pitchFamily="18" charset="0"/>
                <a:cs typeface="Times New Roman" pitchFamily="18" charset="0"/>
              </a:rPr>
              <a:t>referencje dla wnioskodawców, którzy nie otrzymywali tego rodzaju wsparcia w ramach działania „Działania informacyjne i promocyjne” objętego PROW 2007 2013,</a:t>
            </a:r>
          </a:p>
          <a:p>
            <a:pPr algn="just">
              <a:defRPr/>
            </a:pPr>
            <a:r>
              <a:rPr lang="pl-PL" sz="2000" dirty="0">
                <a:latin typeface="Times New Roman" pitchFamily="18" charset="0"/>
                <a:cs typeface="Times New Roman" pitchFamily="18" charset="0"/>
              </a:rPr>
              <a:t>k</a:t>
            </a:r>
            <a:r>
              <a:rPr lang="pl-PL" sz="2000" dirty="0" smtClean="0">
                <a:latin typeface="Times New Roman" pitchFamily="18" charset="0"/>
                <a:cs typeface="Times New Roman" pitchFamily="18" charset="0"/>
              </a:rPr>
              <a:t>ryteria wyboru będą uwzględniać założoną przez wnioskodawców efektywność zaplanowanych działań promocyjnych.</a:t>
            </a:r>
          </a:p>
          <a:p>
            <a:endParaRPr lang="pl-PL" sz="2000" dirty="0"/>
          </a:p>
        </p:txBody>
      </p:sp>
      <p:sp>
        <p:nvSpPr>
          <p:cNvPr id="7" name="Symbol zastępczy numeru slajdu 6"/>
          <p:cNvSpPr>
            <a:spLocks noGrp="1"/>
          </p:cNvSpPr>
          <p:nvPr>
            <p:ph type="sldNum" sz="quarter" idx="12"/>
          </p:nvPr>
        </p:nvSpPr>
        <p:spPr/>
        <p:txBody>
          <a:bodyPr/>
          <a:lstStyle/>
          <a:p>
            <a:pPr>
              <a:defRPr/>
            </a:pPr>
            <a:fld id="{24B65095-A88D-4ED4-98BC-379CCEAE9A66}" type="slidenum">
              <a:rPr lang="pl-PL" smtClean="0"/>
              <a:pPr>
                <a:defRPr/>
              </a:pPr>
              <a:t>142</a:t>
            </a:fld>
            <a:endParaRPr lang="pl-PL" dirty="0"/>
          </a:p>
        </p:txBody>
      </p:sp>
    </p:spTree>
    <p:extLst>
      <p:ext uri="{BB962C8B-B14F-4D97-AF65-F5344CB8AC3E}">
        <p14:creationId xmlns:p14="http://schemas.microsoft.com/office/powerpoint/2010/main" xmlns="" val="2159933365"/>
      </p:ext>
    </p:extLst>
  </p:cSld>
  <p:clrMapOvr>
    <a:masterClrMapping/>
  </p:clrMapOvr>
  <p:transition>
    <p:fade thruBlk="1"/>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4"/>
          <p:cNvSpPr/>
          <p:nvPr/>
        </p:nvSpPr>
        <p:spPr>
          <a:xfrm>
            <a:off x="500034" y="571480"/>
            <a:ext cx="8001056" cy="5170646"/>
          </a:xfrm>
          <a:prstGeom prst="rect">
            <a:avLst/>
          </a:prstGeom>
        </p:spPr>
        <p:txBody>
          <a:bodyPr wrap="square">
            <a:spAutoFit/>
          </a:bodyPr>
          <a:lstStyle/>
          <a:p>
            <a:pPr algn="ctr">
              <a:defRPr/>
            </a:pPr>
            <a:r>
              <a:rPr lang="pl-PL" sz="2400" dirty="0" smtClean="0">
                <a:ln>
                  <a:solidFill>
                    <a:srgbClr val="003399"/>
                  </a:solidFill>
                </a:ln>
                <a:solidFill>
                  <a:srgbClr val="008000"/>
                </a:solidFill>
                <a:cs typeface="Times New Roman" pitchFamily="18" charset="0"/>
              </a:rPr>
              <a:t>Systemy jakości objęte pomocą w  ramach działania</a:t>
            </a:r>
          </a:p>
          <a:p>
            <a:pPr algn="ctr">
              <a:defRPr/>
            </a:pPr>
            <a:endParaRPr lang="pl-PL" sz="2400" dirty="0" smtClean="0">
              <a:ln>
                <a:solidFill>
                  <a:srgbClr val="003399"/>
                </a:solidFill>
              </a:ln>
              <a:solidFill>
                <a:srgbClr val="C00000"/>
              </a:solidFill>
              <a:cs typeface="Times New Roman" pitchFamily="18" charset="0"/>
            </a:endParaRPr>
          </a:p>
          <a:p>
            <a:pPr algn="ctr">
              <a:defRPr/>
            </a:pPr>
            <a:endParaRPr lang="pl-PL" b="1" dirty="0" smtClean="0">
              <a:solidFill>
                <a:srgbClr val="C00000"/>
              </a:solidFill>
              <a:latin typeface="Arial" pitchFamily="34" charset="0"/>
              <a:cs typeface="Arial" pitchFamily="34" charset="0"/>
            </a:endParaRPr>
          </a:p>
          <a:p>
            <a:pPr>
              <a:defRPr/>
            </a:pPr>
            <a:r>
              <a:rPr lang="pl-PL" b="1" dirty="0" smtClean="0">
                <a:solidFill>
                  <a:srgbClr val="003399"/>
                </a:solidFill>
                <a:latin typeface="Arial" pitchFamily="34" charset="0"/>
                <a:cs typeface="Arial" pitchFamily="34" charset="0"/>
              </a:rPr>
              <a:t>                     </a:t>
            </a:r>
            <a:r>
              <a:rPr lang="pl-PL" sz="2000" b="1" dirty="0" smtClean="0">
                <a:solidFill>
                  <a:srgbClr val="003399"/>
                </a:solidFill>
                <a:cs typeface="Times New Roman" pitchFamily="18" charset="0"/>
              </a:rPr>
              <a:t>WSPÓŁNOTOWE:</a:t>
            </a:r>
          </a:p>
          <a:p>
            <a:pPr algn="ctr">
              <a:defRPr/>
            </a:pPr>
            <a:endParaRPr lang="pl-PL" sz="2000" b="1" dirty="0" smtClean="0">
              <a:solidFill>
                <a:srgbClr val="C00000"/>
              </a:solidFill>
              <a:cs typeface="Times New Roman" pitchFamily="18" charset="0"/>
            </a:endParaRPr>
          </a:p>
          <a:p>
            <a:pPr fontAlgn="auto">
              <a:lnSpc>
                <a:spcPct val="80000"/>
              </a:lnSpc>
              <a:spcAft>
                <a:spcPts val="0"/>
              </a:spcAft>
              <a:buFont typeface="Wingdings 2" pitchFamily="18" charset="2"/>
              <a:buNone/>
              <a:defRPr/>
            </a:pPr>
            <a:endParaRPr lang="pl-PL" sz="2000" dirty="0" smtClean="0">
              <a:solidFill>
                <a:srgbClr val="000000"/>
              </a:solidFill>
              <a:cs typeface="Times New Roman" pitchFamily="18" charset="0"/>
            </a:endParaRPr>
          </a:p>
          <a:p>
            <a:pPr fontAlgn="auto">
              <a:lnSpc>
                <a:spcPct val="80000"/>
              </a:lnSpc>
              <a:spcAft>
                <a:spcPts val="0"/>
              </a:spcAft>
              <a:buFont typeface="Wingdings 2" pitchFamily="18" charset="2"/>
              <a:buNone/>
              <a:defRPr/>
            </a:pPr>
            <a:r>
              <a:rPr lang="pl-PL" sz="2000" dirty="0" smtClean="0">
                <a:solidFill>
                  <a:srgbClr val="000000"/>
                </a:solidFill>
                <a:cs typeface="Times New Roman" pitchFamily="18" charset="0"/>
              </a:rPr>
              <a:t>System Chronionych Nazw Pochodzenia 	</a:t>
            </a:r>
          </a:p>
          <a:p>
            <a:pPr fontAlgn="auto">
              <a:lnSpc>
                <a:spcPct val="80000"/>
              </a:lnSpc>
              <a:spcAft>
                <a:spcPts val="0"/>
              </a:spcAft>
              <a:defRPr/>
            </a:pPr>
            <a:r>
              <a:rPr lang="pl-PL" sz="2000" dirty="0" smtClean="0">
                <a:solidFill>
                  <a:srgbClr val="000000"/>
                </a:solidFill>
                <a:cs typeface="Times New Roman" pitchFamily="18" charset="0"/>
              </a:rPr>
              <a:t>i Chronionych Oznaczeń Geograficznych </a:t>
            </a:r>
          </a:p>
          <a:p>
            <a:pPr fontAlgn="auto">
              <a:lnSpc>
                <a:spcPct val="80000"/>
              </a:lnSpc>
              <a:spcAft>
                <a:spcPts val="0"/>
              </a:spcAft>
              <a:defRPr/>
            </a:pPr>
            <a:r>
              <a:rPr lang="pl-PL" sz="2000" dirty="0" smtClean="0">
                <a:solidFill>
                  <a:srgbClr val="000000"/>
                </a:solidFill>
                <a:cs typeface="Times New Roman" pitchFamily="18" charset="0"/>
              </a:rPr>
              <a:t>(</a:t>
            </a:r>
            <a:r>
              <a:rPr lang="pl-PL" sz="2000" dirty="0" err="1" smtClean="0">
                <a:solidFill>
                  <a:srgbClr val="000000"/>
                </a:solidFill>
                <a:cs typeface="Times New Roman" pitchFamily="18" charset="0"/>
              </a:rPr>
              <a:t>ChNP-ChOG</a:t>
            </a:r>
            <a:r>
              <a:rPr lang="pl-PL" sz="2000" dirty="0" smtClean="0">
                <a:solidFill>
                  <a:srgbClr val="000000"/>
                </a:solidFill>
                <a:cs typeface="Times New Roman" pitchFamily="18" charset="0"/>
              </a:rPr>
              <a:t>);</a:t>
            </a:r>
          </a:p>
          <a:p>
            <a:pPr fontAlgn="auto">
              <a:lnSpc>
                <a:spcPct val="80000"/>
              </a:lnSpc>
              <a:spcAft>
                <a:spcPts val="0"/>
              </a:spcAft>
              <a:defRPr/>
            </a:pPr>
            <a:endParaRPr lang="pl-PL" sz="2000" dirty="0" smtClean="0">
              <a:solidFill>
                <a:srgbClr val="000000"/>
              </a:solidFill>
              <a:cs typeface="Times New Roman" pitchFamily="18" charset="0"/>
            </a:endParaRPr>
          </a:p>
          <a:p>
            <a:pPr marL="90488" indent="-90488" fontAlgn="auto">
              <a:lnSpc>
                <a:spcPct val="80000"/>
              </a:lnSpc>
              <a:spcAft>
                <a:spcPts val="0"/>
              </a:spcAft>
              <a:buFont typeface="Wingdings 2" pitchFamily="18" charset="2"/>
              <a:buNone/>
              <a:defRPr/>
            </a:pPr>
            <a:r>
              <a:rPr lang="pl-PL" sz="2000" dirty="0" smtClean="0">
                <a:solidFill>
                  <a:srgbClr val="000000"/>
                </a:solidFill>
                <a:cs typeface="Times New Roman" pitchFamily="18" charset="0"/>
              </a:rPr>
              <a:t>	</a:t>
            </a:r>
          </a:p>
          <a:p>
            <a:pPr marL="90488" indent="-90488" fontAlgn="auto">
              <a:lnSpc>
                <a:spcPct val="80000"/>
              </a:lnSpc>
              <a:spcAft>
                <a:spcPts val="0"/>
              </a:spcAft>
              <a:buFont typeface="Wingdings 2" pitchFamily="18" charset="2"/>
              <a:buNone/>
              <a:defRPr/>
            </a:pPr>
            <a:endParaRPr lang="pl-PL" sz="2000" dirty="0" smtClean="0">
              <a:solidFill>
                <a:srgbClr val="000000"/>
              </a:solidFill>
              <a:cs typeface="Times New Roman" pitchFamily="18" charset="0"/>
            </a:endParaRPr>
          </a:p>
          <a:p>
            <a:pPr fontAlgn="auto">
              <a:lnSpc>
                <a:spcPct val="80000"/>
              </a:lnSpc>
              <a:spcAft>
                <a:spcPts val="0"/>
              </a:spcAft>
              <a:buFont typeface="Wingdings 2" pitchFamily="18" charset="2"/>
              <a:buNone/>
              <a:defRPr/>
            </a:pPr>
            <a:r>
              <a:rPr lang="pl-PL" sz="2000" dirty="0" smtClean="0">
                <a:solidFill>
                  <a:srgbClr val="000000"/>
                </a:solidFill>
                <a:cs typeface="Times New Roman" pitchFamily="18" charset="0"/>
              </a:rPr>
              <a:t>System Gwarantowanych Tradycyjnych		</a:t>
            </a:r>
            <a:br>
              <a:rPr lang="pl-PL" sz="2000" dirty="0" smtClean="0">
                <a:solidFill>
                  <a:srgbClr val="000000"/>
                </a:solidFill>
                <a:cs typeface="Times New Roman" pitchFamily="18" charset="0"/>
              </a:rPr>
            </a:br>
            <a:r>
              <a:rPr lang="pl-PL" sz="2000" dirty="0" smtClean="0">
                <a:solidFill>
                  <a:srgbClr val="000000"/>
                </a:solidFill>
                <a:cs typeface="Times New Roman" pitchFamily="18" charset="0"/>
              </a:rPr>
              <a:t>Specjalności (GTS);</a:t>
            </a:r>
          </a:p>
          <a:p>
            <a:pPr marL="90488" fontAlgn="auto">
              <a:lnSpc>
                <a:spcPct val="80000"/>
              </a:lnSpc>
              <a:spcAft>
                <a:spcPts val="0"/>
              </a:spcAft>
              <a:defRPr/>
            </a:pPr>
            <a:endParaRPr lang="pl-PL" sz="2000" dirty="0" smtClean="0">
              <a:solidFill>
                <a:srgbClr val="000000"/>
              </a:solidFill>
              <a:cs typeface="Times New Roman" pitchFamily="18" charset="0"/>
            </a:endParaRPr>
          </a:p>
          <a:p>
            <a:pPr fontAlgn="auto">
              <a:lnSpc>
                <a:spcPct val="80000"/>
              </a:lnSpc>
              <a:spcAft>
                <a:spcPts val="0"/>
              </a:spcAft>
              <a:buFont typeface="Wingdings 2" pitchFamily="18" charset="2"/>
              <a:buNone/>
              <a:defRPr/>
            </a:pPr>
            <a:endParaRPr lang="pl-PL" sz="2000" dirty="0" smtClean="0">
              <a:solidFill>
                <a:srgbClr val="000000"/>
              </a:solidFill>
              <a:cs typeface="Times New Roman" pitchFamily="18" charset="0"/>
            </a:endParaRPr>
          </a:p>
          <a:p>
            <a:pPr fontAlgn="auto">
              <a:lnSpc>
                <a:spcPct val="80000"/>
              </a:lnSpc>
              <a:spcAft>
                <a:spcPts val="0"/>
              </a:spcAft>
              <a:buFont typeface="Wingdings 2" pitchFamily="18" charset="2"/>
              <a:buNone/>
              <a:defRPr/>
            </a:pPr>
            <a:endParaRPr lang="pl-PL" sz="2000" dirty="0" smtClean="0">
              <a:solidFill>
                <a:srgbClr val="000000"/>
              </a:solidFill>
              <a:cs typeface="Times New Roman" pitchFamily="18" charset="0"/>
            </a:endParaRPr>
          </a:p>
          <a:p>
            <a:pPr fontAlgn="auto">
              <a:lnSpc>
                <a:spcPct val="80000"/>
              </a:lnSpc>
              <a:spcAft>
                <a:spcPts val="0"/>
              </a:spcAft>
              <a:buFont typeface="Wingdings 2" pitchFamily="18" charset="2"/>
              <a:buNone/>
              <a:defRPr/>
            </a:pPr>
            <a:r>
              <a:rPr lang="pl-PL" sz="2000" dirty="0" smtClean="0">
                <a:solidFill>
                  <a:srgbClr val="000000"/>
                </a:solidFill>
                <a:cs typeface="Times New Roman" pitchFamily="18" charset="0"/>
              </a:rPr>
              <a:t>Produkcja ekologiczna produktów </a:t>
            </a:r>
            <a:br>
              <a:rPr lang="pl-PL" sz="2000" dirty="0" smtClean="0">
                <a:solidFill>
                  <a:srgbClr val="000000"/>
                </a:solidFill>
                <a:cs typeface="Times New Roman" pitchFamily="18" charset="0"/>
              </a:rPr>
            </a:br>
            <a:r>
              <a:rPr lang="pl-PL" sz="2000" dirty="0" smtClean="0">
                <a:solidFill>
                  <a:srgbClr val="000000"/>
                </a:solidFill>
                <a:cs typeface="Times New Roman" pitchFamily="18" charset="0"/>
              </a:rPr>
              <a:t>rolnych (rolnictwo ekologiczne).</a:t>
            </a:r>
            <a:endParaRPr lang="pl-PL" sz="2000" dirty="0">
              <a:solidFill>
                <a:srgbClr val="000000"/>
              </a:solidFill>
              <a:cs typeface="Times New Roman" pitchFamily="18" charset="0"/>
            </a:endParaRPr>
          </a:p>
        </p:txBody>
      </p:sp>
      <p:pic>
        <p:nvPicPr>
          <p:cNvPr id="6" name="Picture 7" descr="http://wiadomosci.ngo.pl/files/wiadomosci.ngo.pl/public/korespondenci_zdjecia/Marcela_foto/logo_flaga.JPG"/>
          <p:cNvPicPr>
            <a:picLocks noChangeAspect="1" noChangeArrowheads="1"/>
          </p:cNvPicPr>
          <p:nvPr/>
        </p:nvPicPr>
        <p:blipFill>
          <a:blip r:embed="rId2" cstate="print"/>
          <a:srcRect/>
          <a:stretch>
            <a:fillRect/>
          </a:stretch>
        </p:blipFill>
        <p:spPr bwMode="auto">
          <a:xfrm>
            <a:off x="571472" y="1428736"/>
            <a:ext cx="1077913" cy="714375"/>
          </a:xfrm>
          <a:prstGeom prst="rect">
            <a:avLst/>
          </a:prstGeom>
          <a:noFill/>
          <a:effectLst>
            <a:outerShdw blurRad="50800" dist="50800" dir="5400000" algn="ctr" rotWithShape="0">
              <a:schemeClr val="bg2"/>
            </a:outerShdw>
          </a:effectLst>
        </p:spPr>
      </p:pic>
      <p:pic>
        <p:nvPicPr>
          <p:cNvPr id="7" name="Picture 5"/>
          <p:cNvPicPr>
            <a:picLocks noChangeAspect="1" noChangeArrowheads="1"/>
          </p:cNvPicPr>
          <p:nvPr/>
        </p:nvPicPr>
        <p:blipFill>
          <a:blip r:embed="rId3" cstate="print"/>
          <a:srcRect/>
          <a:stretch>
            <a:fillRect/>
          </a:stretch>
        </p:blipFill>
        <p:spPr bwMode="auto">
          <a:xfrm>
            <a:off x="5572132" y="2135185"/>
            <a:ext cx="936625" cy="936625"/>
          </a:xfrm>
          <a:prstGeom prst="rect">
            <a:avLst/>
          </a:prstGeom>
          <a:noFill/>
          <a:ln w="9525">
            <a:noFill/>
            <a:miter lim="800000"/>
            <a:headEnd/>
            <a:tailEnd/>
          </a:ln>
        </p:spPr>
      </p:pic>
      <p:pic>
        <p:nvPicPr>
          <p:cNvPr id="8" name="Picture 7"/>
          <p:cNvPicPr>
            <a:picLocks noChangeAspect="1" noChangeArrowheads="1"/>
          </p:cNvPicPr>
          <p:nvPr/>
        </p:nvPicPr>
        <p:blipFill>
          <a:blip r:embed="rId4" cstate="print"/>
          <a:srcRect/>
          <a:stretch>
            <a:fillRect/>
          </a:stretch>
        </p:blipFill>
        <p:spPr bwMode="auto">
          <a:xfrm>
            <a:off x="6797682" y="2135185"/>
            <a:ext cx="936625" cy="936625"/>
          </a:xfrm>
          <a:prstGeom prst="rect">
            <a:avLst/>
          </a:prstGeom>
          <a:noFill/>
          <a:ln w="9525">
            <a:noFill/>
            <a:miter lim="800000"/>
            <a:headEnd/>
            <a:tailEnd/>
          </a:ln>
        </p:spPr>
      </p:pic>
      <p:pic>
        <p:nvPicPr>
          <p:cNvPr id="9" name="Picture 12"/>
          <p:cNvPicPr>
            <a:picLocks noChangeAspect="1" noChangeArrowheads="1"/>
          </p:cNvPicPr>
          <p:nvPr/>
        </p:nvPicPr>
        <p:blipFill>
          <a:blip cstate="print"/>
          <a:srcRect/>
          <a:stretch>
            <a:fillRect/>
          </a:stretch>
        </p:blipFill>
        <p:spPr bwMode="auto">
          <a:xfrm>
            <a:off x="5572132" y="3427419"/>
            <a:ext cx="930275" cy="930275"/>
          </a:xfrm>
          <a:prstGeom prst="rect">
            <a:avLst/>
          </a:prstGeom>
          <a:noFill/>
          <a:ln w="9525">
            <a:noFill/>
            <a:miter lim="800000"/>
            <a:headEnd/>
            <a:tailEnd/>
          </a:ln>
        </p:spPr>
      </p:pic>
      <p:pic>
        <p:nvPicPr>
          <p:cNvPr id="10" name="Picture 9"/>
          <p:cNvPicPr>
            <a:picLocks noChangeAspect="1" noChangeArrowheads="1"/>
          </p:cNvPicPr>
          <p:nvPr/>
        </p:nvPicPr>
        <p:blipFill>
          <a:blip r:embed="rId5" cstate="print"/>
          <a:srcRect/>
          <a:stretch>
            <a:fillRect/>
          </a:stretch>
        </p:blipFill>
        <p:spPr bwMode="auto">
          <a:xfrm>
            <a:off x="5572132" y="4714884"/>
            <a:ext cx="1011237" cy="779462"/>
          </a:xfrm>
          <a:prstGeom prst="rect">
            <a:avLst/>
          </a:prstGeom>
          <a:noFill/>
          <a:ln w="9525">
            <a:noFill/>
            <a:miter lim="800000"/>
            <a:headEnd/>
            <a:tailEnd/>
          </a:ln>
        </p:spPr>
      </p:pic>
      <p:sp>
        <p:nvSpPr>
          <p:cNvPr id="11" name="Symbol zastępczy numeru slajdu 10"/>
          <p:cNvSpPr>
            <a:spLocks noGrp="1"/>
          </p:cNvSpPr>
          <p:nvPr>
            <p:ph type="sldNum" sz="quarter" idx="12"/>
          </p:nvPr>
        </p:nvSpPr>
        <p:spPr/>
        <p:txBody>
          <a:bodyPr/>
          <a:lstStyle/>
          <a:p>
            <a:pPr>
              <a:defRPr/>
            </a:pPr>
            <a:fld id="{24B65095-A88D-4ED4-98BC-379CCEAE9A66}" type="slidenum">
              <a:rPr lang="pl-PL" smtClean="0"/>
              <a:pPr>
                <a:defRPr/>
              </a:pPr>
              <a:t>143</a:t>
            </a:fld>
            <a:endParaRPr lang="pl-PL" dirty="0"/>
          </a:p>
        </p:txBody>
      </p:sp>
    </p:spTree>
    <p:extLst>
      <p:ext uri="{BB962C8B-B14F-4D97-AF65-F5344CB8AC3E}">
        <p14:creationId xmlns:p14="http://schemas.microsoft.com/office/powerpoint/2010/main" xmlns="" val="866162583"/>
      </p:ext>
    </p:extLst>
  </p:cSld>
  <p:clrMapOvr>
    <a:masterClrMapping/>
  </p:clrMapOvr>
  <p:transition>
    <p:fade thruBlk="1"/>
  </p:transition>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714356"/>
            <a:ext cx="8229600" cy="5411807"/>
          </a:xfrm>
        </p:spPr>
        <p:txBody>
          <a:bodyPr/>
          <a:lstStyle/>
          <a:p>
            <a:pPr algn="ctr">
              <a:buNone/>
              <a:defRPr/>
            </a:pPr>
            <a:r>
              <a:rPr lang="pl-PL" sz="2400" dirty="0" smtClean="0">
                <a:ln>
                  <a:solidFill>
                    <a:srgbClr val="003399"/>
                  </a:solidFill>
                </a:ln>
                <a:solidFill>
                  <a:srgbClr val="008000"/>
                </a:solidFill>
                <a:latin typeface="Times New Roman" pitchFamily="18" charset="0"/>
                <a:cs typeface="Times New Roman" pitchFamily="18" charset="0"/>
              </a:rPr>
              <a:t>Systemy jakości objęte pomocą w  ramach działania</a:t>
            </a:r>
          </a:p>
          <a:p>
            <a:pPr algn="ctr">
              <a:defRPr/>
            </a:pPr>
            <a:endParaRPr lang="pl-PL" dirty="0" smtClean="0">
              <a:ln>
                <a:solidFill>
                  <a:srgbClr val="003399"/>
                </a:solidFill>
              </a:ln>
              <a:solidFill>
                <a:srgbClr val="C00000"/>
              </a:solidFill>
              <a:cs typeface="Times New Roman" pitchFamily="18" charset="0"/>
            </a:endParaRPr>
          </a:p>
          <a:p>
            <a:pPr>
              <a:buNone/>
              <a:defRPr/>
            </a:pPr>
            <a:r>
              <a:rPr lang="pl-PL" sz="2000" b="1" dirty="0" smtClean="0">
                <a:solidFill>
                  <a:srgbClr val="003399"/>
                </a:solidFill>
                <a:latin typeface="Times New Roman" pitchFamily="18" charset="0"/>
                <a:cs typeface="Times New Roman" pitchFamily="18" charset="0"/>
              </a:rPr>
              <a:t>			KRAJOWE:</a:t>
            </a:r>
          </a:p>
          <a:p>
            <a:pPr>
              <a:buNone/>
              <a:defRPr/>
            </a:pPr>
            <a:endParaRPr lang="pl-PL" sz="2000" b="1" dirty="0" smtClean="0">
              <a:solidFill>
                <a:srgbClr val="003399"/>
              </a:solidFill>
              <a:latin typeface="Times New Roman" pitchFamily="18" charset="0"/>
              <a:cs typeface="Times New Roman" pitchFamily="18" charset="0"/>
            </a:endParaRPr>
          </a:p>
          <a:p>
            <a:pPr fontAlgn="auto">
              <a:spcAft>
                <a:spcPts val="0"/>
              </a:spcAft>
              <a:buFont typeface="Wingdings 2" pitchFamily="18" charset="2"/>
              <a:buNone/>
              <a:defRPr/>
            </a:pPr>
            <a:r>
              <a:rPr lang="pl-PL" sz="2000" dirty="0" smtClean="0">
                <a:latin typeface="Times New Roman" pitchFamily="18" charset="0"/>
                <a:cs typeface="Times New Roman" pitchFamily="18" charset="0"/>
              </a:rPr>
              <a:t>Integrowana Produkcja</a:t>
            </a:r>
          </a:p>
          <a:p>
            <a:pPr fontAlgn="auto">
              <a:spcAft>
                <a:spcPts val="0"/>
              </a:spcAft>
              <a:buFont typeface="Wingdings 2" pitchFamily="18" charset="2"/>
              <a:buNone/>
              <a:defRPr/>
            </a:pPr>
            <a:endParaRPr lang="pl-PL" sz="2000" dirty="0" smtClean="0">
              <a:latin typeface="Times New Roman" pitchFamily="18" charset="0"/>
              <a:cs typeface="Times New Roman" pitchFamily="18" charset="0"/>
            </a:endParaRPr>
          </a:p>
          <a:p>
            <a:pPr fontAlgn="auto">
              <a:spcAft>
                <a:spcPts val="0"/>
              </a:spcAft>
              <a:buFont typeface="Wingdings 2" pitchFamily="18" charset="2"/>
              <a:buNone/>
              <a:defRPr/>
            </a:pPr>
            <a:r>
              <a:rPr lang="pl-PL" sz="2000" dirty="0" smtClean="0">
                <a:latin typeface="Times New Roman" pitchFamily="18" charset="0"/>
                <a:cs typeface="Times New Roman" pitchFamily="18" charset="0"/>
              </a:rPr>
              <a:t>Jakość -Tradycja</a:t>
            </a:r>
          </a:p>
          <a:p>
            <a:pPr fontAlgn="auto">
              <a:spcAft>
                <a:spcPts val="0"/>
              </a:spcAft>
              <a:buFont typeface="Wingdings 2" pitchFamily="18" charset="2"/>
              <a:buNone/>
              <a:defRPr/>
            </a:pPr>
            <a:endParaRPr lang="pl-PL" sz="2000" dirty="0" smtClean="0">
              <a:latin typeface="Times New Roman" pitchFamily="18" charset="0"/>
              <a:cs typeface="Times New Roman" pitchFamily="18" charset="0"/>
            </a:endParaRPr>
          </a:p>
          <a:p>
            <a:pPr fontAlgn="auto">
              <a:spcAft>
                <a:spcPts val="0"/>
              </a:spcAft>
              <a:buFont typeface="Wingdings 2" pitchFamily="18" charset="2"/>
              <a:buNone/>
              <a:defRPr/>
            </a:pPr>
            <a:r>
              <a:rPr lang="pl-PL" sz="2000" dirty="0" err="1" smtClean="0">
                <a:latin typeface="Times New Roman" pitchFamily="18" charset="0"/>
                <a:cs typeface="Times New Roman" pitchFamily="18" charset="0"/>
              </a:rPr>
              <a:t>Quality</a:t>
            </a:r>
            <a:r>
              <a:rPr lang="pl-PL" sz="2000" dirty="0" smtClean="0">
                <a:latin typeface="Times New Roman" pitchFamily="18" charset="0"/>
                <a:cs typeface="Times New Roman" pitchFamily="18" charset="0"/>
              </a:rPr>
              <a:t> </a:t>
            </a:r>
            <a:r>
              <a:rPr lang="pl-PL" sz="2000" dirty="0" err="1" smtClean="0">
                <a:latin typeface="Times New Roman" pitchFamily="18" charset="0"/>
                <a:cs typeface="Times New Roman" pitchFamily="18" charset="0"/>
              </a:rPr>
              <a:t>Meat</a:t>
            </a:r>
            <a:r>
              <a:rPr lang="pl-PL" sz="2000" dirty="0" smtClean="0">
                <a:latin typeface="Times New Roman" pitchFamily="18" charset="0"/>
                <a:cs typeface="Times New Roman" pitchFamily="18" charset="0"/>
              </a:rPr>
              <a:t> Program (QMP)</a:t>
            </a:r>
          </a:p>
          <a:p>
            <a:pPr fontAlgn="auto">
              <a:spcAft>
                <a:spcPts val="0"/>
              </a:spcAft>
              <a:buFont typeface="Wingdings 2" pitchFamily="18" charset="2"/>
              <a:buNone/>
              <a:defRPr/>
            </a:pPr>
            <a:endParaRPr lang="pl-PL" sz="2000" dirty="0" smtClean="0">
              <a:latin typeface="Times New Roman" pitchFamily="18" charset="0"/>
              <a:cs typeface="Times New Roman" pitchFamily="18" charset="0"/>
            </a:endParaRPr>
          </a:p>
          <a:p>
            <a:pPr fontAlgn="auto">
              <a:spcAft>
                <a:spcPts val="0"/>
              </a:spcAft>
              <a:buFont typeface="Wingdings 2" pitchFamily="18" charset="2"/>
              <a:buNone/>
              <a:defRPr/>
            </a:pPr>
            <a:r>
              <a:rPr lang="pl-PL" sz="2000" dirty="0" smtClean="0">
                <a:latin typeface="Times New Roman" pitchFamily="18" charset="0"/>
                <a:cs typeface="Times New Roman" pitchFamily="18" charset="0"/>
              </a:rPr>
              <a:t>System Gwarantowanej Jakości Żywności (QAFP)</a:t>
            </a:r>
          </a:p>
          <a:p>
            <a:pPr fontAlgn="auto">
              <a:spcAft>
                <a:spcPts val="0"/>
              </a:spcAft>
              <a:buFont typeface="Wingdings 2" pitchFamily="18" charset="2"/>
              <a:buNone/>
              <a:defRPr/>
            </a:pPr>
            <a:endParaRPr lang="pl-PL" sz="2000" dirty="0" smtClean="0">
              <a:latin typeface="Times New Roman" pitchFamily="18" charset="0"/>
              <a:cs typeface="Times New Roman" pitchFamily="18" charset="0"/>
            </a:endParaRPr>
          </a:p>
          <a:p>
            <a:pPr fontAlgn="auto">
              <a:spcAft>
                <a:spcPts val="0"/>
              </a:spcAft>
              <a:buFont typeface="Wingdings 2" pitchFamily="18" charset="2"/>
              <a:buNone/>
              <a:defRPr/>
            </a:pPr>
            <a:r>
              <a:rPr lang="pl-PL" sz="2000" dirty="0" err="1" smtClean="0">
                <a:latin typeface="Times New Roman" pitchFamily="18" charset="0"/>
                <a:cs typeface="Times New Roman" pitchFamily="18" charset="0"/>
              </a:rPr>
              <a:t>Pork</a:t>
            </a:r>
            <a:r>
              <a:rPr lang="pl-PL" sz="2000" dirty="0" smtClean="0">
                <a:latin typeface="Times New Roman" pitchFamily="18" charset="0"/>
                <a:cs typeface="Times New Roman" pitchFamily="18" charset="0"/>
              </a:rPr>
              <a:t> </a:t>
            </a:r>
            <a:r>
              <a:rPr lang="pl-PL" sz="2000" dirty="0" err="1" smtClean="0">
                <a:latin typeface="Times New Roman" pitchFamily="18" charset="0"/>
                <a:cs typeface="Times New Roman" pitchFamily="18" charset="0"/>
              </a:rPr>
              <a:t>Quality</a:t>
            </a:r>
            <a:r>
              <a:rPr lang="pl-PL" sz="2000" dirty="0" smtClean="0">
                <a:latin typeface="Times New Roman" pitchFamily="18" charset="0"/>
                <a:cs typeface="Times New Roman" pitchFamily="18" charset="0"/>
              </a:rPr>
              <a:t> System (PQS)</a:t>
            </a:r>
          </a:p>
          <a:p>
            <a:pPr>
              <a:buNone/>
              <a:defRPr/>
            </a:pPr>
            <a:endParaRPr lang="pl-PL" sz="2000" dirty="0">
              <a:latin typeface="Times New Roman" pitchFamily="18" charset="0"/>
              <a:cs typeface="Times New Roman" pitchFamily="18" charset="0"/>
            </a:endParaRPr>
          </a:p>
        </p:txBody>
      </p:sp>
      <p:pic>
        <p:nvPicPr>
          <p:cNvPr id="5" name="Picture 9" descr="http://www.algier.polemb.net/gallery/wydarzenia%20biezace/Flaga_polska1.gif"/>
          <p:cNvPicPr>
            <a:picLocks noChangeAspect="1" noChangeArrowheads="1"/>
          </p:cNvPicPr>
          <p:nvPr/>
        </p:nvPicPr>
        <p:blipFill>
          <a:blip r:embed="rId2" cstate="print"/>
          <a:srcRect/>
          <a:stretch>
            <a:fillRect/>
          </a:stretch>
        </p:blipFill>
        <p:spPr bwMode="auto">
          <a:xfrm>
            <a:off x="928662" y="1571612"/>
            <a:ext cx="1001712" cy="633412"/>
          </a:xfrm>
          <a:prstGeom prst="rect">
            <a:avLst/>
          </a:prstGeom>
          <a:noFill/>
          <a:ln>
            <a:solidFill>
              <a:schemeClr val="tx1"/>
            </a:solidFill>
          </a:ln>
          <a:effectLst>
            <a:outerShdw blurRad="50800" dist="50800" dir="5400000" algn="ctr" rotWithShape="0">
              <a:schemeClr val="bg2"/>
            </a:outerShdw>
          </a:effectLst>
        </p:spPr>
      </p:pic>
      <p:pic>
        <p:nvPicPr>
          <p:cNvPr id="6" name="Picture 10"/>
          <p:cNvPicPr>
            <a:picLocks noChangeAspect="1" noChangeArrowheads="1"/>
          </p:cNvPicPr>
          <p:nvPr/>
        </p:nvPicPr>
        <p:blipFill>
          <a:blip r:embed="rId3" cstate="print"/>
          <a:srcRect/>
          <a:stretch>
            <a:fillRect/>
          </a:stretch>
        </p:blipFill>
        <p:spPr bwMode="auto">
          <a:xfrm>
            <a:off x="6000760" y="2214554"/>
            <a:ext cx="1466850" cy="609600"/>
          </a:xfrm>
          <a:prstGeom prst="rect">
            <a:avLst/>
          </a:prstGeom>
          <a:noFill/>
          <a:ln w="9525">
            <a:noFill/>
            <a:miter lim="800000"/>
            <a:headEnd/>
            <a:tailEnd/>
          </a:ln>
          <a:effectLst>
            <a:outerShdw blurRad="50800" dist="50800" dir="5400000" algn="ctr" rotWithShape="0">
              <a:schemeClr val="bg2"/>
            </a:outerShdw>
          </a:effectLst>
        </p:spPr>
      </p:pic>
      <p:pic>
        <p:nvPicPr>
          <p:cNvPr id="7" name="Picture 11"/>
          <p:cNvPicPr>
            <a:picLocks noChangeAspect="1" noChangeArrowheads="1"/>
          </p:cNvPicPr>
          <p:nvPr/>
        </p:nvPicPr>
        <p:blipFill>
          <a:blip r:embed="rId4" cstate="print"/>
          <a:srcRect/>
          <a:stretch>
            <a:fillRect/>
          </a:stretch>
        </p:blipFill>
        <p:spPr bwMode="auto">
          <a:xfrm>
            <a:off x="6429388" y="3000372"/>
            <a:ext cx="733425" cy="733425"/>
          </a:xfrm>
          <a:prstGeom prst="rect">
            <a:avLst/>
          </a:prstGeom>
          <a:noFill/>
          <a:ln w="9525">
            <a:noFill/>
            <a:miter lim="800000"/>
            <a:headEnd/>
            <a:tailEnd/>
          </a:ln>
          <a:effectLst>
            <a:outerShdw blurRad="50800" dist="50800" dir="5400000" algn="ctr" rotWithShape="0">
              <a:schemeClr val="bg2"/>
            </a:outerShdw>
          </a:effectLst>
        </p:spPr>
      </p:pic>
      <p:pic>
        <p:nvPicPr>
          <p:cNvPr id="8" name="Picture 7"/>
          <p:cNvPicPr>
            <a:picLocks noChangeAspect="1" noChangeArrowheads="1"/>
          </p:cNvPicPr>
          <p:nvPr/>
        </p:nvPicPr>
        <p:blipFill>
          <a:blip r:embed="rId5" cstate="print"/>
          <a:srcRect/>
          <a:stretch>
            <a:fillRect/>
          </a:stretch>
        </p:blipFill>
        <p:spPr bwMode="auto">
          <a:xfrm>
            <a:off x="6500826" y="3857628"/>
            <a:ext cx="666750" cy="668338"/>
          </a:xfrm>
          <a:prstGeom prst="rect">
            <a:avLst/>
          </a:prstGeom>
          <a:noFill/>
          <a:ln w="9525">
            <a:noFill/>
            <a:miter lim="800000"/>
            <a:headEnd/>
            <a:tailEnd/>
          </a:ln>
        </p:spPr>
      </p:pic>
      <p:pic>
        <p:nvPicPr>
          <p:cNvPr id="9" name="Picture 2" descr="Pork Quality System Logo 1">
            <a:hlinkClick r:id="rId6"/>
          </p:cNvPr>
          <p:cNvPicPr>
            <a:picLocks noChangeAspect="1" noChangeArrowheads="1"/>
          </p:cNvPicPr>
          <p:nvPr/>
        </p:nvPicPr>
        <p:blipFill>
          <a:blip r:embed="rId7" cstate="print"/>
          <a:srcRect/>
          <a:stretch>
            <a:fillRect/>
          </a:stretch>
        </p:blipFill>
        <p:spPr bwMode="auto">
          <a:xfrm>
            <a:off x="6500826" y="5357826"/>
            <a:ext cx="679450" cy="866775"/>
          </a:xfrm>
          <a:prstGeom prst="rect">
            <a:avLst/>
          </a:prstGeom>
          <a:noFill/>
          <a:ln w="9525">
            <a:noFill/>
            <a:miter lim="800000"/>
            <a:headEnd/>
            <a:tailEnd/>
          </a:ln>
        </p:spPr>
      </p:pic>
      <p:pic>
        <p:nvPicPr>
          <p:cNvPr id="10" name="Picture 4" descr="QAFP"/>
          <p:cNvPicPr>
            <a:picLocks noChangeAspect="1" noChangeArrowheads="1"/>
          </p:cNvPicPr>
          <p:nvPr/>
        </p:nvPicPr>
        <p:blipFill>
          <a:blip r:embed="rId8" cstate="print"/>
          <a:srcRect/>
          <a:stretch>
            <a:fillRect/>
          </a:stretch>
        </p:blipFill>
        <p:spPr bwMode="auto">
          <a:xfrm>
            <a:off x="6500826" y="4572008"/>
            <a:ext cx="733425" cy="733425"/>
          </a:xfrm>
          <a:prstGeom prst="rect">
            <a:avLst/>
          </a:prstGeom>
          <a:noFill/>
          <a:ln w="9525">
            <a:noFill/>
            <a:miter lim="800000"/>
            <a:headEnd/>
            <a:tailEnd/>
          </a:ln>
        </p:spPr>
      </p:pic>
      <p:sp>
        <p:nvSpPr>
          <p:cNvPr id="12" name="Symbol zastępczy numeru slajdu 11"/>
          <p:cNvSpPr>
            <a:spLocks noGrp="1"/>
          </p:cNvSpPr>
          <p:nvPr>
            <p:ph type="sldNum" sz="quarter" idx="12"/>
          </p:nvPr>
        </p:nvSpPr>
        <p:spPr/>
        <p:txBody>
          <a:bodyPr/>
          <a:lstStyle/>
          <a:p>
            <a:pPr>
              <a:defRPr/>
            </a:pPr>
            <a:fld id="{24B65095-A88D-4ED4-98BC-379CCEAE9A66}" type="slidenum">
              <a:rPr lang="pl-PL" smtClean="0"/>
              <a:pPr>
                <a:defRPr/>
              </a:pPr>
              <a:t>144</a:t>
            </a:fld>
            <a:endParaRPr lang="pl-PL" dirty="0"/>
          </a:p>
        </p:txBody>
      </p:sp>
    </p:spTree>
    <p:extLst>
      <p:ext uri="{BB962C8B-B14F-4D97-AF65-F5344CB8AC3E}">
        <p14:creationId xmlns:p14="http://schemas.microsoft.com/office/powerpoint/2010/main" xmlns="" val="2431234664"/>
      </p:ext>
    </p:extLst>
  </p:cSld>
  <p:clrMapOvr>
    <a:masterClrMapping/>
  </p:clrMapOvr>
  <p:transition>
    <p:fade thruBlk="1"/>
  </p:transition>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692696"/>
            <a:ext cx="8229600" cy="5433467"/>
          </a:xfrm>
        </p:spPr>
        <p:txBody>
          <a:bodyPr/>
          <a:lstStyle/>
          <a:p>
            <a:pPr marL="0" lvl="0" indent="0" algn="ctr">
              <a:buNone/>
            </a:pPr>
            <a:endParaRPr lang="pl-PL" sz="2400" b="1" dirty="0" smtClean="0">
              <a:solidFill>
                <a:srgbClr val="008000"/>
              </a:solidFill>
              <a:latin typeface="Times New Roman" pitchFamily="18" charset="0"/>
              <a:cs typeface="Times New Roman" pitchFamily="18" charset="0"/>
            </a:endParaRPr>
          </a:p>
          <a:p>
            <a:pPr marL="0" lvl="0" indent="0" algn="ctr">
              <a:buNone/>
            </a:pPr>
            <a:endParaRPr lang="pl-PL" sz="2400" b="1" dirty="0" smtClean="0">
              <a:solidFill>
                <a:srgbClr val="008000"/>
              </a:solidFill>
              <a:latin typeface="Times New Roman" pitchFamily="18" charset="0"/>
              <a:cs typeface="Times New Roman" pitchFamily="18" charset="0"/>
            </a:endParaRPr>
          </a:p>
          <a:p>
            <a:pPr marL="0" lvl="0" indent="0" algn="ctr">
              <a:buNone/>
            </a:pPr>
            <a:endParaRPr lang="pl-PL" sz="2400" b="1" dirty="0">
              <a:solidFill>
                <a:srgbClr val="008000"/>
              </a:solidFill>
              <a:latin typeface="Times New Roman" pitchFamily="18" charset="0"/>
              <a:cs typeface="Times New Roman" pitchFamily="18" charset="0"/>
            </a:endParaRPr>
          </a:p>
          <a:p>
            <a:pPr marL="0" lvl="0" indent="0" algn="ctr">
              <a:buNone/>
            </a:pPr>
            <a:r>
              <a:rPr lang="pl-PL" sz="2400" b="1" dirty="0" smtClean="0">
                <a:solidFill>
                  <a:srgbClr val="008000"/>
                </a:solidFill>
                <a:latin typeface="Times New Roman" pitchFamily="18" charset="0"/>
                <a:cs typeface="Times New Roman" pitchFamily="18" charset="0"/>
              </a:rPr>
              <a:t>Działanie 7.5</a:t>
            </a:r>
          </a:p>
          <a:p>
            <a:pPr marL="0" lvl="0" indent="0" algn="ctr">
              <a:buNone/>
            </a:pPr>
            <a:endParaRPr lang="pl-PL" sz="2400" b="1" dirty="0">
              <a:solidFill>
                <a:srgbClr val="008000"/>
              </a:solidFill>
              <a:latin typeface="Times New Roman" pitchFamily="18" charset="0"/>
              <a:cs typeface="Times New Roman" pitchFamily="18" charset="0"/>
            </a:endParaRPr>
          </a:p>
          <a:p>
            <a:pPr lvl="0" algn="ctr">
              <a:buNone/>
            </a:pPr>
            <a:r>
              <a:rPr lang="pl-PL" b="1" dirty="0">
                <a:solidFill>
                  <a:srgbClr val="008000"/>
                </a:solidFill>
                <a:latin typeface="Times New Roman" pitchFamily="18" charset="0"/>
                <a:cs typeface="Times New Roman" pitchFamily="18" charset="0"/>
              </a:rPr>
              <a:t>Inwestycje w środki trwałe</a:t>
            </a:r>
          </a:p>
          <a:p>
            <a:endParaRPr lang="pl-PL" dirty="0"/>
          </a:p>
        </p:txBody>
      </p:sp>
      <p:sp>
        <p:nvSpPr>
          <p:cNvPr id="6" name="Symbol zastępczy numeru slajdu 5"/>
          <p:cNvSpPr>
            <a:spLocks noGrp="1"/>
          </p:cNvSpPr>
          <p:nvPr>
            <p:ph type="sldNum" sz="quarter" idx="12"/>
          </p:nvPr>
        </p:nvSpPr>
        <p:spPr/>
        <p:txBody>
          <a:bodyPr/>
          <a:lstStyle/>
          <a:p>
            <a:pPr>
              <a:defRPr/>
            </a:pPr>
            <a:fld id="{24B65095-A88D-4ED4-98BC-379CCEAE9A66}" type="slidenum">
              <a:rPr lang="pl-PL" smtClean="0"/>
              <a:pPr>
                <a:defRPr/>
              </a:pPr>
              <a:t>145</a:t>
            </a:fld>
            <a:endParaRPr lang="pl-PL" dirty="0"/>
          </a:p>
        </p:txBody>
      </p:sp>
    </p:spTree>
    <p:extLst>
      <p:ext uri="{BB962C8B-B14F-4D97-AF65-F5344CB8AC3E}">
        <p14:creationId xmlns:p14="http://schemas.microsoft.com/office/powerpoint/2010/main" xmlns="" val="3298289098"/>
      </p:ext>
    </p:extLst>
  </p:cSld>
  <p:clrMapOvr>
    <a:masterClrMapping/>
  </p:clrMapOvr>
  <p:transition>
    <p:fade thruBlk="1"/>
  </p:transition>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764704"/>
            <a:ext cx="8229600" cy="5361459"/>
          </a:xfrm>
        </p:spPr>
        <p:txBody>
          <a:bodyPr/>
          <a:lstStyle/>
          <a:p>
            <a:pPr>
              <a:buNone/>
            </a:pPr>
            <a:endParaRPr lang="pl-PL" sz="1800" dirty="0" smtClean="0">
              <a:latin typeface="Times New Roman" pitchFamily="18" charset="0"/>
              <a:cs typeface="Times New Roman" pitchFamily="18" charset="0"/>
            </a:endParaRPr>
          </a:p>
          <a:p>
            <a:pPr algn="just">
              <a:buNone/>
            </a:pPr>
            <a:r>
              <a:rPr lang="pl-PL" sz="2200" dirty="0" smtClean="0">
                <a:latin typeface="Times New Roman" pitchFamily="18" charset="0"/>
                <a:cs typeface="Times New Roman" pitchFamily="18" charset="0"/>
              </a:rPr>
              <a:t>W ramach działania udzielane będzie wsparcie w zakresie: </a:t>
            </a:r>
          </a:p>
          <a:p>
            <a:pPr algn="just"/>
            <a:r>
              <a:rPr lang="pl-PL" sz="2200" dirty="0" smtClean="0">
                <a:latin typeface="Times New Roman" pitchFamily="18" charset="0"/>
                <a:cs typeface="Times New Roman" pitchFamily="18" charset="0"/>
              </a:rPr>
              <a:t>pierwotnej produkcji rolnej, w tym:</a:t>
            </a:r>
          </a:p>
          <a:p>
            <a:pPr marL="542925" indent="-180975" algn="just">
              <a:buFont typeface="Wingdings" pitchFamily="2" charset="2"/>
              <a:buChar char="ü"/>
            </a:pPr>
            <a:r>
              <a:rPr lang="pl-PL" sz="2200" dirty="0" smtClean="0">
                <a:latin typeface="Times New Roman" pitchFamily="18" charset="0"/>
                <a:cs typeface="Times New Roman" pitchFamily="18" charset="0"/>
              </a:rPr>
              <a:t>przygotowania do sprzedaży, przetwórstwa, w wyniku którego powstaje produkt rolny;</a:t>
            </a:r>
          </a:p>
          <a:p>
            <a:pPr marL="542925" indent="-180975" algn="just">
              <a:buFont typeface="Wingdings" pitchFamily="2" charset="2"/>
              <a:buChar char="ü"/>
            </a:pPr>
            <a:r>
              <a:rPr lang="pl-PL" sz="2200" dirty="0" smtClean="0">
                <a:latin typeface="Times New Roman" pitchFamily="18" charset="0"/>
                <a:cs typeface="Times New Roman" pitchFamily="18" charset="0"/>
              </a:rPr>
              <a:t>wprowadzania do obrotu (sprzedaż hurtowa) produktów rolnych, tj. produktów wymienionych w Załączniku nr 1 do Traktatu o funkcjonowaniu Unii Europejskiej.</a:t>
            </a:r>
          </a:p>
          <a:p>
            <a:pPr algn="just"/>
            <a:r>
              <a:rPr lang="pl-PL" sz="2200" dirty="0" smtClean="0">
                <a:latin typeface="Times New Roman" pitchFamily="18" charset="0"/>
                <a:cs typeface="Times New Roman" pitchFamily="18" charset="0"/>
              </a:rPr>
              <a:t>inwestycji materialnych lub niematerialnych, które dotyczą infrastruktury związanej z rozwojem, modernizacją lub dostosowaniem rolnictwa i leśnictwa przez scalanie gruntów.</a:t>
            </a:r>
          </a:p>
          <a:p>
            <a:pPr>
              <a:buNone/>
            </a:pPr>
            <a:endParaRPr lang="pl-PL" sz="1800" b="1" dirty="0" smtClean="0">
              <a:latin typeface="Times New Roman" pitchFamily="18" charset="0"/>
              <a:cs typeface="Times New Roman" pitchFamily="18" charset="0"/>
            </a:endParaRPr>
          </a:p>
          <a:p>
            <a:pPr>
              <a:buNone/>
            </a:pPr>
            <a:r>
              <a:rPr lang="pl-PL" sz="2400" b="1" dirty="0" smtClean="0">
                <a:latin typeface="Times New Roman" pitchFamily="18" charset="0"/>
                <a:cs typeface="Times New Roman" pitchFamily="18" charset="0"/>
              </a:rPr>
              <a:t>BUDŻET</a:t>
            </a:r>
            <a:r>
              <a:rPr lang="pl-PL" sz="1800" b="1" dirty="0" smtClean="0">
                <a:latin typeface="Times New Roman" pitchFamily="18" charset="0"/>
                <a:cs typeface="Times New Roman" pitchFamily="18" charset="0"/>
              </a:rPr>
              <a:t>  -  </a:t>
            </a:r>
            <a:r>
              <a:rPr lang="pl-PL" sz="2400" b="1" dirty="0" smtClean="0">
                <a:latin typeface="Times New Roman" pitchFamily="18" charset="0"/>
                <a:cs typeface="Times New Roman" pitchFamily="18" charset="0"/>
              </a:rPr>
              <a:t>693 070 461 euro</a:t>
            </a:r>
          </a:p>
        </p:txBody>
      </p:sp>
      <p:sp>
        <p:nvSpPr>
          <p:cNvPr id="6" name="Symbol zastępczy numeru slajdu 5"/>
          <p:cNvSpPr>
            <a:spLocks noGrp="1"/>
          </p:cNvSpPr>
          <p:nvPr>
            <p:ph type="sldNum" sz="quarter" idx="12"/>
          </p:nvPr>
        </p:nvSpPr>
        <p:spPr/>
        <p:txBody>
          <a:bodyPr/>
          <a:lstStyle/>
          <a:p>
            <a:pPr>
              <a:defRPr/>
            </a:pPr>
            <a:fld id="{24B65095-A88D-4ED4-98BC-379CCEAE9A66}" type="slidenum">
              <a:rPr lang="pl-PL" smtClean="0"/>
              <a:pPr>
                <a:defRPr/>
              </a:pPr>
              <a:t>146</a:t>
            </a:fld>
            <a:endParaRPr lang="pl-PL" dirty="0"/>
          </a:p>
        </p:txBody>
      </p:sp>
    </p:spTree>
    <p:extLst>
      <p:ext uri="{BB962C8B-B14F-4D97-AF65-F5344CB8AC3E}">
        <p14:creationId xmlns:p14="http://schemas.microsoft.com/office/powerpoint/2010/main" xmlns="" val="1295335543"/>
      </p:ext>
    </p:extLst>
  </p:cSld>
  <p:clrMapOvr>
    <a:masterClrMapping/>
  </p:clrMapOvr>
  <p:transition>
    <p:fade thruBlk="1"/>
  </p:transition>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683568" y="980728"/>
            <a:ext cx="8003232" cy="5145435"/>
          </a:xfrm>
        </p:spPr>
        <p:txBody>
          <a:bodyPr/>
          <a:lstStyle/>
          <a:p>
            <a:pPr>
              <a:buNone/>
            </a:pPr>
            <a:r>
              <a:rPr lang="pl-PL" sz="2400" b="1" dirty="0" smtClean="0">
                <a:solidFill>
                  <a:srgbClr val="008000"/>
                </a:solidFill>
                <a:latin typeface="Times New Roman" pitchFamily="18" charset="0"/>
                <a:cs typeface="Times New Roman" pitchFamily="18" charset="0"/>
              </a:rPr>
              <a:t>    Poddziałania:</a:t>
            </a:r>
          </a:p>
          <a:p>
            <a:pPr>
              <a:buNone/>
            </a:pPr>
            <a:endParaRPr lang="pl-PL" sz="2400" b="1" dirty="0" smtClean="0">
              <a:solidFill>
                <a:srgbClr val="008000"/>
              </a:solidFill>
              <a:latin typeface="Times New Roman" pitchFamily="18" charset="0"/>
              <a:cs typeface="Times New Roman" pitchFamily="18" charset="0"/>
            </a:endParaRPr>
          </a:p>
          <a:p>
            <a:pPr algn="just"/>
            <a:r>
              <a:rPr lang="pl-PL" sz="2400" dirty="0" smtClean="0">
                <a:solidFill>
                  <a:srgbClr val="008000"/>
                </a:solidFill>
                <a:latin typeface="Times New Roman" pitchFamily="18" charset="0"/>
                <a:cs typeface="Times New Roman" pitchFamily="18" charset="0"/>
              </a:rPr>
              <a:t>Inwestycje w gospodarstwach rolnych (Modernizacja gospodarstw rolnych).</a:t>
            </a:r>
          </a:p>
          <a:p>
            <a:pPr algn="just"/>
            <a:r>
              <a:rPr lang="pl-PL" sz="2400" dirty="0" smtClean="0">
                <a:solidFill>
                  <a:srgbClr val="008000"/>
                </a:solidFill>
                <a:latin typeface="Times New Roman" pitchFamily="18" charset="0"/>
                <a:cs typeface="Times New Roman" pitchFamily="18" charset="0"/>
              </a:rPr>
              <a:t>Inwestycje w przetwórstwo/marketing i rozwój produktów rolnych (Przetwórstwo i marketing produktów rolnych).</a:t>
            </a:r>
          </a:p>
          <a:p>
            <a:pPr algn="just"/>
            <a:r>
              <a:rPr lang="pl-PL" sz="2400" dirty="0" smtClean="0">
                <a:solidFill>
                  <a:srgbClr val="008000"/>
                </a:solidFill>
                <a:latin typeface="Times New Roman" pitchFamily="18" charset="0"/>
                <a:cs typeface="Times New Roman" pitchFamily="18" charset="0"/>
              </a:rPr>
              <a:t>Scalanie gruntów.</a:t>
            </a:r>
            <a:endParaRPr lang="pl-PL" sz="2400" dirty="0">
              <a:solidFill>
                <a:srgbClr val="008000"/>
              </a:solidFill>
              <a:latin typeface="Times New Roman" pitchFamily="18" charset="0"/>
              <a:cs typeface="Times New Roman" pitchFamily="18" charset="0"/>
            </a:endParaRPr>
          </a:p>
        </p:txBody>
      </p:sp>
      <p:sp>
        <p:nvSpPr>
          <p:cNvPr id="6" name="Symbol zastępczy numeru slajdu 5"/>
          <p:cNvSpPr>
            <a:spLocks noGrp="1"/>
          </p:cNvSpPr>
          <p:nvPr>
            <p:ph type="sldNum" sz="quarter" idx="12"/>
          </p:nvPr>
        </p:nvSpPr>
        <p:spPr/>
        <p:txBody>
          <a:bodyPr/>
          <a:lstStyle/>
          <a:p>
            <a:pPr>
              <a:defRPr/>
            </a:pPr>
            <a:fld id="{24B65095-A88D-4ED4-98BC-379CCEAE9A66}" type="slidenum">
              <a:rPr lang="pl-PL" smtClean="0"/>
              <a:pPr>
                <a:defRPr/>
              </a:pPr>
              <a:t>147</a:t>
            </a:fld>
            <a:endParaRPr lang="pl-PL" dirty="0"/>
          </a:p>
        </p:txBody>
      </p:sp>
    </p:spTree>
    <p:extLst>
      <p:ext uri="{BB962C8B-B14F-4D97-AF65-F5344CB8AC3E}">
        <p14:creationId xmlns:p14="http://schemas.microsoft.com/office/powerpoint/2010/main" xmlns="" val="2949272641"/>
      </p:ext>
    </p:extLst>
  </p:cSld>
  <p:clrMapOvr>
    <a:masterClrMapping/>
  </p:clrMapOvr>
  <p:transition>
    <p:fade thruBlk="1"/>
  </p:transition>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
            </a:r>
            <a:br>
              <a:rPr lang="pl-PL" dirty="0" smtClean="0"/>
            </a:br>
            <a:endParaRPr lang="pl-PL" dirty="0"/>
          </a:p>
        </p:txBody>
      </p:sp>
      <p:sp>
        <p:nvSpPr>
          <p:cNvPr id="3" name="Symbol zastępczy zawartości 2"/>
          <p:cNvSpPr>
            <a:spLocks noGrp="1"/>
          </p:cNvSpPr>
          <p:nvPr>
            <p:ph idx="1"/>
          </p:nvPr>
        </p:nvSpPr>
        <p:spPr>
          <a:xfrm>
            <a:off x="323528" y="404664"/>
            <a:ext cx="8877672" cy="6120680"/>
          </a:xfrm>
        </p:spPr>
        <p:txBody>
          <a:bodyPr/>
          <a:lstStyle/>
          <a:p>
            <a:pPr>
              <a:buNone/>
            </a:pPr>
            <a:r>
              <a:rPr lang="pl-PL" sz="2800" b="1" dirty="0" smtClean="0">
                <a:latin typeface="Times New Roman" pitchFamily="18" charset="0"/>
                <a:cs typeface="Times New Roman" pitchFamily="18" charset="0"/>
              </a:rPr>
              <a:t>       </a:t>
            </a:r>
            <a:r>
              <a:rPr lang="pl-PL" sz="1800" dirty="0" smtClean="0">
                <a:solidFill>
                  <a:srgbClr val="008000"/>
                </a:solidFill>
                <a:latin typeface="Times New Roman" pitchFamily="18" charset="0"/>
                <a:cs typeface="Times New Roman" pitchFamily="18" charset="0"/>
              </a:rPr>
              <a:t>PODDZIAŁANIE 3</a:t>
            </a:r>
            <a:r>
              <a:rPr lang="pl-PL" sz="2800" b="1" dirty="0" smtClean="0">
                <a:solidFill>
                  <a:srgbClr val="008000"/>
                </a:solidFill>
                <a:latin typeface="Times New Roman" pitchFamily="18" charset="0"/>
                <a:cs typeface="Times New Roman" pitchFamily="18" charset="0"/>
              </a:rPr>
              <a:t> -  </a:t>
            </a:r>
            <a:r>
              <a:rPr lang="pl-PL" sz="2400" b="1" dirty="0" smtClean="0">
                <a:solidFill>
                  <a:srgbClr val="008000"/>
                </a:solidFill>
                <a:latin typeface="Times New Roman" pitchFamily="18" charset="0"/>
                <a:cs typeface="Times New Roman" pitchFamily="18" charset="0"/>
              </a:rPr>
              <a:t>Scalanie gruntów</a:t>
            </a:r>
          </a:p>
          <a:p>
            <a:pPr>
              <a:buNone/>
            </a:pPr>
            <a:endParaRPr lang="pl-PL" sz="1000" b="1" dirty="0" smtClean="0">
              <a:latin typeface="Times New Roman" pitchFamily="18" charset="0"/>
              <a:cs typeface="Times New Roman" pitchFamily="18" charset="0"/>
            </a:endParaRPr>
          </a:p>
          <a:p>
            <a:pPr algn="just"/>
            <a:r>
              <a:rPr lang="pl-PL" sz="1900" dirty="0" smtClean="0">
                <a:latin typeface="Times New Roman" pitchFamily="18" charset="0"/>
                <a:cs typeface="Times New Roman" pitchFamily="18" charset="0"/>
              </a:rPr>
              <a:t>Pomoc jest udzielana na inwestycje poprawiające strukturę obszarową gospodarstw rolnych i gruntów leśnych, pozwalające na racjonalne ukształtowanie rozłogów gruntów, dostosowanie granic nieruchomości do systemu urządzeń melioracji wodnych, dróg oraz rzeźby terenu. Podczas scalania gruntów projektuje się nowy układ komunikacyjny wsi, który umożliwia dojazd do działek i skraca odległość między siedliskiem i działkami uprawowymi.</a:t>
            </a:r>
          </a:p>
          <a:p>
            <a:pPr indent="19050" algn="just">
              <a:buNone/>
            </a:pPr>
            <a:r>
              <a:rPr lang="pl-PL" sz="1900" dirty="0" smtClean="0">
                <a:latin typeface="Times New Roman" pitchFamily="18" charset="0"/>
                <a:cs typeface="Times New Roman" pitchFamily="18" charset="0"/>
              </a:rPr>
              <a:t>W wyniku przeprowadzenia procesu scalenia uzyskuje się poprawę efektywności gospodarowania m.in. poprzez obniżenie kosztów produkcji, zmniejszenie: nakładów pracy, czasu przejazdów i zużycia paliwa.</a:t>
            </a:r>
          </a:p>
          <a:p>
            <a:pPr algn="just"/>
            <a:r>
              <a:rPr lang="pl-PL" sz="1900" dirty="0" smtClean="0">
                <a:latin typeface="Times New Roman" pitchFamily="18" charset="0"/>
                <a:cs typeface="Times New Roman" pitchFamily="18" charset="0"/>
              </a:rPr>
              <a:t>W ramach operacji przeprowadza się prace z zakresu zagospodarowania </a:t>
            </a:r>
            <a:r>
              <a:rPr lang="pl-PL" sz="1900" dirty="0" err="1" smtClean="0">
                <a:latin typeface="Times New Roman" pitchFamily="18" charset="0"/>
                <a:cs typeface="Times New Roman" pitchFamily="18" charset="0"/>
              </a:rPr>
              <a:t>poscaleniowego</a:t>
            </a:r>
            <a:r>
              <a:rPr lang="pl-PL" sz="1900" dirty="0" smtClean="0">
                <a:latin typeface="Times New Roman" pitchFamily="18" charset="0"/>
                <a:cs typeface="Times New Roman" pitchFamily="18" charset="0"/>
              </a:rPr>
              <a:t>, które obejmują w szczególności stworzenie funkcjonalnej sieci dróg dojazdowych do gruntów rolnych i leśnych oraz wykonanie zadań wpływających na regulację stosunków wodnych na obszarze objętym scalaniem. </a:t>
            </a:r>
          </a:p>
          <a:p>
            <a:pPr indent="19050" algn="just">
              <a:buNone/>
            </a:pPr>
            <a:r>
              <a:rPr lang="pl-PL" sz="1900" dirty="0" smtClean="0">
                <a:latin typeface="Times New Roman" pitchFamily="18" charset="0"/>
                <a:cs typeface="Times New Roman" pitchFamily="18" charset="0"/>
              </a:rPr>
              <a:t>Operacje realizowane w ramach tego działania przyczynią się do zachowania lub poprawy walorów przyrodniczo-krajobrazowych oraz zmniejszenia nasilenia procesów erozyjnych gleb.</a:t>
            </a:r>
            <a:endParaRPr lang="pl-PL" sz="1900" dirty="0">
              <a:latin typeface="Times New Roman" pitchFamily="18" charset="0"/>
              <a:cs typeface="Times New Roman" pitchFamily="18" charset="0"/>
            </a:endParaRPr>
          </a:p>
        </p:txBody>
      </p:sp>
      <p:sp>
        <p:nvSpPr>
          <p:cNvPr id="7" name="Symbol zastępczy numeru slajdu 6"/>
          <p:cNvSpPr>
            <a:spLocks noGrp="1"/>
          </p:cNvSpPr>
          <p:nvPr>
            <p:ph type="sldNum" sz="quarter" idx="12"/>
          </p:nvPr>
        </p:nvSpPr>
        <p:spPr/>
        <p:txBody>
          <a:bodyPr/>
          <a:lstStyle/>
          <a:p>
            <a:pPr>
              <a:defRPr/>
            </a:pPr>
            <a:fld id="{24B65095-A88D-4ED4-98BC-379CCEAE9A66}" type="slidenum">
              <a:rPr lang="pl-PL" smtClean="0"/>
              <a:pPr>
                <a:defRPr/>
              </a:pPr>
              <a:t>148</a:t>
            </a:fld>
            <a:endParaRPr lang="pl-PL" dirty="0"/>
          </a:p>
        </p:txBody>
      </p:sp>
    </p:spTree>
    <p:extLst>
      <p:ext uri="{BB962C8B-B14F-4D97-AF65-F5344CB8AC3E}">
        <p14:creationId xmlns:p14="http://schemas.microsoft.com/office/powerpoint/2010/main" xmlns="" val="70029629"/>
      </p:ext>
    </p:extLst>
  </p:cSld>
  <p:clrMapOvr>
    <a:masterClrMapping/>
  </p:clrMapOvr>
  <p:transition>
    <p:fade thruBlk="1"/>
  </p:transition>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85720" y="1484784"/>
            <a:ext cx="8643998" cy="4873174"/>
          </a:xfrm>
        </p:spPr>
        <p:txBody>
          <a:bodyPr/>
          <a:lstStyle/>
          <a:p>
            <a:pPr>
              <a:buNone/>
            </a:pPr>
            <a:r>
              <a:rPr lang="pl-PL" sz="2400" b="1" dirty="0" smtClean="0">
                <a:solidFill>
                  <a:srgbClr val="008000"/>
                </a:solidFill>
                <a:latin typeface="Times New Roman" pitchFamily="18" charset="0"/>
                <a:cs typeface="Times New Roman" pitchFamily="18" charset="0"/>
              </a:rPr>
              <a:t>Koszty kwalifikowalne obejmują:</a:t>
            </a:r>
          </a:p>
          <a:p>
            <a:pPr>
              <a:buNone/>
            </a:pPr>
            <a:endParaRPr lang="pl-PL" sz="2400" b="1" dirty="0" smtClean="0">
              <a:latin typeface="Times New Roman" pitchFamily="18" charset="0"/>
              <a:cs typeface="Times New Roman" pitchFamily="18" charset="0"/>
            </a:endParaRPr>
          </a:p>
          <a:p>
            <a:pPr algn="just"/>
            <a:r>
              <a:rPr lang="pl-PL" sz="2200" dirty="0" smtClean="0">
                <a:latin typeface="Times New Roman" pitchFamily="18" charset="0"/>
                <a:cs typeface="Times New Roman" pitchFamily="18" charset="0"/>
              </a:rPr>
              <a:t>koszty opracowania projektu scalenia (dokumentacji geodezyjno-prawnej);</a:t>
            </a:r>
          </a:p>
          <a:p>
            <a:pPr algn="just"/>
            <a:r>
              <a:rPr lang="pl-PL" sz="2200" dirty="0" smtClean="0">
                <a:latin typeface="Times New Roman" pitchFamily="18" charset="0"/>
                <a:cs typeface="Times New Roman" pitchFamily="18" charset="0"/>
              </a:rPr>
              <a:t>koszty zagospodarowania </a:t>
            </a:r>
            <a:r>
              <a:rPr lang="pl-PL" sz="2200" dirty="0" err="1" smtClean="0">
                <a:latin typeface="Times New Roman" pitchFamily="18" charset="0"/>
                <a:cs typeface="Times New Roman" pitchFamily="18" charset="0"/>
              </a:rPr>
              <a:t>poscaleniowego</a:t>
            </a:r>
            <a:r>
              <a:rPr lang="pl-PL" sz="2200" dirty="0" smtClean="0">
                <a:latin typeface="Times New Roman" pitchFamily="18" charset="0"/>
                <a:cs typeface="Times New Roman" pitchFamily="18" charset="0"/>
              </a:rPr>
              <a:t> związanego z organizacją rolniczej przestrzeni produkcyjnej;</a:t>
            </a:r>
          </a:p>
          <a:p>
            <a:pPr algn="just"/>
            <a:r>
              <a:rPr lang="pl-PL" sz="2200" dirty="0" smtClean="0">
                <a:latin typeface="Times New Roman" pitchFamily="18" charset="0"/>
                <a:cs typeface="Times New Roman" pitchFamily="18" charset="0"/>
              </a:rPr>
              <a:t>koszty ogólne związane z wydatkami, o których mowa powyżej.</a:t>
            </a:r>
          </a:p>
          <a:p>
            <a:pPr>
              <a:buNone/>
            </a:pPr>
            <a:endParaRPr lang="pl-PL" sz="1700" dirty="0" smtClean="0">
              <a:latin typeface="Times New Roman" pitchFamily="18" charset="0"/>
              <a:cs typeface="Times New Roman" pitchFamily="18" charset="0"/>
            </a:endParaRPr>
          </a:p>
        </p:txBody>
      </p:sp>
      <p:sp>
        <p:nvSpPr>
          <p:cNvPr id="6" name="Symbol zastępczy numeru slajdu 5"/>
          <p:cNvSpPr>
            <a:spLocks noGrp="1"/>
          </p:cNvSpPr>
          <p:nvPr>
            <p:ph type="sldNum" sz="quarter" idx="12"/>
          </p:nvPr>
        </p:nvSpPr>
        <p:spPr/>
        <p:txBody>
          <a:bodyPr/>
          <a:lstStyle/>
          <a:p>
            <a:pPr>
              <a:defRPr/>
            </a:pPr>
            <a:fld id="{24B65095-A88D-4ED4-98BC-379CCEAE9A66}" type="slidenum">
              <a:rPr lang="pl-PL" smtClean="0"/>
              <a:pPr>
                <a:defRPr/>
              </a:pPr>
              <a:t>149</a:t>
            </a:fld>
            <a:endParaRPr lang="pl-PL" dirty="0"/>
          </a:p>
        </p:txBody>
      </p:sp>
    </p:spTree>
    <p:extLst>
      <p:ext uri="{BB962C8B-B14F-4D97-AF65-F5344CB8AC3E}">
        <p14:creationId xmlns:p14="http://schemas.microsoft.com/office/powerpoint/2010/main" xmlns="" val="1940947320"/>
      </p:ext>
    </p:extLst>
  </p:cSld>
  <p:clrMapOvr>
    <a:masterClrMapping/>
  </p:clrMapOvr>
  <p:transition>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ytuł 1"/>
          <p:cNvSpPr>
            <a:spLocks noGrp="1"/>
          </p:cNvSpPr>
          <p:nvPr>
            <p:ph type="title"/>
          </p:nvPr>
        </p:nvSpPr>
        <p:spPr>
          <a:xfrm>
            <a:off x="1042988" y="188913"/>
            <a:ext cx="7772400" cy="1008062"/>
          </a:xfrm>
        </p:spPr>
        <p:txBody>
          <a:bodyPr/>
          <a:lstStyle/>
          <a:p>
            <a:pPr algn="l"/>
            <a:r>
              <a:rPr lang="pl-PL" altLang="pl-PL" sz="2400" b="1" dirty="0" smtClean="0">
                <a:solidFill>
                  <a:srgbClr val="008000"/>
                </a:solidFill>
                <a:latin typeface="Times New Roman" pitchFamily="18" charset="0"/>
                <a:cs typeface="Times New Roman" pitchFamily="18" charset="0"/>
              </a:rPr>
              <a:t>MODERNIZACJA GOSPODARSTW ROLNYCH</a:t>
            </a:r>
            <a:r>
              <a:rPr lang="pl-PL" altLang="pl-PL" sz="1800" dirty="0" smtClean="0">
                <a:latin typeface="Times New Roman" pitchFamily="18" charset="0"/>
                <a:cs typeface="Times New Roman" pitchFamily="18" charset="0"/>
              </a:rPr>
              <a:t/>
            </a:r>
            <a:br>
              <a:rPr lang="pl-PL" altLang="pl-PL" sz="1800" dirty="0" smtClean="0">
                <a:latin typeface="Times New Roman" pitchFamily="18" charset="0"/>
                <a:cs typeface="Times New Roman" pitchFamily="18" charset="0"/>
              </a:rPr>
            </a:br>
            <a:endParaRPr lang="pl-PL" altLang="pl-PL" sz="1800" dirty="0" smtClean="0">
              <a:latin typeface="Times New Roman" pitchFamily="18" charset="0"/>
              <a:cs typeface="Times New Roman" pitchFamily="18" charset="0"/>
            </a:endParaRPr>
          </a:p>
        </p:txBody>
      </p:sp>
      <p:sp>
        <p:nvSpPr>
          <p:cNvPr id="6" name="Rectangle 3"/>
          <p:cNvSpPr txBox="1">
            <a:spLocks noChangeArrowheads="1"/>
          </p:cNvSpPr>
          <p:nvPr/>
        </p:nvSpPr>
        <p:spPr bwMode="auto">
          <a:xfrm>
            <a:off x="611560" y="1052736"/>
            <a:ext cx="8064896" cy="56166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pl-PL" b="1" dirty="0" smtClean="0">
                <a:solidFill>
                  <a:srgbClr val="000000"/>
                </a:solidFill>
                <a:cs typeface="Times New Roman" pitchFamily="18" charset="0"/>
              </a:rPr>
              <a:t>Kwoty i wielkość wsparcia </a:t>
            </a:r>
            <a:endParaRPr lang="pl-PL" altLang="pl-PL" dirty="0" smtClean="0">
              <a:solidFill>
                <a:srgbClr val="000000"/>
              </a:solidFill>
              <a:cs typeface="Times New Roman" pitchFamily="18" charset="0"/>
            </a:endParaRPr>
          </a:p>
          <a:p>
            <a:r>
              <a:rPr lang="pl-PL" dirty="0" smtClean="0">
                <a:solidFill>
                  <a:srgbClr val="000000"/>
                </a:solidFill>
                <a:cs typeface="Arial" pitchFamily="34" charset="0"/>
              </a:rPr>
              <a:t>Pomoc </a:t>
            </a:r>
            <a:r>
              <a:rPr lang="pl-PL" dirty="0">
                <a:solidFill>
                  <a:srgbClr val="000000"/>
                </a:solidFill>
                <a:cs typeface="Arial" pitchFamily="34" charset="0"/>
              </a:rPr>
              <a:t>jest udzielana w formie refundacji: </a:t>
            </a:r>
          </a:p>
          <a:p>
            <a:pPr marL="712788" lvl="1" indent="-255588" algn="just">
              <a:buFont typeface="Wingdings" pitchFamily="2" charset="2"/>
              <a:buChar char="q"/>
            </a:pPr>
            <a:r>
              <a:rPr lang="pl-PL" dirty="0" smtClean="0">
                <a:solidFill>
                  <a:srgbClr val="000000"/>
                </a:solidFill>
                <a:cs typeface="Arial" pitchFamily="34" charset="0"/>
              </a:rPr>
              <a:t>do </a:t>
            </a:r>
            <a:r>
              <a:rPr lang="pl-PL" dirty="0">
                <a:solidFill>
                  <a:srgbClr val="000000"/>
                </a:solidFill>
                <a:cs typeface="Arial" pitchFamily="34" charset="0"/>
              </a:rPr>
              <a:t>60% kosztów kwalifikowalnych operacji w przypadku młodych rolników i inwestycji zbiorowych albo, </a:t>
            </a:r>
          </a:p>
          <a:p>
            <a:pPr lvl="1" algn="just">
              <a:buFont typeface="Wingdings" pitchFamily="2" charset="2"/>
              <a:buChar char="q"/>
            </a:pPr>
            <a:r>
              <a:rPr lang="pl-PL" dirty="0" smtClean="0">
                <a:solidFill>
                  <a:srgbClr val="000000"/>
                </a:solidFill>
                <a:cs typeface="Arial" pitchFamily="34" charset="0"/>
              </a:rPr>
              <a:t> do </a:t>
            </a:r>
            <a:r>
              <a:rPr lang="pl-PL" dirty="0">
                <a:solidFill>
                  <a:srgbClr val="000000"/>
                </a:solidFill>
                <a:cs typeface="Arial" pitchFamily="34" charset="0"/>
              </a:rPr>
              <a:t>50% kosztów kwalifikowalnych w przypadku pozostałych operacji </a:t>
            </a:r>
            <a:endParaRPr lang="pl-PL" dirty="0" smtClean="0">
              <a:solidFill>
                <a:srgbClr val="000000"/>
              </a:solidFill>
              <a:cs typeface="Arial" pitchFamily="34" charset="0"/>
            </a:endParaRPr>
          </a:p>
          <a:p>
            <a:pPr marL="712788" lvl="1" indent="-255588" algn="just"/>
            <a:r>
              <a:rPr lang="pl-PL" dirty="0" smtClean="0">
                <a:solidFill>
                  <a:srgbClr val="000000"/>
                </a:solidFill>
                <a:cs typeface="Arial" pitchFamily="34" charset="0"/>
              </a:rPr>
              <a:t>     i </a:t>
            </a:r>
            <a:r>
              <a:rPr lang="pl-PL" dirty="0">
                <a:solidFill>
                  <a:srgbClr val="000000"/>
                </a:solidFill>
                <a:cs typeface="Arial" pitchFamily="34" charset="0"/>
              </a:rPr>
              <a:t>nie mniej niż 30% kosztów kwalifikowalnych.</a:t>
            </a:r>
          </a:p>
          <a:p>
            <a:endParaRPr lang="pl-PL" dirty="0">
              <a:solidFill>
                <a:srgbClr val="000000"/>
              </a:solidFill>
              <a:cs typeface="Arial" pitchFamily="34" charset="0"/>
            </a:endParaRPr>
          </a:p>
          <a:p>
            <a:pPr algn="just"/>
            <a:r>
              <a:rPr lang="pl-PL" dirty="0">
                <a:solidFill>
                  <a:srgbClr val="000000"/>
                </a:solidFill>
                <a:cs typeface="Arial" pitchFamily="34" charset="0"/>
              </a:rPr>
              <a:t>Maksymalna wysokość pomocy udzielonej jednemu beneficjentowi i na jedno gospodarstwo rolne, w tym na realizację projektów zbiorowych, w ramach poddziałania, w okresie realizacji PROW 2014</a:t>
            </a:r>
            <a:r>
              <a:rPr lang="pl-PL" dirty="0">
                <a:solidFill>
                  <a:srgbClr val="000000"/>
                </a:solidFill>
                <a:cs typeface="Arial" pitchFamily="34" charset="0"/>
                <a:sym typeface="Symbol"/>
              </a:rPr>
              <a:t></a:t>
            </a:r>
            <a:r>
              <a:rPr lang="pl-PL" dirty="0">
                <a:solidFill>
                  <a:srgbClr val="000000"/>
                </a:solidFill>
                <a:cs typeface="Arial" pitchFamily="34" charset="0"/>
              </a:rPr>
              <a:t>2020, nie może przekroczyć:</a:t>
            </a:r>
          </a:p>
          <a:p>
            <a:pPr marL="712788" lvl="1" indent="-255588" algn="just">
              <a:buFont typeface="Wingdings" pitchFamily="2" charset="2"/>
              <a:buChar char="q"/>
            </a:pPr>
            <a:r>
              <a:rPr lang="pl-PL" b="1" dirty="0" smtClean="0">
                <a:solidFill>
                  <a:srgbClr val="FF0000"/>
                </a:solidFill>
                <a:cs typeface="Arial" pitchFamily="34" charset="0"/>
              </a:rPr>
              <a:t>900 </a:t>
            </a:r>
            <a:r>
              <a:rPr lang="pl-PL" b="1" dirty="0">
                <a:solidFill>
                  <a:srgbClr val="FF0000"/>
                </a:solidFill>
                <a:cs typeface="Arial" pitchFamily="34" charset="0"/>
              </a:rPr>
              <a:t>000 zł</a:t>
            </a:r>
            <a:r>
              <a:rPr lang="pl-PL" b="1" dirty="0">
                <a:solidFill>
                  <a:srgbClr val="000000"/>
                </a:solidFill>
                <a:cs typeface="Arial" pitchFamily="34" charset="0"/>
              </a:rPr>
              <a:t> </a:t>
            </a:r>
            <a:r>
              <a:rPr lang="pl-PL" dirty="0">
                <a:solidFill>
                  <a:srgbClr val="000000"/>
                </a:solidFill>
                <a:cs typeface="Arial" pitchFamily="34" charset="0"/>
              </a:rPr>
              <a:t>– w przypadku operacji realizowanej w ramach celu – rozwój produkcji prosiąt</a:t>
            </a:r>
            <a:r>
              <a:rPr lang="pl-PL" dirty="0" smtClean="0">
                <a:solidFill>
                  <a:srgbClr val="000000"/>
                </a:solidFill>
                <a:cs typeface="Arial" pitchFamily="34" charset="0"/>
              </a:rPr>
              <a:t>, </a:t>
            </a:r>
            <a:endParaRPr lang="pl-PL" dirty="0">
              <a:solidFill>
                <a:srgbClr val="000000"/>
              </a:solidFill>
              <a:cs typeface="Arial" pitchFamily="34" charset="0"/>
            </a:endParaRPr>
          </a:p>
          <a:p>
            <a:pPr marL="712788" lvl="1" indent="-255588" algn="just">
              <a:buFont typeface="Wingdings" pitchFamily="2" charset="2"/>
              <a:buChar char="q"/>
            </a:pPr>
            <a:r>
              <a:rPr lang="pl-PL" b="1" dirty="0" smtClean="0">
                <a:solidFill>
                  <a:srgbClr val="FF0000"/>
                </a:solidFill>
                <a:cs typeface="Arial" pitchFamily="34" charset="0"/>
              </a:rPr>
              <a:t>500 </a:t>
            </a:r>
            <a:r>
              <a:rPr lang="pl-PL" b="1" dirty="0">
                <a:solidFill>
                  <a:srgbClr val="FF0000"/>
                </a:solidFill>
                <a:cs typeface="Arial" pitchFamily="34" charset="0"/>
              </a:rPr>
              <a:t>000 zł </a:t>
            </a:r>
            <a:r>
              <a:rPr lang="pl-PL" dirty="0">
                <a:solidFill>
                  <a:srgbClr val="000000"/>
                </a:solidFill>
                <a:cs typeface="Arial" pitchFamily="34" charset="0"/>
              </a:rPr>
              <a:t>– w przypadku pozostałych celów, przy czym na inwestycje niezwiązane bezpośrednio z budową, modernizacją budynków inwentarskich lub adaptacją innych istniejących w gospodarstwie budynków na budynki inwentarskie, lub budową lub modernizacją magazynów paszowych w gospodarstwach, w których prowadzona jest produkcja zwierzęca, nie może przekroczyć </a:t>
            </a:r>
            <a:r>
              <a:rPr lang="pl-PL" b="1" dirty="0">
                <a:solidFill>
                  <a:srgbClr val="FF0000"/>
                </a:solidFill>
                <a:cs typeface="Arial" pitchFamily="34" charset="0"/>
              </a:rPr>
              <a:t>200 tys. zł</a:t>
            </a:r>
            <a:r>
              <a:rPr lang="pl-PL" dirty="0">
                <a:solidFill>
                  <a:srgbClr val="FF0000"/>
                </a:solidFill>
                <a:cs typeface="Arial" pitchFamily="34" charset="0"/>
              </a:rPr>
              <a:t>.</a:t>
            </a:r>
          </a:p>
          <a:p>
            <a:pPr marL="342900" indent="-342900" algn="ctr">
              <a:lnSpc>
                <a:spcPct val="80000"/>
              </a:lnSpc>
              <a:spcBef>
                <a:spcPct val="20000"/>
              </a:spcBef>
              <a:defRPr/>
            </a:pPr>
            <a:r>
              <a:rPr lang="pl-PL" b="1" kern="0" dirty="0" smtClean="0">
                <a:solidFill>
                  <a:srgbClr val="000000"/>
                </a:solidFill>
                <a:latin typeface="Tahoma"/>
                <a:cs typeface="Arial" pitchFamily="34" charset="0"/>
              </a:rPr>
              <a:t> </a:t>
            </a:r>
          </a:p>
        </p:txBody>
      </p:sp>
      <p:sp>
        <p:nvSpPr>
          <p:cNvPr id="5" name="Symbol zastępczy numeru slajdu 4"/>
          <p:cNvSpPr>
            <a:spLocks noGrp="1"/>
          </p:cNvSpPr>
          <p:nvPr>
            <p:ph type="sldNum" sz="quarter" idx="12"/>
          </p:nvPr>
        </p:nvSpPr>
        <p:spPr/>
        <p:txBody>
          <a:bodyPr/>
          <a:lstStyle/>
          <a:p>
            <a:pPr>
              <a:defRPr/>
            </a:pPr>
            <a:fld id="{24B65095-A88D-4ED4-98BC-379CCEAE9A66}" type="slidenum">
              <a:rPr lang="pl-PL" smtClean="0"/>
              <a:pPr>
                <a:defRPr/>
              </a:pPr>
              <a:t>15</a:t>
            </a:fld>
            <a:endParaRPr lang="pl-PL" dirty="0"/>
          </a:p>
        </p:txBody>
      </p:sp>
    </p:spTree>
    <p:extLst>
      <p:ext uri="{BB962C8B-B14F-4D97-AF65-F5344CB8AC3E}">
        <p14:creationId xmlns:p14="http://schemas.microsoft.com/office/powerpoint/2010/main" xmlns="" val="2304640296"/>
      </p:ext>
    </p:extLst>
  </p:cSld>
  <p:clrMapOvr>
    <a:masterClrMapping/>
  </p:clrMapOvr>
  <p:transition>
    <p:fade thruBlk="1"/>
  </p:transition>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620688"/>
            <a:ext cx="8229600" cy="5760640"/>
          </a:xfrm>
        </p:spPr>
        <p:txBody>
          <a:bodyPr/>
          <a:lstStyle/>
          <a:p>
            <a:pPr marL="0" indent="0" algn="just">
              <a:buNone/>
            </a:pPr>
            <a:r>
              <a:rPr lang="pl-PL" sz="2400" b="1" dirty="0" smtClean="0">
                <a:latin typeface="Times New Roman" pitchFamily="18" charset="0"/>
                <a:cs typeface="Times New Roman" pitchFamily="18" charset="0"/>
              </a:rPr>
              <a:t>        </a:t>
            </a:r>
            <a:r>
              <a:rPr lang="pl-PL" sz="2400" b="1" dirty="0" smtClean="0">
                <a:solidFill>
                  <a:srgbClr val="008000"/>
                </a:solidFill>
                <a:latin typeface="Times New Roman" pitchFamily="18" charset="0"/>
                <a:cs typeface="Times New Roman" pitchFamily="18" charset="0"/>
              </a:rPr>
              <a:t>Pomoc </a:t>
            </a:r>
            <a:r>
              <a:rPr lang="pl-PL" sz="2400" b="1" dirty="0">
                <a:solidFill>
                  <a:srgbClr val="008000"/>
                </a:solidFill>
                <a:latin typeface="Times New Roman" pitchFamily="18" charset="0"/>
                <a:cs typeface="Times New Roman" pitchFamily="18" charset="0"/>
              </a:rPr>
              <a:t>może być przyznana wnioskodawcy na operacje</a:t>
            </a:r>
            <a:r>
              <a:rPr lang="pl-PL" sz="2400" b="1" dirty="0">
                <a:latin typeface="Times New Roman" pitchFamily="18" charset="0"/>
                <a:cs typeface="Times New Roman" pitchFamily="18" charset="0"/>
              </a:rPr>
              <a:t>:</a:t>
            </a:r>
          </a:p>
          <a:p>
            <a:pPr algn="just"/>
            <a:r>
              <a:rPr lang="pl-PL" sz="2000" dirty="0">
                <a:latin typeface="Times New Roman" pitchFamily="18" charset="0"/>
                <a:cs typeface="Times New Roman" pitchFamily="18" charset="0"/>
              </a:rPr>
              <a:t>zgodne z ustawą z dnia 26 marca 1982 roku o scalaniu i wymianie gruntów (Dz. </a:t>
            </a:r>
            <a:r>
              <a:rPr lang="pl-PL" sz="2000" dirty="0" smtClean="0">
                <a:latin typeface="Times New Roman" pitchFamily="18" charset="0"/>
                <a:cs typeface="Times New Roman" pitchFamily="18" charset="0"/>
              </a:rPr>
              <a:t>U. z </a:t>
            </a:r>
            <a:r>
              <a:rPr lang="pl-PL" sz="2000" dirty="0">
                <a:latin typeface="Times New Roman" pitchFamily="18" charset="0"/>
                <a:cs typeface="Times New Roman" pitchFamily="18" charset="0"/>
              </a:rPr>
              <a:t>2003 r., Nr 178, poz. 1749, z </a:t>
            </a:r>
            <a:r>
              <a:rPr lang="pl-PL" sz="2000" dirty="0" err="1">
                <a:latin typeface="Times New Roman" pitchFamily="18" charset="0"/>
                <a:cs typeface="Times New Roman" pitchFamily="18" charset="0"/>
              </a:rPr>
              <a:t>późn</a:t>
            </a:r>
            <a:r>
              <a:rPr lang="pl-PL" sz="2000" dirty="0">
                <a:latin typeface="Times New Roman" pitchFamily="18" charset="0"/>
                <a:cs typeface="Times New Roman" pitchFamily="18" charset="0"/>
              </a:rPr>
              <a:t>. zm.) w szczególności poparte wystąpieniem do starosty ponad 50% właścicieli gospodarstw rolnych </a:t>
            </a:r>
            <a:r>
              <a:rPr lang="pl-PL" sz="2000" dirty="0" smtClean="0">
                <a:latin typeface="Times New Roman" pitchFamily="18" charset="0"/>
                <a:cs typeface="Times New Roman" pitchFamily="18" charset="0"/>
              </a:rPr>
              <a:t/>
            </a:r>
            <a:br>
              <a:rPr lang="pl-PL" sz="2000" dirty="0" smtClean="0">
                <a:latin typeface="Times New Roman" pitchFamily="18" charset="0"/>
                <a:cs typeface="Times New Roman" pitchFamily="18" charset="0"/>
              </a:rPr>
            </a:br>
            <a:r>
              <a:rPr lang="pl-PL" sz="2000" dirty="0" smtClean="0">
                <a:latin typeface="Times New Roman" pitchFamily="18" charset="0"/>
                <a:cs typeface="Times New Roman" pitchFamily="18" charset="0"/>
              </a:rPr>
              <a:t>z </a:t>
            </a:r>
            <a:r>
              <a:rPr lang="pl-PL" sz="2000" dirty="0">
                <a:latin typeface="Times New Roman" pitchFamily="18" charset="0"/>
                <a:cs typeface="Times New Roman" pitchFamily="18" charset="0"/>
              </a:rPr>
              <a:t>projektowanego obszaru scalenia lub na wniosek właścicieli gruntów, których łączny obszar przekracza połowę powierzchni projektowanego obszaru scalenia,</a:t>
            </a:r>
          </a:p>
          <a:p>
            <a:pPr algn="just"/>
            <a:r>
              <a:rPr lang="pl-PL" sz="2000" dirty="0">
                <a:latin typeface="Times New Roman" pitchFamily="18" charset="0"/>
                <a:cs typeface="Times New Roman" pitchFamily="18" charset="0"/>
              </a:rPr>
              <a:t>dla których opracowano założenia do projektu scalenia gruntów,</a:t>
            </a:r>
          </a:p>
          <a:p>
            <a:pPr algn="just"/>
            <a:r>
              <a:rPr lang="pl-PL" sz="2000" dirty="0">
                <a:latin typeface="Times New Roman" pitchFamily="18" charset="0"/>
                <a:cs typeface="Times New Roman" pitchFamily="18" charset="0"/>
              </a:rPr>
              <a:t>zgodne z przepisami prawa mającymi zastosowanie do tego rodzaju inwestycji, w szczególności:</a:t>
            </a:r>
          </a:p>
          <a:p>
            <a:pPr marL="0" indent="0" algn="just">
              <a:buNone/>
            </a:pPr>
            <a:r>
              <a:rPr lang="pl-PL" sz="2000" dirty="0" smtClean="0">
                <a:latin typeface="Times New Roman" pitchFamily="18" charset="0"/>
                <a:cs typeface="Times New Roman" pitchFamily="18" charset="0"/>
              </a:rPr>
              <a:t>     - </a:t>
            </a:r>
            <a:r>
              <a:rPr lang="pl-PL" sz="2000" dirty="0">
                <a:latin typeface="Times New Roman" pitchFamily="18" charset="0"/>
                <a:cs typeface="Times New Roman" pitchFamily="18" charset="0"/>
              </a:rPr>
              <a:t>w zakresie przeprowadzania ocen oddziaływania na środowisko, </a:t>
            </a:r>
            <a:r>
              <a:rPr lang="pl-PL" sz="2000" dirty="0" smtClean="0">
                <a:latin typeface="Times New Roman" pitchFamily="18" charset="0"/>
                <a:cs typeface="Times New Roman" pitchFamily="18" charset="0"/>
              </a:rPr>
              <a:t/>
            </a:r>
            <a:br>
              <a:rPr lang="pl-PL" sz="2000" dirty="0" smtClean="0">
                <a:latin typeface="Times New Roman" pitchFamily="18" charset="0"/>
                <a:cs typeface="Times New Roman" pitchFamily="18" charset="0"/>
              </a:rPr>
            </a:br>
            <a:r>
              <a:rPr lang="pl-PL" sz="2000" dirty="0" smtClean="0">
                <a:latin typeface="Times New Roman" pitchFamily="18" charset="0"/>
                <a:cs typeface="Times New Roman" pitchFamily="18" charset="0"/>
              </a:rPr>
              <a:t>          w tym </a:t>
            </a:r>
            <a:r>
              <a:rPr lang="pl-PL" sz="2000" dirty="0">
                <a:latin typeface="Times New Roman" pitchFamily="18" charset="0"/>
                <a:cs typeface="Times New Roman" pitchFamily="18" charset="0"/>
              </a:rPr>
              <a:t>na obszary Natura 2000</a:t>
            </a:r>
            <a:r>
              <a:rPr lang="pl-PL" sz="2000" dirty="0" smtClean="0">
                <a:latin typeface="Times New Roman" pitchFamily="18" charset="0"/>
                <a:cs typeface="Times New Roman" pitchFamily="18" charset="0"/>
              </a:rPr>
              <a:t>,</a:t>
            </a:r>
          </a:p>
          <a:p>
            <a:pPr marL="0" indent="0" algn="just">
              <a:buNone/>
            </a:pPr>
            <a:r>
              <a:rPr lang="pl-PL" sz="2000" dirty="0">
                <a:latin typeface="Times New Roman" pitchFamily="18" charset="0"/>
                <a:cs typeface="Times New Roman" pitchFamily="18" charset="0"/>
              </a:rPr>
              <a:t> </a:t>
            </a:r>
            <a:r>
              <a:rPr lang="pl-PL" sz="2000" dirty="0" smtClean="0">
                <a:latin typeface="Times New Roman" pitchFamily="18" charset="0"/>
                <a:cs typeface="Times New Roman" pitchFamily="18" charset="0"/>
              </a:rPr>
              <a:t>     - w </a:t>
            </a:r>
            <a:r>
              <a:rPr lang="pl-PL" sz="2000" dirty="0">
                <a:latin typeface="Times New Roman" pitchFamily="18" charset="0"/>
                <a:cs typeface="Times New Roman" pitchFamily="18" charset="0"/>
              </a:rPr>
              <a:t>przypadku ich realizacji na obszarach NATURA 2000 </a:t>
            </a:r>
            <a:r>
              <a:rPr lang="pl-PL" sz="2000" dirty="0" smtClean="0">
                <a:latin typeface="Times New Roman" pitchFamily="18" charset="0"/>
                <a:cs typeface="Times New Roman" pitchFamily="18" charset="0"/>
              </a:rPr>
              <a:t>oraz innych</a:t>
            </a:r>
            <a:br>
              <a:rPr lang="pl-PL" sz="2000" dirty="0" smtClean="0">
                <a:latin typeface="Times New Roman" pitchFamily="18" charset="0"/>
                <a:cs typeface="Times New Roman" pitchFamily="18" charset="0"/>
              </a:rPr>
            </a:br>
            <a:r>
              <a:rPr lang="pl-PL" sz="2000" dirty="0" smtClean="0">
                <a:latin typeface="Times New Roman" pitchFamily="18" charset="0"/>
                <a:cs typeface="Times New Roman" pitchFamily="18" charset="0"/>
              </a:rPr>
              <a:t>          obszarach </a:t>
            </a:r>
            <a:r>
              <a:rPr lang="pl-PL" sz="2000" dirty="0">
                <a:latin typeface="Times New Roman" pitchFamily="18" charset="0"/>
                <a:cs typeface="Times New Roman" pitchFamily="18" charset="0"/>
              </a:rPr>
              <a:t>chronionych - zgodne z planami zadań </a:t>
            </a:r>
            <a:r>
              <a:rPr lang="pl-PL" sz="2000" dirty="0" smtClean="0">
                <a:latin typeface="Times New Roman" pitchFamily="18" charset="0"/>
                <a:cs typeface="Times New Roman" pitchFamily="18" charset="0"/>
              </a:rPr>
              <a:t>ochronnych </a:t>
            </a:r>
            <a:br>
              <a:rPr lang="pl-PL" sz="2000" dirty="0" smtClean="0">
                <a:latin typeface="Times New Roman" pitchFamily="18" charset="0"/>
                <a:cs typeface="Times New Roman" pitchFamily="18" charset="0"/>
              </a:rPr>
            </a:br>
            <a:r>
              <a:rPr lang="pl-PL" sz="2000" dirty="0" smtClean="0">
                <a:latin typeface="Times New Roman" pitchFamily="18" charset="0"/>
                <a:cs typeface="Times New Roman" pitchFamily="18" charset="0"/>
              </a:rPr>
              <a:t>          i planami </a:t>
            </a:r>
            <a:r>
              <a:rPr lang="pl-PL" sz="2000" dirty="0">
                <a:latin typeface="Times New Roman" pitchFamily="18" charset="0"/>
                <a:cs typeface="Times New Roman" pitchFamily="18" charset="0"/>
              </a:rPr>
              <a:t>ochrony przewidzianymi odrębnymi przepisami dla </a:t>
            </a:r>
            <a:r>
              <a:rPr lang="pl-PL" sz="2000" dirty="0" smtClean="0">
                <a:latin typeface="Times New Roman" pitchFamily="18" charset="0"/>
                <a:cs typeface="Times New Roman" pitchFamily="18" charset="0"/>
              </a:rPr>
              <a:t>takich</a:t>
            </a:r>
            <a:br>
              <a:rPr lang="pl-PL" sz="2000" dirty="0" smtClean="0">
                <a:latin typeface="Times New Roman" pitchFamily="18" charset="0"/>
                <a:cs typeface="Times New Roman" pitchFamily="18" charset="0"/>
              </a:rPr>
            </a:br>
            <a:r>
              <a:rPr lang="pl-PL" sz="2000" dirty="0" smtClean="0">
                <a:latin typeface="Times New Roman" pitchFamily="18" charset="0"/>
                <a:cs typeface="Times New Roman" pitchFamily="18" charset="0"/>
              </a:rPr>
              <a:t>          terenów</a:t>
            </a:r>
            <a:r>
              <a:rPr lang="pl-PL" sz="2000" dirty="0">
                <a:latin typeface="Times New Roman" pitchFamily="18" charset="0"/>
                <a:cs typeface="Times New Roman" pitchFamily="18" charset="0"/>
              </a:rPr>
              <a:t>, a w przypadku braku tych planów – zgodne z ustawą z </a:t>
            </a:r>
            <a:r>
              <a:rPr lang="pl-PL" sz="2000" dirty="0" smtClean="0">
                <a:latin typeface="Times New Roman" pitchFamily="18" charset="0"/>
                <a:cs typeface="Times New Roman" pitchFamily="18" charset="0"/>
              </a:rPr>
              <a:t>dnia</a:t>
            </a:r>
            <a:br>
              <a:rPr lang="pl-PL" sz="2000" dirty="0" smtClean="0">
                <a:latin typeface="Times New Roman" pitchFamily="18" charset="0"/>
                <a:cs typeface="Times New Roman" pitchFamily="18" charset="0"/>
              </a:rPr>
            </a:br>
            <a:r>
              <a:rPr lang="pl-PL" sz="2000" dirty="0" smtClean="0">
                <a:latin typeface="Times New Roman" pitchFamily="18" charset="0"/>
                <a:cs typeface="Times New Roman" pitchFamily="18" charset="0"/>
              </a:rPr>
              <a:t>         16 </a:t>
            </a:r>
            <a:r>
              <a:rPr lang="pl-PL" sz="2000" dirty="0">
                <a:latin typeface="Times New Roman" pitchFamily="18" charset="0"/>
                <a:cs typeface="Times New Roman" pitchFamily="18" charset="0"/>
              </a:rPr>
              <a:t>kwietnia 2004 r. o ochronie przyrody (Dz. U. z 2013, poz. 627).</a:t>
            </a:r>
          </a:p>
          <a:p>
            <a:pPr algn="just"/>
            <a:endParaRPr lang="pl-PL" sz="1800" dirty="0">
              <a:latin typeface="Times New Roman" pitchFamily="18" charset="0"/>
              <a:cs typeface="Times New Roman" pitchFamily="18" charset="0"/>
            </a:endParaRPr>
          </a:p>
        </p:txBody>
      </p:sp>
      <p:sp>
        <p:nvSpPr>
          <p:cNvPr id="6" name="Symbol zastępczy numeru slajdu 5"/>
          <p:cNvSpPr>
            <a:spLocks noGrp="1"/>
          </p:cNvSpPr>
          <p:nvPr>
            <p:ph type="sldNum" sz="quarter" idx="12"/>
          </p:nvPr>
        </p:nvSpPr>
        <p:spPr/>
        <p:txBody>
          <a:bodyPr/>
          <a:lstStyle/>
          <a:p>
            <a:pPr>
              <a:defRPr/>
            </a:pPr>
            <a:fld id="{24B65095-A88D-4ED4-98BC-379CCEAE9A66}" type="slidenum">
              <a:rPr lang="pl-PL" smtClean="0"/>
              <a:pPr>
                <a:defRPr/>
              </a:pPr>
              <a:t>150</a:t>
            </a:fld>
            <a:endParaRPr lang="pl-PL" dirty="0"/>
          </a:p>
        </p:txBody>
      </p:sp>
    </p:spTree>
    <p:extLst>
      <p:ext uri="{BB962C8B-B14F-4D97-AF65-F5344CB8AC3E}">
        <p14:creationId xmlns:p14="http://schemas.microsoft.com/office/powerpoint/2010/main" xmlns="" val="2208616020"/>
      </p:ext>
    </p:extLst>
  </p:cSld>
  <p:clrMapOvr>
    <a:masterClrMapping/>
  </p:clrMapOvr>
  <p:transition>
    <p:fade thruBlk="1"/>
  </p:transition>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
            </a:r>
            <a:br>
              <a:rPr lang="pl-PL" dirty="0" smtClean="0"/>
            </a:br>
            <a:endParaRPr lang="pl-PL" dirty="0"/>
          </a:p>
        </p:txBody>
      </p:sp>
      <p:sp>
        <p:nvSpPr>
          <p:cNvPr id="3" name="Symbol zastępczy zawartości 2"/>
          <p:cNvSpPr>
            <a:spLocks noGrp="1"/>
          </p:cNvSpPr>
          <p:nvPr>
            <p:ph idx="1"/>
          </p:nvPr>
        </p:nvSpPr>
        <p:spPr>
          <a:xfrm>
            <a:off x="899592" y="836712"/>
            <a:ext cx="7901014" cy="5268931"/>
          </a:xfrm>
        </p:spPr>
        <p:txBody>
          <a:bodyPr/>
          <a:lstStyle/>
          <a:p>
            <a:pPr marL="0" indent="0" algn="just">
              <a:buNone/>
            </a:pPr>
            <a:r>
              <a:rPr lang="pl-PL" sz="2000" b="1" i="1" dirty="0" smtClean="0">
                <a:latin typeface="Times New Roman" pitchFamily="18" charset="0"/>
                <a:cs typeface="Times New Roman" pitchFamily="18" charset="0"/>
              </a:rPr>
              <a:t>Przewiduje się preferencję w przyznawaniu pomocy na operacje, które będą miały wpływ na poprawę stanu środowiska przyrodniczego </a:t>
            </a:r>
            <a:br>
              <a:rPr lang="pl-PL" sz="2000" b="1" i="1" dirty="0" smtClean="0">
                <a:latin typeface="Times New Roman" pitchFamily="18" charset="0"/>
                <a:cs typeface="Times New Roman" pitchFamily="18" charset="0"/>
              </a:rPr>
            </a:br>
            <a:r>
              <a:rPr lang="pl-PL" sz="2000" b="1" i="1" dirty="0" smtClean="0">
                <a:latin typeface="Times New Roman" pitchFamily="18" charset="0"/>
                <a:cs typeface="Times New Roman" pitchFamily="18" charset="0"/>
              </a:rPr>
              <a:t>i walorów krajobrazowych.</a:t>
            </a:r>
            <a:endParaRPr lang="pl-PL" sz="2000" b="1" i="1" u="sng" dirty="0" smtClean="0">
              <a:latin typeface="Times New Roman" pitchFamily="18" charset="0"/>
              <a:cs typeface="Times New Roman" pitchFamily="18" charset="0"/>
            </a:endParaRPr>
          </a:p>
          <a:p>
            <a:pPr>
              <a:buNone/>
            </a:pPr>
            <a:r>
              <a:rPr lang="pl-PL" sz="2000" b="1" dirty="0" smtClean="0">
                <a:latin typeface="Times New Roman" pitchFamily="18" charset="0"/>
                <a:cs typeface="Times New Roman" pitchFamily="18" charset="0"/>
              </a:rPr>
              <a:t>Zakres:</a:t>
            </a:r>
            <a:r>
              <a:rPr lang="pl-PL" sz="1800" b="1" dirty="0" smtClean="0">
                <a:latin typeface="Times New Roman" pitchFamily="18" charset="0"/>
                <a:cs typeface="Times New Roman" pitchFamily="18" charset="0"/>
              </a:rPr>
              <a:t> </a:t>
            </a:r>
          </a:p>
          <a:p>
            <a:pPr>
              <a:buNone/>
            </a:pPr>
            <a:r>
              <a:rPr lang="pl-PL" sz="1800" dirty="0" smtClean="0">
                <a:latin typeface="Times New Roman" pitchFamily="18" charset="0"/>
                <a:cs typeface="Times New Roman" pitchFamily="18" charset="0"/>
              </a:rPr>
              <a:t>a) opracowanie projektu scalenia:</a:t>
            </a:r>
          </a:p>
          <a:p>
            <a:pPr marL="542925" indent="-277813"/>
            <a:r>
              <a:rPr lang="pl-PL" sz="1800" dirty="0" smtClean="0">
                <a:latin typeface="Times New Roman" pitchFamily="18" charset="0"/>
                <a:cs typeface="Times New Roman" pitchFamily="18" charset="0"/>
              </a:rPr>
              <a:t>do 800 euro/ha – dolnośląskie, lubelskie, podkarpackie, małopolskie, śląskie, świętokrzyskie; </a:t>
            </a:r>
          </a:p>
          <a:p>
            <a:pPr marL="542925" indent="-277813"/>
            <a:r>
              <a:rPr lang="pl-PL" sz="1800" dirty="0" smtClean="0">
                <a:latin typeface="Times New Roman" pitchFamily="18" charset="0"/>
                <a:cs typeface="Times New Roman" pitchFamily="18" charset="0"/>
              </a:rPr>
              <a:t>do 650 euro/ha – pozostałe województwa.</a:t>
            </a:r>
          </a:p>
          <a:p>
            <a:pPr>
              <a:buNone/>
            </a:pPr>
            <a:r>
              <a:rPr lang="pl-PL" sz="1800" dirty="0" smtClean="0">
                <a:latin typeface="Times New Roman" pitchFamily="18" charset="0"/>
                <a:cs typeface="Times New Roman" pitchFamily="18" charset="0"/>
              </a:rPr>
              <a:t>b) zagospodarowanie </a:t>
            </a:r>
            <a:r>
              <a:rPr lang="pl-PL" sz="1800" dirty="0" err="1" smtClean="0">
                <a:latin typeface="Times New Roman" pitchFamily="18" charset="0"/>
                <a:cs typeface="Times New Roman" pitchFamily="18" charset="0"/>
              </a:rPr>
              <a:t>poscaleniowe</a:t>
            </a:r>
            <a:r>
              <a:rPr lang="pl-PL" sz="1800" dirty="0" smtClean="0">
                <a:latin typeface="Times New Roman" pitchFamily="18" charset="0"/>
                <a:cs typeface="Times New Roman" pitchFamily="18" charset="0"/>
              </a:rPr>
              <a:t>:</a:t>
            </a:r>
          </a:p>
          <a:p>
            <a:pPr marL="542925" indent="-277813"/>
            <a:r>
              <a:rPr lang="pl-PL" sz="1800" dirty="0" smtClean="0">
                <a:latin typeface="Times New Roman" pitchFamily="18" charset="0"/>
                <a:cs typeface="Times New Roman" pitchFamily="18" charset="0"/>
              </a:rPr>
              <a:t>do 2000 euro/ha – dolnośląskie, lubelskie, podkarpackie, małopolskie, śląskie, świętokrzyskie;</a:t>
            </a:r>
          </a:p>
          <a:p>
            <a:pPr marL="542925" indent="-277813"/>
            <a:r>
              <a:rPr lang="pl-PL" sz="1800" dirty="0" smtClean="0">
                <a:latin typeface="Times New Roman" pitchFamily="18" charset="0"/>
                <a:cs typeface="Times New Roman" pitchFamily="18" charset="0"/>
              </a:rPr>
              <a:t>do 1900 euro/ha – pozostałe województwa.</a:t>
            </a:r>
          </a:p>
          <a:p>
            <a:pPr>
              <a:buNone/>
            </a:pPr>
            <a:r>
              <a:rPr lang="pl-PL" sz="2000" b="1" dirty="0" smtClean="0">
                <a:latin typeface="Times New Roman" pitchFamily="18" charset="0"/>
                <a:cs typeface="Times New Roman" pitchFamily="18" charset="0"/>
              </a:rPr>
              <a:t>Wsparcie:</a:t>
            </a:r>
          </a:p>
          <a:p>
            <a:pPr marL="265112" indent="0">
              <a:buNone/>
            </a:pPr>
            <a:r>
              <a:rPr lang="pl-PL" sz="1800" dirty="0" smtClean="0">
                <a:latin typeface="Times New Roman" pitchFamily="18" charset="0"/>
                <a:cs typeface="Times New Roman" pitchFamily="18" charset="0"/>
              </a:rPr>
              <a:t>do 100% kosztów kwalifikowalnych operacji.</a:t>
            </a:r>
          </a:p>
          <a:p>
            <a:pPr>
              <a:buNone/>
            </a:pPr>
            <a:r>
              <a:rPr lang="pl-PL" sz="2000" b="1" dirty="0" smtClean="0">
                <a:latin typeface="Times New Roman" pitchFamily="18" charset="0"/>
                <a:cs typeface="Times New Roman" pitchFamily="18" charset="0"/>
              </a:rPr>
              <a:t>Beneficjent:</a:t>
            </a:r>
          </a:p>
          <a:p>
            <a:pPr marL="265112" indent="0">
              <a:buNone/>
            </a:pPr>
            <a:r>
              <a:rPr lang="pl-PL" sz="1800" dirty="0" smtClean="0">
                <a:latin typeface="Times New Roman" pitchFamily="18" charset="0"/>
                <a:cs typeface="Times New Roman" pitchFamily="18" charset="0"/>
              </a:rPr>
              <a:t>starosta</a:t>
            </a:r>
          </a:p>
        </p:txBody>
      </p:sp>
      <p:sp>
        <p:nvSpPr>
          <p:cNvPr id="7" name="Symbol zastępczy numeru slajdu 6"/>
          <p:cNvSpPr>
            <a:spLocks noGrp="1"/>
          </p:cNvSpPr>
          <p:nvPr>
            <p:ph type="sldNum" sz="quarter" idx="12"/>
          </p:nvPr>
        </p:nvSpPr>
        <p:spPr/>
        <p:txBody>
          <a:bodyPr/>
          <a:lstStyle/>
          <a:p>
            <a:pPr>
              <a:defRPr/>
            </a:pPr>
            <a:fld id="{24B65095-A88D-4ED4-98BC-379CCEAE9A66}" type="slidenum">
              <a:rPr lang="pl-PL" smtClean="0"/>
              <a:pPr>
                <a:defRPr/>
              </a:pPr>
              <a:t>151</a:t>
            </a:fld>
            <a:endParaRPr lang="pl-PL" dirty="0"/>
          </a:p>
        </p:txBody>
      </p:sp>
    </p:spTree>
    <p:extLst>
      <p:ext uri="{BB962C8B-B14F-4D97-AF65-F5344CB8AC3E}">
        <p14:creationId xmlns:p14="http://schemas.microsoft.com/office/powerpoint/2010/main" xmlns="" val="2499924959"/>
      </p:ext>
    </p:extLst>
  </p:cSld>
  <p:clrMapOvr>
    <a:masterClrMapping/>
  </p:clrMapOvr>
  <p:transition>
    <p:fade thruBlk="1"/>
  </p:transition>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908720"/>
            <a:ext cx="8229600" cy="5217443"/>
          </a:xfrm>
        </p:spPr>
        <p:txBody>
          <a:bodyPr/>
          <a:lstStyle/>
          <a:p>
            <a:pPr marL="0" lvl="0" indent="0" algn="ctr">
              <a:buNone/>
            </a:pPr>
            <a:endParaRPr lang="pl-PL" sz="2400" b="1" dirty="0" smtClean="0">
              <a:solidFill>
                <a:srgbClr val="008000"/>
              </a:solidFill>
              <a:latin typeface="Times New Roman" pitchFamily="18" charset="0"/>
              <a:cs typeface="Times New Roman" pitchFamily="18" charset="0"/>
            </a:endParaRPr>
          </a:p>
          <a:p>
            <a:pPr marL="0" lvl="0" indent="0" algn="ctr">
              <a:buNone/>
            </a:pPr>
            <a:endParaRPr lang="pl-PL" sz="2400" b="1" dirty="0">
              <a:solidFill>
                <a:srgbClr val="008000"/>
              </a:solidFill>
              <a:latin typeface="Times New Roman" pitchFamily="18" charset="0"/>
              <a:cs typeface="Times New Roman" pitchFamily="18" charset="0"/>
            </a:endParaRPr>
          </a:p>
          <a:p>
            <a:pPr marL="0" lvl="0" indent="0" algn="ctr">
              <a:buNone/>
            </a:pPr>
            <a:endParaRPr lang="pl-PL" sz="2400" b="1" dirty="0" smtClean="0">
              <a:solidFill>
                <a:srgbClr val="008000"/>
              </a:solidFill>
              <a:latin typeface="Times New Roman" pitchFamily="18" charset="0"/>
              <a:cs typeface="Times New Roman" pitchFamily="18" charset="0"/>
            </a:endParaRPr>
          </a:p>
          <a:p>
            <a:pPr marL="0" lvl="0" indent="0" algn="ctr">
              <a:buNone/>
            </a:pPr>
            <a:r>
              <a:rPr lang="pl-PL" sz="2400" b="1" dirty="0" smtClean="0">
                <a:solidFill>
                  <a:srgbClr val="008000"/>
                </a:solidFill>
                <a:latin typeface="Times New Roman" pitchFamily="18" charset="0"/>
                <a:cs typeface="Times New Roman" pitchFamily="18" charset="0"/>
              </a:rPr>
              <a:t>Działanie 7.8</a:t>
            </a:r>
            <a:endParaRPr lang="pl-PL" sz="2400" b="1" dirty="0">
              <a:solidFill>
                <a:srgbClr val="008000"/>
              </a:solidFill>
              <a:latin typeface="Times New Roman" pitchFamily="18" charset="0"/>
              <a:cs typeface="Times New Roman" pitchFamily="18" charset="0"/>
            </a:endParaRPr>
          </a:p>
          <a:p>
            <a:pPr marL="0" lvl="0" indent="0" algn="ctr" eaLnBrk="1" hangingPunct="1">
              <a:spcBef>
                <a:spcPct val="0"/>
              </a:spcBef>
              <a:buNone/>
            </a:pPr>
            <a:endParaRPr lang="pl-PL" b="1" dirty="0">
              <a:solidFill>
                <a:prstClr val="black"/>
              </a:solidFill>
              <a:latin typeface="Times New Roman" pitchFamily="18" charset="0"/>
            </a:endParaRPr>
          </a:p>
          <a:p>
            <a:pPr marL="0" lvl="0" indent="0" algn="ctr" eaLnBrk="1" hangingPunct="1">
              <a:spcBef>
                <a:spcPct val="0"/>
              </a:spcBef>
              <a:buNone/>
            </a:pPr>
            <a:r>
              <a:rPr lang="pl-PL" b="1" dirty="0" smtClean="0">
                <a:solidFill>
                  <a:srgbClr val="008000"/>
                </a:solidFill>
                <a:latin typeface="Times New Roman" pitchFamily="18" charset="0"/>
              </a:rPr>
              <a:t>Podstawowe </a:t>
            </a:r>
            <a:r>
              <a:rPr lang="pl-PL" b="1" dirty="0">
                <a:solidFill>
                  <a:srgbClr val="008000"/>
                </a:solidFill>
                <a:latin typeface="Times New Roman" pitchFamily="18" charset="0"/>
              </a:rPr>
              <a:t>usługi i odnowa </a:t>
            </a:r>
          </a:p>
          <a:p>
            <a:pPr marL="0" lvl="0" indent="0" algn="ctr" eaLnBrk="1" hangingPunct="1">
              <a:spcBef>
                <a:spcPct val="0"/>
              </a:spcBef>
              <a:buNone/>
            </a:pPr>
            <a:r>
              <a:rPr lang="pl-PL" b="1" dirty="0">
                <a:solidFill>
                  <a:srgbClr val="008000"/>
                </a:solidFill>
                <a:latin typeface="Times New Roman" pitchFamily="18" charset="0"/>
              </a:rPr>
              <a:t>miejscowości na obszarach wiejskich</a:t>
            </a:r>
            <a:endParaRPr lang="pl-PL" dirty="0">
              <a:solidFill>
                <a:srgbClr val="008000"/>
              </a:solidFill>
            </a:endParaRPr>
          </a:p>
        </p:txBody>
      </p:sp>
      <p:sp>
        <p:nvSpPr>
          <p:cNvPr id="6" name="Symbol zastępczy numeru slajdu 5"/>
          <p:cNvSpPr>
            <a:spLocks noGrp="1"/>
          </p:cNvSpPr>
          <p:nvPr>
            <p:ph type="sldNum" sz="quarter" idx="12"/>
          </p:nvPr>
        </p:nvSpPr>
        <p:spPr/>
        <p:txBody>
          <a:bodyPr/>
          <a:lstStyle/>
          <a:p>
            <a:pPr>
              <a:defRPr/>
            </a:pPr>
            <a:fld id="{24B65095-A88D-4ED4-98BC-379CCEAE9A66}" type="slidenum">
              <a:rPr lang="pl-PL" smtClean="0"/>
              <a:pPr>
                <a:defRPr/>
              </a:pPr>
              <a:t>152</a:t>
            </a:fld>
            <a:endParaRPr lang="pl-PL" dirty="0"/>
          </a:p>
        </p:txBody>
      </p:sp>
    </p:spTree>
    <p:extLst>
      <p:ext uri="{BB962C8B-B14F-4D97-AF65-F5344CB8AC3E}">
        <p14:creationId xmlns:p14="http://schemas.microsoft.com/office/powerpoint/2010/main" xmlns="" val="3759325384"/>
      </p:ext>
    </p:extLst>
  </p:cSld>
  <p:clrMapOvr>
    <a:masterClrMapping/>
  </p:clrMapOvr>
  <p:transition>
    <p:fade thruBlk="1"/>
  </p:transition>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Prostokąt 3"/>
          <p:cNvSpPr/>
          <p:nvPr/>
        </p:nvSpPr>
        <p:spPr>
          <a:xfrm>
            <a:off x="467544" y="332656"/>
            <a:ext cx="8064896" cy="5570756"/>
          </a:xfrm>
          <a:prstGeom prst="rect">
            <a:avLst/>
          </a:prstGeom>
        </p:spPr>
        <p:txBody>
          <a:bodyPr wrap="square">
            <a:spAutoFit/>
          </a:bodyPr>
          <a:lstStyle/>
          <a:p>
            <a:pPr algn="ctr"/>
            <a:r>
              <a:rPr lang="pl-PL" sz="2600" b="1" dirty="0" smtClean="0">
                <a:solidFill>
                  <a:srgbClr val="000000"/>
                </a:solidFill>
              </a:rPr>
              <a:t> </a:t>
            </a:r>
            <a:endParaRPr lang="pl-PL" sz="2600" dirty="0" smtClean="0">
              <a:solidFill>
                <a:srgbClr val="000000"/>
              </a:solidFill>
            </a:endParaRPr>
          </a:p>
          <a:p>
            <a:pPr algn="just"/>
            <a:endParaRPr lang="pl-PL" sz="1600" dirty="0" smtClean="0">
              <a:solidFill>
                <a:srgbClr val="000000"/>
              </a:solidFill>
            </a:endParaRPr>
          </a:p>
          <a:p>
            <a:pPr marL="265113" indent="-265113" algn="just">
              <a:buFont typeface="Arial" pitchFamily="34" charset="0"/>
              <a:buChar char="•"/>
            </a:pPr>
            <a:r>
              <a:rPr lang="pl-PL" sz="2000" dirty="0" smtClean="0">
                <a:solidFill>
                  <a:srgbClr val="000000"/>
                </a:solidFill>
              </a:rPr>
              <a:t>Realizacja działania wpłynie na poprawę warunków życia na obszarach wiejskich poprzez zapewnienie dostępu do podstawowych usług, w tym infrastruktury technicznej i kulturalnej, dla ludności zamieszkującej obszary wiejskie.</a:t>
            </a:r>
          </a:p>
          <a:p>
            <a:pPr marL="265113" indent="-265113" algn="just">
              <a:buFont typeface="Arial" pitchFamily="34" charset="0"/>
              <a:buChar char="•"/>
            </a:pPr>
            <a:r>
              <a:rPr lang="pl-PL" sz="2000" dirty="0" smtClean="0">
                <a:solidFill>
                  <a:srgbClr val="000000"/>
                </a:solidFill>
              </a:rPr>
              <a:t>Możliwość realizacji operacji z zakresu gospodarki wodno – ściekowej oraz budowy lub modernizacji dróg lokalnych przyczyni się do likwidacji bariery rozwoju obszarów wiejskich jaką jest słabo rozwinięta infrastruktura techniczna.</a:t>
            </a:r>
          </a:p>
          <a:p>
            <a:pPr marL="265113" indent="-265113" algn="just">
              <a:buFont typeface="Arial" pitchFamily="34" charset="0"/>
              <a:buChar char="•"/>
            </a:pPr>
            <a:r>
              <a:rPr lang="pl-PL" sz="2000" dirty="0" smtClean="0">
                <a:solidFill>
                  <a:srgbClr val="000000"/>
                </a:solidFill>
              </a:rPr>
              <a:t>Wprowadzenie możliwości dofinansowania inwestycji dotyczących odnawiania obiektów zabytkowych, lub charakterystycznych dla tradycji budownictwa w danym regionie oraz związanych z zagospodarowaniem przestrzeni publicznej, pozwoli zachować dziedzictwo kulturowe i specyfikę obszarów wiejskich.</a:t>
            </a:r>
            <a:endParaRPr lang="pl-PL" dirty="0" smtClean="0">
              <a:solidFill>
                <a:srgbClr val="000000"/>
              </a:solidFill>
            </a:endParaRPr>
          </a:p>
          <a:p>
            <a:pPr marL="265113" indent="-265113" algn="just">
              <a:buFont typeface="Arial" pitchFamily="34" charset="0"/>
              <a:buChar char="•"/>
            </a:pPr>
            <a:r>
              <a:rPr lang="pl-PL" dirty="0" smtClean="0">
                <a:solidFill>
                  <a:srgbClr val="000000"/>
                </a:solidFill>
              </a:rPr>
              <a:t>Działanie przyczyni się do skrócenia łańcucha pośredników </a:t>
            </a:r>
            <a:br>
              <a:rPr lang="pl-PL" dirty="0" smtClean="0">
                <a:solidFill>
                  <a:srgbClr val="000000"/>
                </a:solidFill>
              </a:rPr>
            </a:br>
            <a:r>
              <a:rPr lang="pl-PL" dirty="0" smtClean="0">
                <a:solidFill>
                  <a:srgbClr val="000000"/>
                </a:solidFill>
              </a:rPr>
              <a:t>i przybliżenia konsumentom specyfiki produktów lokalnych poprzez wsparcie infrastruktury handlowej.</a:t>
            </a:r>
            <a:endParaRPr lang="pl-PL" b="1" dirty="0" smtClean="0">
              <a:solidFill>
                <a:srgbClr val="000000"/>
              </a:solidFill>
            </a:endParaRPr>
          </a:p>
        </p:txBody>
      </p:sp>
      <p:sp>
        <p:nvSpPr>
          <p:cNvPr id="2" name="Symbol zastępczy numeru slajdu 1"/>
          <p:cNvSpPr>
            <a:spLocks noGrp="1"/>
          </p:cNvSpPr>
          <p:nvPr>
            <p:ph type="sldNum" sz="quarter" idx="12"/>
          </p:nvPr>
        </p:nvSpPr>
        <p:spPr/>
        <p:txBody>
          <a:bodyPr/>
          <a:lstStyle/>
          <a:p>
            <a:pPr>
              <a:defRPr/>
            </a:pPr>
            <a:fld id="{DC64E41E-9DA4-45EA-9115-7B19A9B0C3BF}" type="slidenum">
              <a:rPr lang="pl-PL" smtClean="0"/>
              <a:pPr>
                <a:defRPr/>
              </a:pPr>
              <a:t>153</a:t>
            </a:fld>
            <a:endParaRPr lang="pl-PL" dirty="0"/>
          </a:p>
        </p:txBody>
      </p:sp>
    </p:spTree>
    <p:extLst>
      <p:ext uri="{BB962C8B-B14F-4D97-AF65-F5344CB8AC3E}">
        <p14:creationId xmlns:p14="http://schemas.microsoft.com/office/powerpoint/2010/main" xmlns="" val="140087517"/>
      </p:ext>
    </p:extLst>
  </p:cSld>
  <p:clrMapOvr>
    <a:masterClrMapping/>
  </p:clrMapOvr>
  <p:transition>
    <p:fade thruBlk="1"/>
  </p:transition>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1"/>
          <p:cNvSpPr>
            <a:spLocks noChangeArrowheads="1"/>
          </p:cNvSpPr>
          <p:nvPr/>
        </p:nvSpPr>
        <p:spPr bwMode="auto">
          <a:xfrm>
            <a:off x="-500063" y="3379788"/>
            <a:ext cx="9358313" cy="1030287"/>
          </a:xfrm>
          <a:prstGeom prst="rect">
            <a:avLst/>
          </a:prstGeom>
          <a:noFill/>
          <a:ln w="9525">
            <a:noFill/>
            <a:miter lim="800000"/>
            <a:headEnd/>
            <a:tailEnd/>
          </a:ln>
        </p:spPr>
        <p:txBody>
          <a:bodyPr anchor="ctr">
            <a:spAutoFit/>
          </a:bodyPr>
          <a:lstStyle/>
          <a:p>
            <a:pPr>
              <a:defRPr/>
            </a:pPr>
            <a:r>
              <a:rPr lang="pl-PL" sz="1600" b="1" dirty="0">
                <a:solidFill>
                  <a:srgbClr val="000000"/>
                </a:solidFill>
                <a:latin typeface="Tahoma"/>
              </a:rPr>
              <a:t> </a:t>
            </a:r>
            <a:endParaRPr lang="pl-PL" sz="1600" dirty="0">
              <a:solidFill>
                <a:srgbClr val="000000"/>
              </a:solidFill>
              <a:latin typeface="Tahoma"/>
            </a:endParaRPr>
          </a:p>
          <a:p>
            <a:pPr marL="1968500" lvl="3" indent="-533400">
              <a:lnSpc>
                <a:spcPct val="150000"/>
              </a:lnSpc>
              <a:buFont typeface="Arial" charset="0"/>
              <a:buChar char="•"/>
              <a:defRPr/>
            </a:pPr>
            <a:endParaRPr lang="pl-PL" dirty="0">
              <a:solidFill>
                <a:srgbClr val="000000"/>
              </a:solidFill>
              <a:latin typeface="Tahoma"/>
            </a:endParaRPr>
          </a:p>
          <a:p>
            <a:pPr>
              <a:buFont typeface="Arial" charset="0"/>
              <a:buChar char="•"/>
              <a:defRPr/>
            </a:pPr>
            <a:endParaRPr lang="pl-PL" dirty="0">
              <a:solidFill>
                <a:srgbClr val="000000"/>
              </a:solidFill>
              <a:latin typeface="Tahoma"/>
            </a:endParaRPr>
          </a:p>
        </p:txBody>
      </p:sp>
      <p:sp>
        <p:nvSpPr>
          <p:cNvPr id="5" name="Prostokąt 4"/>
          <p:cNvSpPr/>
          <p:nvPr/>
        </p:nvSpPr>
        <p:spPr>
          <a:xfrm>
            <a:off x="714348" y="928670"/>
            <a:ext cx="7929618" cy="2431435"/>
          </a:xfrm>
          <a:prstGeom prst="rect">
            <a:avLst/>
          </a:prstGeom>
        </p:spPr>
        <p:txBody>
          <a:bodyPr wrap="square">
            <a:spAutoFit/>
          </a:bodyPr>
          <a:lstStyle/>
          <a:p>
            <a:pPr algn="ctr"/>
            <a:r>
              <a:rPr lang="pl-PL" sz="2000" b="1" dirty="0" smtClean="0">
                <a:solidFill>
                  <a:srgbClr val="000000"/>
                </a:solidFill>
              </a:rPr>
              <a:t>   </a:t>
            </a:r>
            <a:r>
              <a:rPr lang="pl-PL" sz="2800" b="1" dirty="0">
                <a:solidFill>
                  <a:srgbClr val="008000"/>
                </a:solidFill>
              </a:rPr>
              <a:t>Podstawowe usługi i odnowa </a:t>
            </a:r>
          </a:p>
          <a:p>
            <a:pPr algn="ctr"/>
            <a:r>
              <a:rPr lang="pl-PL" sz="2800" b="1" dirty="0">
                <a:solidFill>
                  <a:srgbClr val="008000"/>
                </a:solidFill>
              </a:rPr>
              <a:t>miejscowości na obszarach wiejskich</a:t>
            </a:r>
            <a:endParaRPr lang="pl-PL" sz="2800" dirty="0">
              <a:solidFill>
                <a:srgbClr val="008000"/>
              </a:solidFill>
            </a:endParaRPr>
          </a:p>
          <a:p>
            <a:endParaRPr lang="pl-PL" sz="2000" b="1" dirty="0" smtClean="0">
              <a:solidFill>
                <a:srgbClr val="000000"/>
              </a:solidFill>
            </a:endParaRPr>
          </a:p>
          <a:p>
            <a:endParaRPr lang="pl-PL" sz="2000" b="1" dirty="0">
              <a:solidFill>
                <a:srgbClr val="000000"/>
              </a:solidFill>
            </a:endParaRPr>
          </a:p>
          <a:p>
            <a:r>
              <a:rPr lang="pl-PL" sz="2000" b="1" dirty="0" smtClean="0">
                <a:solidFill>
                  <a:srgbClr val="000000"/>
                </a:solidFill>
              </a:rPr>
              <a:t>		BUDŻET– 1 074 966 683 EURO </a:t>
            </a:r>
          </a:p>
          <a:p>
            <a:endParaRPr lang="pl-PL" b="1" dirty="0" smtClean="0">
              <a:solidFill>
                <a:srgbClr val="000000"/>
              </a:solidFill>
            </a:endParaRPr>
          </a:p>
          <a:p>
            <a:endParaRPr lang="pl-PL" dirty="0">
              <a:solidFill>
                <a:srgbClr val="000000"/>
              </a:solidFill>
            </a:endParaRPr>
          </a:p>
        </p:txBody>
      </p:sp>
      <p:sp>
        <p:nvSpPr>
          <p:cNvPr id="4" name="Symbol zastępczy numeru slajdu 3"/>
          <p:cNvSpPr>
            <a:spLocks noGrp="1"/>
          </p:cNvSpPr>
          <p:nvPr>
            <p:ph type="sldNum" sz="quarter" idx="12"/>
          </p:nvPr>
        </p:nvSpPr>
        <p:spPr/>
        <p:txBody>
          <a:bodyPr/>
          <a:lstStyle/>
          <a:p>
            <a:pPr>
              <a:defRPr/>
            </a:pPr>
            <a:fld id="{24B65095-A88D-4ED4-98BC-379CCEAE9A66}" type="slidenum">
              <a:rPr lang="pl-PL" smtClean="0"/>
              <a:pPr>
                <a:defRPr/>
              </a:pPr>
              <a:t>154</a:t>
            </a:fld>
            <a:endParaRPr lang="pl-PL" dirty="0"/>
          </a:p>
        </p:txBody>
      </p:sp>
    </p:spTree>
    <p:extLst>
      <p:ext uri="{BB962C8B-B14F-4D97-AF65-F5344CB8AC3E}">
        <p14:creationId xmlns:p14="http://schemas.microsoft.com/office/powerpoint/2010/main" xmlns="" val="2321212953"/>
      </p:ext>
    </p:extLst>
  </p:cSld>
  <p:clrMapOvr>
    <a:masterClrMapping/>
  </p:clrMapOvr>
  <p:transition>
    <p:fade thruBlk="1"/>
  </p:transition>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1"/>
          <p:cNvSpPr>
            <a:spLocks noChangeArrowheads="1"/>
          </p:cNvSpPr>
          <p:nvPr/>
        </p:nvSpPr>
        <p:spPr bwMode="auto">
          <a:xfrm>
            <a:off x="-500063" y="3379788"/>
            <a:ext cx="9358313" cy="1030287"/>
          </a:xfrm>
          <a:prstGeom prst="rect">
            <a:avLst/>
          </a:prstGeom>
          <a:noFill/>
          <a:ln w="9525">
            <a:noFill/>
            <a:miter lim="800000"/>
            <a:headEnd/>
            <a:tailEnd/>
          </a:ln>
        </p:spPr>
        <p:txBody>
          <a:bodyPr anchor="ctr">
            <a:spAutoFit/>
          </a:bodyPr>
          <a:lstStyle/>
          <a:p>
            <a:pPr>
              <a:defRPr/>
            </a:pPr>
            <a:r>
              <a:rPr lang="pl-PL" sz="1600" b="1" dirty="0">
                <a:solidFill>
                  <a:srgbClr val="000000"/>
                </a:solidFill>
                <a:latin typeface="Tahoma"/>
              </a:rPr>
              <a:t> </a:t>
            </a:r>
            <a:endParaRPr lang="pl-PL" sz="1600" dirty="0">
              <a:solidFill>
                <a:srgbClr val="000000"/>
              </a:solidFill>
              <a:latin typeface="Tahoma"/>
            </a:endParaRPr>
          </a:p>
          <a:p>
            <a:pPr marL="1968500" lvl="3" indent="-533400">
              <a:lnSpc>
                <a:spcPct val="150000"/>
              </a:lnSpc>
              <a:buFont typeface="Arial" charset="0"/>
              <a:buChar char="•"/>
              <a:defRPr/>
            </a:pPr>
            <a:endParaRPr lang="pl-PL" dirty="0">
              <a:solidFill>
                <a:srgbClr val="000000"/>
              </a:solidFill>
              <a:latin typeface="Tahoma"/>
            </a:endParaRPr>
          </a:p>
          <a:p>
            <a:pPr>
              <a:buFont typeface="Arial" charset="0"/>
              <a:buChar char="•"/>
              <a:defRPr/>
            </a:pPr>
            <a:endParaRPr lang="pl-PL" dirty="0">
              <a:solidFill>
                <a:srgbClr val="000000"/>
              </a:solidFill>
              <a:latin typeface="Tahoma"/>
            </a:endParaRPr>
          </a:p>
        </p:txBody>
      </p:sp>
      <p:sp>
        <p:nvSpPr>
          <p:cNvPr id="5" name="Prostokąt 4"/>
          <p:cNvSpPr/>
          <p:nvPr/>
        </p:nvSpPr>
        <p:spPr>
          <a:xfrm>
            <a:off x="714348" y="928670"/>
            <a:ext cx="7929618" cy="5324535"/>
          </a:xfrm>
          <a:prstGeom prst="rect">
            <a:avLst/>
          </a:prstGeom>
        </p:spPr>
        <p:txBody>
          <a:bodyPr wrap="square">
            <a:spAutoFit/>
          </a:bodyPr>
          <a:lstStyle/>
          <a:p>
            <a:r>
              <a:rPr lang="pl-PL" sz="2000" b="1" dirty="0" smtClean="0">
                <a:solidFill>
                  <a:srgbClr val="000000"/>
                </a:solidFill>
              </a:rPr>
              <a:t>   </a:t>
            </a:r>
            <a:endParaRPr lang="pl-PL" b="1" dirty="0" smtClean="0">
              <a:solidFill>
                <a:srgbClr val="000000"/>
              </a:solidFill>
            </a:endParaRPr>
          </a:p>
          <a:p>
            <a:r>
              <a:rPr lang="pl-PL" sz="2400" b="1" dirty="0" err="1" smtClean="0">
                <a:solidFill>
                  <a:srgbClr val="008000"/>
                </a:solidFill>
              </a:rPr>
              <a:t>Poddziałania</a:t>
            </a:r>
            <a:r>
              <a:rPr lang="pl-PL" sz="2400" b="1" dirty="0" smtClean="0">
                <a:solidFill>
                  <a:srgbClr val="008000"/>
                </a:solidFill>
              </a:rPr>
              <a:t>:</a:t>
            </a:r>
            <a:r>
              <a:rPr lang="pl-PL" b="1" dirty="0" smtClean="0">
                <a:solidFill>
                  <a:srgbClr val="008000"/>
                </a:solidFill>
              </a:rPr>
              <a:t> </a:t>
            </a:r>
          </a:p>
          <a:p>
            <a:endParaRPr lang="pl-PL" b="1" u="sng" dirty="0">
              <a:solidFill>
                <a:srgbClr val="008000"/>
              </a:solidFill>
            </a:endParaRPr>
          </a:p>
          <a:p>
            <a:pPr marL="342900" indent="-342900" algn="just">
              <a:buFontTx/>
              <a:buAutoNum type="arabicPeriod"/>
            </a:pPr>
            <a:r>
              <a:rPr lang="pl-PL" sz="2000" dirty="0" smtClean="0">
                <a:solidFill>
                  <a:srgbClr val="008000"/>
                </a:solidFill>
              </a:rPr>
              <a:t>Inwestycje </a:t>
            </a:r>
            <a:r>
              <a:rPr lang="pl-PL" sz="2000" dirty="0">
                <a:solidFill>
                  <a:srgbClr val="008000"/>
                </a:solidFill>
              </a:rPr>
              <a:t>związane z tworzeniem, ulepszaniem lub rozbudową wszystkich rodzajów małej infrastruktury, w tym inwestycje w energię odnawialną i w oszczędzanie </a:t>
            </a:r>
            <a:r>
              <a:rPr lang="pl-PL" sz="2000" dirty="0" smtClean="0">
                <a:solidFill>
                  <a:srgbClr val="008000"/>
                </a:solidFill>
              </a:rPr>
              <a:t>energii</a:t>
            </a:r>
          </a:p>
          <a:p>
            <a:pPr marL="342900" indent="-342900" algn="just">
              <a:buFontTx/>
              <a:buAutoNum type="arabicPeriod"/>
            </a:pPr>
            <a:endParaRPr lang="pl-PL" sz="2000" dirty="0" smtClean="0">
              <a:solidFill>
                <a:srgbClr val="008000"/>
              </a:solidFill>
            </a:endParaRPr>
          </a:p>
          <a:p>
            <a:pPr marL="342900" indent="-342900" algn="just">
              <a:buFontTx/>
              <a:buAutoNum type="arabicPeriod"/>
            </a:pPr>
            <a:r>
              <a:rPr lang="pl-PL" sz="2000" dirty="0" smtClean="0">
                <a:solidFill>
                  <a:srgbClr val="008000"/>
                </a:solidFill>
              </a:rPr>
              <a:t>Badania </a:t>
            </a:r>
            <a:r>
              <a:rPr lang="pl-PL" sz="2000" dirty="0">
                <a:solidFill>
                  <a:srgbClr val="008000"/>
                </a:solidFill>
              </a:rPr>
              <a:t>i inwestycje związane z utrzymaniem, odbudową i poprawą stanu dziedzictwa kulturowego i przyrodniczego wsi, krajobrazu wiejskiego i miejsc o wysokiej wartości przyrodniczej, w tym dotyczące powiązanych aspektów społeczno - gospodarczych oraz środków w zakresie świadomości środowiskowej</a:t>
            </a:r>
          </a:p>
          <a:p>
            <a:pPr marL="265113" indent="-265113" algn="just"/>
            <a:endParaRPr lang="pl-PL" sz="2000" dirty="0" smtClean="0">
              <a:solidFill>
                <a:srgbClr val="008000"/>
              </a:solidFill>
            </a:endParaRPr>
          </a:p>
          <a:p>
            <a:pPr marL="342900" indent="-342900" algn="just">
              <a:buFontTx/>
              <a:buAutoNum type="arabicPeriod" startAt="3"/>
            </a:pPr>
            <a:r>
              <a:rPr lang="pl-PL" sz="2000" dirty="0" smtClean="0">
                <a:solidFill>
                  <a:srgbClr val="008000"/>
                </a:solidFill>
              </a:rPr>
              <a:t>Inwestycje w tworzenie, ulepszanie lub rozwijanie podstawowych usług       lokalnych dla  ludności  wiejskiej,  w tym rekreacji i kultury oraz powiązanej infrastruktury </a:t>
            </a:r>
          </a:p>
          <a:p>
            <a:endParaRPr lang="pl-PL" dirty="0">
              <a:solidFill>
                <a:srgbClr val="000000"/>
              </a:solidFill>
            </a:endParaRPr>
          </a:p>
        </p:txBody>
      </p:sp>
      <p:sp>
        <p:nvSpPr>
          <p:cNvPr id="4" name="Symbol zastępczy numeru slajdu 3"/>
          <p:cNvSpPr>
            <a:spLocks noGrp="1"/>
          </p:cNvSpPr>
          <p:nvPr>
            <p:ph type="sldNum" sz="quarter" idx="12"/>
          </p:nvPr>
        </p:nvSpPr>
        <p:spPr/>
        <p:txBody>
          <a:bodyPr/>
          <a:lstStyle/>
          <a:p>
            <a:pPr>
              <a:defRPr/>
            </a:pPr>
            <a:fld id="{24B65095-A88D-4ED4-98BC-379CCEAE9A66}" type="slidenum">
              <a:rPr lang="pl-PL" smtClean="0"/>
              <a:pPr>
                <a:defRPr/>
              </a:pPr>
              <a:t>155</a:t>
            </a:fld>
            <a:endParaRPr lang="pl-PL" dirty="0"/>
          </a:p>
        </p:txBody>
      </p:sp>
    </p:spTree>
    <p:extLst>
      <p:ext uri="{BB962C8B-B14F-4D97-AF65-F5344CB8AC3E}">
        <p14:creationId xmlns:p14="http://schemas.microsoft.com/office/powerpoint/2010/main" xmlns="" val="2087246353"/>
      </p:ext>
    </p:extLst>
  </p:cSld>
  <p:clrMapOvr>
    <a:masterClrMapping/>
  </p:clrMapOvr>
  <p:transition>
    <p:fade thruBlk="1"/>
  </p:transition>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1"/>
          <p:cNvSpPr>
            <a:spLocks noChangeArrowheads="1"/>
          </p:cNvSpPr>
          <p:nvPr/>
        </p:nvSpPr>
        <p:spPr bwMode="auto">
          <a:xfrm>
            <a:off x="-500063" y="3379788"/>
            <a:ext cx="9358313" cy="1030287"/>
          </a:xfrm>
          <a:prstGeom prst="rect">
            <a:avLst/>
          </a:prstGeom>
          <a:noFill/>
          <a:ln w="9525">
            <a:noFill/>
            <a:miter lim="800000"/>
            <a:headEnd/>
            <a:tailEnd/>
          </a:ln>
        </p:spPr>
        <p:txBody>
          <a:bodyPr anchor="ctr">
            <a:spAutoFit/>
          </a:bodyPr>
          <a:lstStyle/>
          <a:p>
            <a:pPr>
              <a:defRPr/>
            </a:pPr>
            <a:r>
              <a:rPr lang="pl-PL" sz="1600" b="1" dirty="0">
                <a:solidFill>
                  <a:srgbClr val="000000"/>
                </a:solidFill>
                <a:latin typeface="Tahoma"/>
              </a:rPr>
              <a:t> </a:t>
            </a:r>
            <a:endParaRPr lang="pl-PL" sz="1600" dirty="0">
              <a:solidFill>
                <a:srgbClr val="000000"/>
              </a:solidFill>
              <a:latin typeface="Tahoma"/>
            </a:endParaRPr>
          </a:p>
          <a:p>
            <a:pPr marL="1968500" lvl="3" indent="-533400">
              <a:lnSpc>
                <a:spcPct val="150000"/>
              </a:lnSpc>
              <a:buFont typeface="Arial" charset="0"/>
              <a:buChar char="•"/>
              <a:defRPr/>
            </a:pPr>
            <a:endParaRPr lang="pl-PL" dirty="0">
              <a:solidFill>
                <a:srgbClr val="000000"/>
              </a:solidFill>
              <a:latin typeface="Tahoma"/>
            </a:endParaRPr>
          </a:p>
          <a:p>
            <a:pPr>
              <a:buFont typeface="Arial" charset="0"/>
              <a:buChar char="•"/>
              <a:defRPr/>
            </a:pPr>
            <a:endParaRPr lang="pl-PL" dirty="0">
              <a:solidFill>
                <a:srgbClr val="000000"/>
              </a:solidFill>
              <a:latin typeface="Tahoma"/>
            </a:endParaRPr>
          </a:p>
        </p:txBody>
      </p:sp>
      <p:sp>
        <p:nvSpPr>
          <p:cNvPr id="5" name="Prostokąt 4"/>
          <p:cNvSpPr/>
          <p:nvPr/>
        </p:nvSpPr>
        <p:spPr>
          <a:xfrm>
            <a:off x="1105952" y="643319"/>
            <a:ext cx="8032406" cy="4801314"/>
          </a:xfrm>
          <a:prstGeom prst="rect">
            <a:avLst/>
          </a:prstGeom>
        </p:spPr>
        <p:txBody>
          <a:bodyPr wrap="square">
            <a:spAutoFit/>
          </a:bodyPr>
          <a:lstStyle/>
          <a:p>
            <a:r>
              <a:rPr lang="pl-PL" sz="2000" dirty="0" smtClean="0">
                <a:solidFill>
                  <a:srgbClr val="008000"/>
                </a:solidFill>
              </a:rPr>
              <a:t>PODDZIAŁANIE: </a:t>
            </a:r>
          </a:p>
          <a:p>
            <a:pPr algn="just"/>
            <a:r>
              <a:rPr lang="pl-PL" sz="2200" b="1" dirty="0" smtClean="0">
                <a:solidFill>
                  <a:srgbClr val="008000"/>
                </a:solidFill>
              </a:rPr>
              <a:t>Inwestycje </a:t>
            </a:r>
            <a:r>
              <a:rPr lang="pl-PL" sz="2200" b="1" dirty="0">
                <a:solidFill>
                  <a:srgbClr val="008000"/>
                </a:solidFill>
              </a:rPr>
              <a:t>związane z tworzeniem, ulepszaniem lub rozbudową wszystkich rodzajów małej infrastruktury, w tym inwestycje </a:t>
            </a:r>
            <a:r>
              <a:rPr lang="pl-PL" sz="2200" b="1" dirty="0" smtClean="0">
                <a:solidFill>
                  <a:srgbClr val="008000"/>
                </a:solidFill>
              </a:rPr>
              <a:t/>
            </a:r>
            <a:br>
              <a:rPr lang="pl-PL" sz="2200" b="1" dirty="0" smtClean="0">
                <a:solidFill>
                  <a:srgbClr val="008000"/>
                </a:solidFill>
              </a:rPr>
            </a:br>
            <a:r>
              <a:rPr lang="pl-PL" sz="2200" b="1" dirty="0" smtClean="0">
                <a:solidFill>
                  <a:srgbClr val="008000"/>
                </a:solidFill>
              </a:rPr>
              <a:t>w </a:t>
            </a:r>
            <a:r>
              <a:rPr lang="pl-PL" sz="2200" b="1" dirty="0">
                <a:solidFill>
                  <a:srgbClr val="008000"/>
                </a:solidFill>
              </a:rPr>
              <a:t>energię odnawialną i w oszczędzanie </a:t>
            </a:r>
            <a:r>
              <a:rPr lang="pl-PL" sz="2200" b="1" dirty="0" smtClean="0">
                <a:solidFill>
                  <a:srgbClr val="008000"/>
                </a:solidFill>
              </a:rPr>
              <a:t>energii </a:t>
            </a:r>
          </a:p>
          <a:p>
            <a:pPr algn="just"/>
            <a:endParaRPr lang="pl-PL" sz="2200" b="1" dirty="0">
              <a:solidFill>
                <a:srgbClr val="000000"/>
              </a:solidFill>
            </a:endParaRPr>
          </a:p>
          <a:p>
            <a:pPr algn="just"/>
            <a:r>
              <a:rPr lang="pl-PL" sz="2200" b="1" dirty="0" smtClean="0">
                <a:solidFill>
                  <a:srgbClr val="000000"/>
                </a:solidFill>
              </a:rPr>
              <a:t>Zakresy:</a:t>
            </a:r>
            <a:r>
              <a:rPr lang="pl-PL" dirty="0" smtClean="0">
                <a:solidFill>
                  <a:srgbClr val="000000"/>
                </a:solidFill>
              </a:rPr>
              <a:t> </a:t>
            </a:r>
          </a:p>
          <a:p>
            <a:pPr marL="342900" indent="-342900" algn="just">
              <a:buFontTx/>
              <a:buAutoNum type="alphaLcParenR"/>
            </a:pPr>
            <a:r>
              <a:rPr lang="pl-PL" sz="2000" dirty="0" smtClean="0">
                <a:solidFill>
                  <a:srgbClr val="000000"/>
                </a:solidFill>
              </a:rPr>
              <a:t>operacje </a:t>
            </a:r>
            <a:r>
              <a:rPr lang="pl-PL" sz="2000" dirty="0">
                <a:solidFill>
                  <a:srgbClr val="000000"/>
                </a:solidFill>
              </a:rPr>
              <a:t>dotyczące zaopatrzenia w wodę lub odprowadzania </a:t>
            </a:r>
            <a:r>
              <a:rPr lang="pl-PL" sz="2000" dirty="0" smtClean="0">
                <a:solidFill>
                  <a:srgbClr val="000000"/>
                </a:solidFill>
              </a:rPr>
              <a:t/>
            </a:r>
            <a:br>
              <a:rPr lang="pl-PL" sz="2000" dirty="0" smtClean="0">
                <a:solidFill>
                  <a:srgbClr val="000000"/>
                </a:solidFill>
              </a:rPr>
            </a:br>
            <a:r>
              <a:rPr lang="pl-PL" sz="2000" dirty="0" smtClean="0">
                <a:solidFill>
                  <a:srgbClr val="000000"/>
                </a:solidFill>
              </a:rPr>
              <a:t>i </a:t>
            </a:r>
            <a:r>
              <a:rPr lang="pl-PL" sz="2000" dirty="0">
                <a:solidFill>
                  <a:srgbClr val="000000"/>
                </a:solidFill>
              </a:rPr>
              <a:t>oczyszczania ścieków komunalnych </a:t>
            </a:r>
            <a:endParaRPr lang="pl-PL" sz="2000" dirty="0" smtClean="0">
              <a:solidFill>
                <a:srgbClr val="000000"/>
              </a:solidFill>
            </a:endParaRPr>
          </a:p>
          <a:p>
            <a:pPr marL="342900" indent="-342900" algn="just"/>
            <a:r>
              <a:rPr lang="pl-PL" sz="2000" dirty="0" smtClean="0">
                <a:solidFill>
                  <a:srgbClr val="000000"/>
                </a:solidFill>
              </a:rPr>
              <a:t>b)   budowa lub modernizacja dróg lokalnych </a:t>
            </a:r>
          </a:p>
          <a:p>
            <a:endParaRPr lang="pl-PL" sz="2000" dirty="0" smtClean="0">
              <a:solidFill>
                <a:srgbClr val="000000"/>
              </a:solidFill>
            </a:endParaRPr>
          </a:p>
          <a:p>
            <a:pPr marL="342900" indent="-342900">
              <a:buFontTx/>
              <a:buAutoNum type="alphaLcParenR"/>
            </a:pPr>
            <a:endParaRPr lang="pl-PL" sz="2000" dirty="0" smtClean="0">
              <a:solidFill>
                <a:srgbClr val="000000"/>
              </a:solidFill>
            </a:endParaRPr>
          </a:p>
          <a:p>
            <a:pPr marL="342900" indent="-342900"/>
            <a:r>
              <a:rPr lang="pl-PL" sz="2200" b="1" dirty="0" smtClean="0">
                <a:solidFill>
                  <a:srgbClr val="000000"/>
                </a:solidFill>
              </a:rPr>
              <a:t>Rodzaj wsparcia</a:t>
            </a:r>
            <a:r>
              <a:rPr lang="pl-PL" sz="2000" b="1" dirty="0" smtClean="0">
                <a:solidFill>
                  <a:srgbClr val="000000"/>
                </a:solidFill>
              </a:rPr>
              <a:t> </a:t>
            </a:r>
          </a:p>
          <a:p>
            <a:pPr marL="342900" indent="-342900" algn="just"/>
            <a:r>
              <a:rPr lang="pl-PL" sz="2000" dirty="0" smtClean="0">
                <a:solidFill>
                  <a:srgbClr val="000000"/>
                </a:solidFill>
              </a:rPr>
              <a:t>	Pomoc ma formę refundacji części kosztów kwalifikowalnych</a:t>
            </a:r>
            <a:r>
              <a:rPr lang="pl-PL" sz="2000" dirty="0">
                <a:solidFill>
                  <a:srgbClr val="000000"/>
                </a:solidFill>
              </a:rPr>
              <a:t> </a:t>
            </a:r>
            <a:r>
              <a:rPr lang="pl-PL" sz="2000" dirty="0" smtClean="0">
                <a:solidFill>
                  <a:srgbClr val="000000"/>
                </a:solidFill>
              </a:rPr>
              <a:t>operacji. </a:t>
            </a:r>
          </a:p>
          <a:p>
            <a:pPr marL="342900" indent="-342900"/>
            <a:endParaRPr lang="pl-PL" dirty="0" smtClean="0">
              <a:solidFill>
                <a:srgbClr val="000000"/>
              </a:solidFill>
            </a:endParaRPr>
          </a:p>
          <a:p>
            <a:endParaRPr lang="pl-PL" dirty="0">
              <a:solidFill>
                <a:srgbClr val="000000"/>
              </a:solidFill>
            </a:endParaRPr>
          </a:p>
        </p:txBody>
      </p:sp>
      <p:sp>
        <p:nvSpPr>
          <p:cNvPr id="4" name="Symbol zastępczy numeru slajdu 3"/>
          <p:cNvSpPr>
            <a:spLocks noGrp="1"/>
          </p:cNvSpPr>
          <p:nvPr>
            <p:ph type="sldNum" sz="quarter" idx="12"/>
          </p:nvPr>
        </p:nvSpPr>
        <p:spPr/>
        <p:txBody>
          <a:bodyPr/>
          <a:lstStyle/>
          <a:p>
            <a:pPr>
              <a:defRPr/>
            </a:pPr>
            <a:fld id="{24B65095-A88D-4ED4-98BC-379CCEAE9A66}" type="slidenum">
              <a:rPr lang="pl-PL" smtClean="0"/>
              <a:pPr>
                <a:defRPr/>
              </a:pPr>
              <a:t>156</a:t>
            </a:fld>
            <a:endParaRPr lang="pl-PL" dirty="0"/>
          </a:p>
        </p:txBody>
      </p:sp>
    </p:spTree>
    <p:extLst>
      <p:ext uri="{BB962C8B-B14F-4D97-AF65-F5344CB8AC3E}">
        <p14:creationId xmlns:p14="http://schemas.microsoft.com/office/powerpoint/2010/main" xmlns="" val="2540407001"/>
      </p:ext>
    </p:extLst>
  </p:cSld>
  <p:clrMapOvr>
    <a:masterClrMapping/>
  </p:clrMapOvr>
  <p:transition>
    <p:fade thruBlk="1"/>
  </p:transition>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476672"/>
            <a:ext cx="8579296" cy="5649491"/>
          </a:xfrm>
        </p:spPr>
        <p:txBody>
          <a:bodyPr/>
          <a:lstStyle/>
          <a:p>
            <a:pPr marL="0" indent="0" algn="just">
              <a:buNone/>
            </a:pPr>
            <a:r>
              <a:rPr lang="pl-PL" sz="2000" b="1" dirty="0" smtClean="0">
                <a:latin typeface="Times New Roman" pitchFamily="18" charset="0"/>
                <a:cs typeface="Times New Roman" pitchFamily="18" charset="0"/>
              </a:rPr>
              <a:t>	</a:t>
            </a:r>
            <a:r>
              <a:rPr lang="pl-PL" sz="2000" kern="1200" dirty="0">
                <a:solidFill>
                  <a:srgbClr val="008000"/>
                </a:solidFill>
                <a:latin typeface="Times New Roman" pitchFamily="18" charset="0"/>
              </a:rPr>
              <a:t> PODDZIAŁANIE: </a:t>
            </a:r>
            <a:endParaRPr lang="pl-PL" sz="2000" kern="1200" dirty="0" smtClean="0">
              <a:solidFill>
                <a:srgbClr val="008000"/>
              </a:solidFill>
              <a:latin typeface="Times New Roman" pitchFamily="18" charset="0"/>
            </a:endParaRPr>
          </a:p>
          <a:p>
            <a:pPr marL="0" indent="0" algn="just">
              <a:buNone/>
            </a:pPr>
            <a:r>
              <a:rPr lang="pl-PL" sz="2000" b="1" dirty="0" smtClean="0">
                <a:solidFill>
                  <a:srgbClr val="008000"/>
                </a:solidFill>
                <a:latin typeface="Times New Roman" pitchFamily="18" charset="0"/>
                <a:cs typeface="Times New Roman" pitchFamily="18" charset="0"/>
              </a:rPr>
              <a:t>	Inwestycje </a:t>
            </a:r>
            <a:r>
              <a:rPr lang="pl-PL" sz="2000" b="1" dirty="0">
                <a:solidFill>
                  <a:srgbClr val="008000"/>
                </a:solidFill>
                <a:latin typeface="Times New Roman" pitchFamily="18" charset="0"/>
                <a:cs typeface="Times New Roman" pitchFamily="18" charset="0"/>
              </a:rPr>
              <a:t>związane z tworzeniem, ulepszaniem lub rozbudową </a:t>
            </a:r>
            <a:r>
              <a:rPr lang="pl-PL" sz="2000" b="1" dirty="0" smtClean="0">
                <a:solidFill>
                  <a:srgbClr val="008000"/>
                </a:solidFill>
                <a:latin typeface="Times New Roman" pitchFamily="18" charset="0"/>
                <a:cs typeface="Times New Roman" pitchFamily="18" charset="0"/>
              </a:rPr>
              <a:t>	wszystkich </a:t>
            </a:r>
            <a:r>
              <a:rPr lang="pl-PL" sz="2000" b="1" dirty="0">
                <a:solidFill>
                  <a:srgbClr val="008000"/>
                </a:solidFill>
                <a:latin typeface="Times New Roman" pitchFamily="18" charset="0"/>
                <a:cs typeface="Times New Roman" pitchFamily="18" charset="0"/>
              </a:rPr>
              <a:t>rodzajów małej infrastruktury, w </a:t>
            </a:r>
            <a:r>
              <a:rPr lang="pl-PL" sz="2000" b="1" dirty="0" smtClean="0">
                <a:solidFill>
                  <a:srgbClr val="008000"/>
                </a:solidFill>
                <a:latin typeface="Times New Roman" pitchFamily="18" charset="0"/>
                <a:cs typeface="Times New Roman" pitchFamily="18" charset="0"/>
              </a:rPr>
              <a:t>tym inwestycje </a:t>
            </a:r>
            <a:br>
              <a:rPr lang="pl-PL" sz="2000" b="1" dirty="0" smtClean="0">
                <a:solidFill>
                  <a:srgbClr val="008000"/>
                </a:solidFill>
                <a:latin typeface="Times New Roman" pitchFamily="18" charset="0"/>
                <a:cs typeface="Times New Roman" pitchFamily="18" charset="0"/>
              </a:rPr>
            </a:br>
            <a:r>
              <a:rPr lang="pl-PL" sz="2000" b="1" dirty="0" smtClean="0">
                <a:solidFill>
                  <a:srgbClr val="008000"/>
                </a:solidFill>
                <a:latin typeface="Times New Roman" pitchFamily="18" charset="0"/>
                <a:cs typeface="Times New Roman" pitchFamily="18" charset="0"/>
              </a:rPr>
              <a:t>	w energię </a:t>
            </a:r>
            <a:r>
              <a:rPr lang="pl-PL" sz="2000" b="1" dirty="0">
                <a:solidFill>
                  <a:srgbClr val="008000"/>
                </a:solidFill>
                <a:latin typeface="Times New Roman" pitchFamily="18" charset="0"/>
                <a:cs typeface="Times New Roman" pitchFamily="18" charset="0"/>
              </a:rPr>
              <a:t>odnawialną i w oszczędzanie </a:t>
            </a:r>
            <a:r>
              <a:rPr lang="pl-PL" sz="2000" b="1" dirty="0" smtClean="0">
                <a:solidFill>
                  <a:srgbClr val="008000"/>
                </a:solidFill>
                <a:latin typeface="Times New Roman" pitchFamily="18" charset="0"/>
                <a:cs typeface="Times New Roman" pitchFamily="18" charset="0"/>
              </a:rPr>
              <a:t>energii</a:t>
            </a:r>
          </a:p>
          <a:p>
            <a:pPr marL="0" indent="0" algn="just">
              <a:buNone/>
            </a:pPr>
            <a:r>
              <a:rPr lang="pl-PL" sz="2000" i="1" dirty="0">
                <a:latin typeface="Times New Roman" pitchFamily="18" charset="0"/>
                <a:cs typeface="Times New Roman" pitchFamily="18" charset="0"/>
              </a:rPr>
              <a:t>operacje dotyczące zaopatrzenia w wodę lub odprowadzania i oczyszczania ścieków komunalnych </a:t>
            </a:r>
          </a:p>
          <a:p>
            <a:pPr marL="0" indent="0" algn="just">
              <a:buNone/>
            </a:pPr>
            <a:r>
              <a:rPr lang="pl-PL" sz="2000" b="1" dirty="0">
                <a:latin typeface="Times New Roman" pitchFamily="18" charset="0"/>
                <a:cs typeface="Times New Roman" pitchFamily="18" charset="0"/>
              </a:rPr>
              <a:t>Koszty kwalifikowalne </a:t>
            </a:r>
          </a:p>
          <a:p>
            <a:pPr algn="just"/>
            <a:r>
              <a:rPr lang="pl-PL" sz="2000" dirty="0" smtClean="0">
                <a:latin typeface="Times New Roman" pitchFamily="18" charset="0"/>
                <a:cs typeface="Times New Roman" pitchFamily="18" charset="0"/>
              </a:rPr>
              <a:t>budowa, przebudowa, modernizacja </a:t>
            </a:r>
            <a:r>
              <a:rPr lang="pl-PL" sz="2000" dirty="0">
                <a:latin typeface="Times New Roman" pitchFamily="18" charset="0"/>
                <a:cs typeface="Times New Roman" pitchFamily="18" charset="0"/>
              </a:rPr>
              <a:t>lub wyposażenie obiektów budowlanych; </a:t>
            </a:r>
          </a:p>
          <a:p>
            <a:pPr algn="just"/>
            <a:r>
              <a:rPr lang="pl-PL" sz="2000" dirty="0" smtClean="0">
                <a:latin typeface="Times New Roman" pitchFamily="18" charset="0"/>
                <a:cs typeface="Times New Roman" pitchFamily="18" charset="0"/>
              </a:rPr>
              <a:t>zakup </a:t>
            </a:r>
            <a:r>
              <a:rPr lang="pl-PL" sz="2000" dirty="0">
                <a:latin typeface="Times New Roman" pitchFamily="18" charset="0"/>
                <a:cs typeface="Times New Roman" pitchFamily="18" charset="0"/>
              </a:rPr>
              <a:t>sprzętu, materiałów i usług, służących realizacji operacji; </a:t>
            </a:r>
          </a:p>
          <a:p>
            <a:pPr algn="just"/>
            <a:r>
              <a:rPr lang="pl-PL" sz="2000" dirty="0" smtClean="0">
                <a:latin typeface="Times New Roman" pitchFamily="18" charset="0"/>
                <a:cs typeface="Times New Roman" pitchFamily="18" charset="0"/>
              </a:rPr>
              <a:t>koszty </a:t>
            </a:r>
            <a:r>
              <a:rPr lang="pl-PL" sz="2000" dirty="0">
                <a:latin typeface="Times New Roman" pitchFamily="18" charset="0"/>
                <a:cs typeface="Times New Roman" pitchFamily="18" charset="0"/>
              </a:rPr>
              <a:t>ogólne, bezpośrednio związane z przygotowaniem i realizacją operacji.</a:t>
            </a:r>
          </a:p>
          <a:p>
            <a:pPr marL="0" indent="0" algn="just">
              <a:buNone/>
            </a:pPr>
            <a:r>
              <a:rPr lang="pl-PL" sz="2000" b="1" dirty="0">
                <a:latin typeface="Times New Roman" pitchFamily="18" charset="0"/>
                <a:cs typeface="Times New Roman" pitchFamily="18" charset="0"/>
              </a:rPr>
              <a:t> </a:t>
            </a:r>
            <a:r>
              <a:rPr lang="pl-PL" sz="2000" b="1" dirty="0" smtClean="0">
                <a:latin typeface="Times New Roman" pitchFamily="18" charset="0"/>
                <a:cs typeface="Times New Roman" pitchFamily="18" charset="0"/>
              </a:rPr>
              <a:t>Wsparcie</a:t>
            </a:r>
            <a:r>
              <a:rPr lang="pl-PL" sz="2000" b="1" dirty="0">
                <a:latin typeface="Times New Roman" pitchFamily="18" charset="0"/>
                <a:cs typeface="Times New Roman" pitchFamily="18" charset="0"/>
              </a:rPr>
              <a:t>: </a:t>
            </a:r>
          </a:p>
          <a:p>
            <a:pPr marL="0" indent="0" algn="just">
              <a:buNone/>
            </a:pPr>
            <a:r>
              <a:rPr lang="pl-PL" sz="2000" dirty="0" smtClean="0">
                <a:latin typeface="Times New Roman" pitchFamily="18" charset="0"/>
                <a:cs typeface="Times New Roman" pitchFamily="18" charset="0"/>
              </a:rPr>
              <a:t>do </a:t>
            </a:r>
            <a:r>
              <a:rPr lang="pl-PL" sz="2000" dirty="0">
                <a:latin typeface="Times New Roman" pitchFamily="18" charset="0"/>
                <a:cs typeface="Times New Roman" pitchFamily="18" charset="0"/>
              </a:rPr>
              <a:t>2 mln zł na beneficjenta w okresie realizacji Programu </a:t>
            </a:r>
          </a:p>
          <a:p>
            <a:pPr marL="0" indent="0" algn="just">
              <a:buNone/>
            </a:pPr>
            <a:r>
              <a:rPr lang="pl-PL" sz="2000" b="1" dirty="0" smtClean="0">
                <a:latin typeface="Times New Roman" pitchFamily="18" charset="0"/>
                <a:cs typeface="Times New Roman" pitchFamily="18" charset="0"/>
              </a:rPr>
              <a:t>Beneficjent</a:t>
            </a:r>
            <a:r>
              <a:rPr lang="pl-PL" sz="2000" b="1" dirty="0">
                <a:latin typeface="Times New Roman" pitchFamily="18" charset="0"/>
                <a:cs typeface="Times New Roman" pitchFamily="18" charset="0"/>
              </a:rPr>
              <a:t>: </a:t>
            </a:r>
          </a:p>
          <a:p>
            <a:pPr marL="0" indent="0" algn="just">
              <a:buNone/>
            </a:pPr>
            <a:r>
              <a:rPr lang="pl-PL" sz="2000" dirty="0" smtClean="0">
                <a:latin typeface="Times New Roman" pitchFamily="18" charset="0"/>
                <a:cs typeface="Times New Roman" pitchFamily="18" charset="0"/>
              </a:rPr>
              <a:t>Gmina, </a:t>
            </a:r>
            <a:r>
              <a:rPr lang="pl-PL" sz="2000" dirty="0">
                <a:latin typeface="Times New Roman" pitchFamily="18" charset="0"/>
                <a:cs typeface="Times New Roman" pitchFamily="18" charset="0"/>
              </a:rPr>
              <a:t>spółka, w której udziały ma wyłącznie </a:t>
            </a:r>
            <a:r>
              <a:rPr lang="pl-PL" sz="2000" dirty="0" err="1" smtClean="0">
                <a:latin typeface="Times New Roman" pitchFamily="18" charset="0"/>
                <a:cs typeface="Times New Roman" pitchFamily="18" charset="0"/>
              </a:rPr>
              <a:t>jst</a:t>
            </a:r>
            <a:r>
              <a:rPr lang="pl-PL" sz="2000" dirty="0" smtClean="0">
                <a:latin typeface="Times New Roman" pitchFamily="18" charset="0"/>
                <a:cs typeface="Times New Roman" pitchFamily="18" charset="0"/>
              </a:rPr>
              <a:t>, </a:t>
            </a:r>
            <a:r>
              <a:rPr lang="pl-PL" sz="2000" dirty="0">
                <a:latin typeface="Times New Roman" pitchFamily="18" charset="0"/>
                <a:cs typeface="Times New Roman" pitchFamily="18" charset="0"/>
              </a:rPr>
              <a:t>związek międzygminny. </a:t>
            </a:r>
          </a:p>
          <a:p>
            <a:pPr marL="0" indent="0" algn="just">
              <a:buNone/>
            </a:pPr>
            <a:endParaRPr lang="pl-PL" sz="2000" b="1" dirty="0">
              <a:latin typeface="Times New Roman" pitchFamily="18" charset="0"/>
              <a:cs typeface="Times New Roman" pitchFamily="18" charset="0"/>
            </a:endParaRPr>
          </a:p>
        </p:txBody>
      </p:sp>
      <p:sp>
        <p:nvSpPr>
          <p:cNvPr id="6" name="Symbol zastępczy numeru slajdu 5"/>
          <p:cNvSpPr>
            <a:spLocks noGrp="1"/>
          </p:cNvSpPr>
          <p:nvPr>
            <p:ph type="sldNum" sz="quarter" idx="12"/>
          </p:nvPr>
        </p:nvSpPr>
        <p:spPr/>
        <p:txBody>
          <a:bodyPr/>
          <a:lstStyle/>
          <a:p>
            <a:pPr>
              <a:defRPr/>
            </a:pPr>
            <a:fld id="{24B65095-A88D-4ED4-98BC-379CCEAE9A66}" type="slidenum">
              <a:rPr lang="pl-PL" smtClean="0"/>
              <a:pPr>
                <a:defRPr/>
              </a:pPr>
              <a:t>157</a:t>
            </a:fld>
            <a:endParaRPr lang="pl-PL" dirty="0"/>
          </a:p>
        </p:txBody>
      </p:sp>
    </p:spTree>
    <p:extLst>
      <p:ext uri="{BB962C8B-B14F-4D97-AF65-F5344CB8AC3E}">
        <p14:creationId xmlns:p14="http://schemas.microsoft.com/office/powerpoint/2010/main" xmlns="" val="1698192395"/>
      </p:ext>
    </p:extLst>
  </p:cSld>
  <p:clrMapOvr>
    <a:masterClrMapping/>
  </p:clrMapOvr>
  <p:transition>
    <p:fade thruBlk="1"/>
  </p:transition>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404664"/>
            <a:ext cx="8229600" cy="6120680"/>
          </a:xfrm>
        </p:spPr>
        <p:txBody>
          <a:bodyPr/>
          <a:lstStyle/>
          <a:p>
            <a:pPr marL="0" lvl="0" indent="0" eaLnBrk="1" hangingPunct="1">
              <a:spcBef>
                <a:spcPct val="0"/>
              </a:spcBef>
              <a:buNone/>
            </a:pPr>
            <a:r>
              <a:rPr lang="pl-PL" sz="2000" i="1" dirty="0" smtClean="0">
                <a:solidFill>
                  <a:prstClr val="black"/>
                </a:solidFill>
                <a:latin typeface="Times New Roman" pitchFamily="18" charset="0"/>
                <a:cs typeface="Times New Roman" pitchFamily="18" charset="0"/>
              </a:rPr>
              <a:t>	</a:t>
            </a:r>
            <a:r>
              <a:rPr lang="pl-PL" sz="2000" b="1" i="1" dirty="0" smtClean="0">
                <a:solidFill>
                  <a:srgbClr val="008000"/>
                </a:solidFill>
                <a:latin typeface="Times New Roman" pitchFamily="18" charset="0"/>
                <a:cs typeface="Times New Roman" pitchFamily="18" charset="0"/>
              </a:rPr>
              <a:t>Operacje </a:t>
            </a:r>
            <a:r>
              <a:rPr lang="pl-PL" sz="2000" b="1" i="1" dirty="0">
                <a:solidFill>
                  <a:srgbClr val="008000"/>
                </a:solidFill>
                <a:latin typeface="Times New Roman" pitchFamily="18" charset="0"/>
                <a:cs typeface="Times New Roman" pitchFamily="18" charset="0"/>
              </a:rPr>
              <a:t>dotyczące zaopatrzenia w wodę lub odprowadzania i </a:t>
            </a:r>
            <a:r>
              <a:rPr lang="pl-PL" sz="2000" b="1" i="1" dirty="0" smtClean="0">
                <a:solidFill>
                  <a:srgbClr val="008000"/>
                </a:solidFill>
                <a:latin typeface="Times New Roman" pitchFamily="18" charset="0"/>
                <a:cs typeface="Times New Roman" pitchFamily="18" charset="0"/>
              </a:rPr>
              <a:t>	oczyszczania </a:t>
            </a:r>
            <a:r>
              <a:rPr lang="pl-PL" sz="2000" b="1" i="1" dirty="0">
                <a:solidFill>
                  <a:srgbClr val="008000"/>
                </a:solidFill>
                <a:latin typeface="Times New Roman" pitchFamily="18" charset="0"/>
                <a:cs typeface="Times New Roman" pitchFamily="18" charset="0"/>
              </a:rPr>
              <a:t>ścieków </a:t>
            </a:r>
            <a:r>
              <a:rPr lang="pl-PL" sz="2000" b="1" i="1" dirty="0" smtClean="0">
                <a:solidFill>
                  <a:srgbClr val="008000"/>
                </a:solidFill>
                <a:latin typeface="Times New Roman" pitchFamily="18" charset="0"/>
                <a:cs typeface="Times New Roman" pitchFamily="18" charset="0"/>
              </a:rPr>
              <a:t>komunalnych </a:t>
            </a:r>
            <a:r>
              <a:rPr lang="pl-PL" sz="2000" b="1" dirty="0" smtClean="0">
                <a:solidFill>
                  <a:srgbClr val="008000"/>
                </a:solidFill>
                <a:latin typeface="Times New Roman" pitchFamily="18" charset="0"/>
                <a:cs typeface="Times New Roman" pitchFamily="18" charset="0"/>
              </a:rPr>
              <a:t>cd</a:t>
            </a:r>
            <a:r>
              <a:rPr lang="pl-PL" sz="2000" b="1" i="1" dirty="0" smtClean="0">
                <a:solidFill>
                  <a:srgbClr val="008000"/>
                </a:solidFill>
                <a:latin typeface="Times New Roman" pitchFamily="18" charset="0"/>
                <a:cs typeface="Times New Roman" pitchFamily="18" charset="0"/>
              </a:rPr>
              <a:t>.</a:t>
            </a:r>
            <a:endParaRPr lang="pl-PL" sz="2400" b="1" dirty="0" smtClean="0">
              <a:solidFill>
                <a:srgbClr val="008000"/>
              </a:solidFill>
              <a:latin typeface="Times New Roman" pitchFamily="18" charset="0"/>
            </a:endParaRPr>
          </a:p>
          <a:p>
            <a:pPr marL="0" lvl="0" indent="0" eaLnBrk="1" hangingPunct="1">
              <a:spcBef>
                <a:spcPct val="0"/>
              </a:spcBef>
              <a:buNone/>
            </a:pPr>
            <a:endParaRPr lang="pl-PL" sz="800" b="1" dirty="0">
              <a:solidFill>
                <a:prstClr val="black"/>
              </a:solidFill>
              <a:latin typeface="Times New Roman" pitchFamily="18" charset="0"/>
            </a:endParaRPr>
          </a:p>
          <a:p>
            <a:pPr marL="0" lvl="0" indent="0" eaLnBrk="1" hangingPunct="1">
              <a:spcBef>
                <a:spcPct val="0"/>
              </a:spcBef>
              <a:buNone/>
            </a:pPr>
            <a:r>
              <a:rPr lang="pl-PL" sz="2200" b="1" dirty="0" smtClean="0">
                <a:solidFill>
                  <a:prstClr val="black"/>
                </a:solidFill>
                <a:latin typeface="Times New Roman" pitchFamily="18" charset="0"/>
              </a:rPr>
              <a:t>Warunki </a:t>
            </a:r>
            <a:r>
              <a:rPr lang="pl-PL" sz="2200" b="1" dirty="0">
                <a:solidFill>
                  <a:prstClr val="black"/>
                </a:solidFill>
                <a:latin typeface="Times New Roman" pitchFamily="18" charset="0"/>
              </a:rPr>
              <a:t>kwalifikowalności </a:t>
            </a:r>
            <a:endParaRPr lang="pl-PL" sz="2200" b="1" dirty="0" smtClean="0">
              <a:solidFill>
                <a:prstClr val="black"/>
              </a:solidFill>
              <a:latin typeface="Times New Roman" pitchFamily="18" charset="0"/>
            </a:endParaRPr>
          </a:p>
          <a:p>
            <a:pPr marL="0" lvl="0" indent="0" eaLnBrk="1" hangingPunct="1">
              <a:spcBef>
                <a:spcPct val="0"/>
              </a:spcBef>
              <a:buNone/>
            </a:pPr>
            <a:endParaRPr lang="pl-PL" sz="800" b="1" u="sng" dirty="0">
              <a:solidFill>
                <a:prstClr val="black"/>
              </a:solidFill>
              <a:latin typeface="Times New Roman" pitchFamily="18" charset="0"/>
            </a:endParaRPr>
          </a:p>
          <a:p>
            <a:pPr marL="265113" lvl="0" indent="-265113" algn="just" eaLnBrk="1" hangingPunct="1">
              <a:spcBef>
                <a:spcPct val="0"/>
              </a:spcBef>
              <a:buFont typeface="Arial" pitchFamily="34" charset="0"/>
              <a:buChar char="•"/>
            </a:pPr>
            <a:r>
              <a:rPr lang="pl-PL" sz="1800" dirty="0" smtClean="0">
                <a:solidFill>
                  <a:prstClr val="black"/>
                </a:solidFill>
                <a:latin typeface="Times New Roman" pitchFamily="18" charset="0"/>
              </a:rPr>
              <a:t>Operacja realizowana </a:t>
            </a:r>
            <a:r>
              <a:rPr lang="pl-PL" sz="1800" dirty="0">
                <a:solidFill>
                  <a:prstClr val="black"/>
                </a:solidFill>
                <a:latin typeface="Times New Roman" pitchFamily="18" charset="0"/>
              </a:rPr>
              <a:t>jest w miejscowości, należącej do: </a:t>
            </a:r>
          </a:p>
          <a:p>
            <a:pPr marL="731837" lvl="0" indent="-285750" algn="just" eaLnBrk="1" hangingPunct="1">
              <a:spcBef>
                <a:spcPct val="0"/>
              </a:spcBef>
              <a:buFont typeface="Wingdings" pitchFamily="2" charset="2"/>
              <a:buChar char="ü"/>
            </a:pPr>
            <a:r>
              <a:rPr lang="pl-PL" sz="1800" dirty="0" smtClean="0">
                <a:solidFill>
                  <a:prstClr val="black"/>
                </a:solidFill>
                <a:latin typeface="Times New Roman" pitchFamily="18" charset="0"/>
              </a:rPr>
              <a:t>gminy </a:t>
            </a:r>
            <a:r>
              <a:rPr lang="pl-PL" sz="1800" dirty="0">
                <a:solidFill>
                  <a:prstClr val="black"/>
                </a:solidFill>
                <a:latin typeface="Times New Roman" pitchFamily="18" charset="0"/>
              </a:rPr>
              <a:t>wiejskiej lub </a:t>
            </a:r>
          </a:p>
          <a:p>
            <a:pPr marL="731837" lvl="0" indent="-285750" algn="just" eaLnBrk="1" hangingPunct="1">
              <a:spcBef>
                <a:spcPct val="0"/>
              </a:spcBef>
              <a:buFont typeface="Wingdings" pitchFamily="2" charset="2"/>
              <a:buChar char="ü"/>
            </a:pPr>
            <a:r>
              <a:rPr lang="pl-PL" sz="1800" dirty="0" smtClean="0">
                <a:solidFill>
                  <a:prstClr val="black"/>
                </a:solidFill>
                <a:latin typeface="Times New Roman" pitchFamily="18" charset="0"/>
              </a:rPr>
              <a:t>gminy </a:t>
            </a:r>
            <a:r>
              <a:rPr lang="pl-PL" sz="1800" dirty="0">
                <a:solidFill>
                  <a:prstClr val="black"/>
                </a:solidFill>
                <a:latin typeface="Times New Roman" pitchFamily="18" charset="0"/>
              </a:rPr>
              <a:t>miejsko-wiejskiej, z wyłączeniem miast liczących powyżej 5 tys. mieszkańców, </a:t>
            </a:r>
            <a:r>
              <a:rPr lang="pl-PL" sz="1800" dirty="0" smtClean="0">
                <a:solidFill>
                  <a:prstClr val="black"/>
                </a:solidFill>
                <a:latin typeface="Times New Roman" pitchFamily="18" charset="0"/>
              </a:rPr>
              <a:t>lub </a:t>
            </a:r>
            <a:endParaRPr lang="pl-PL" sz="1800" dirty="0">
              <a:solidFill>
                <a:prstClr val="black"/>
              </a:solidFill>
              <a:latin typeface="Times New Roman" pitchFamily="18" charset="0"/>
            </a:endParaRPr>
          </a:p>
          <a:p>
            <a:pPr marL="731838" lvl="0" indent="-285750" algn="just" eaLnBrk="1" hangingPunct="1">
              <a:spcBef>
                <a:spcPct val="0"/>
              </a:spcBef>
              <a:buFont typeface="Wingdings" pitchFamily="2" charset="2"/>
              <a:buChar char="ü"/>
            </a:pPr>
            <a:r>
              <a:rPr lang="pl-PL" sz="1800" dirty="0">
                <a:solidFill>
                  <a:prstClr val="black"/>
                </a:solidFill>
                <a:latin typeface="Times New Roman" pitchFamily="18" charset="0"/>
              </a:rPr>
              <a:t>gminy miejskiej z wyłączeniem miejscowości liczących powyżej 5 tys. mieszkańców;</a:t>
            </a:r>
          </a:p>
          <a:p>
            <a:pPr marL="265113" lvl="0" indent="-265113" algn="just" eaLnBrk="1" hangingPunct="1">
              <a:spcBef>
                <a:spcPct val="0"/>
              </a:spcBef>
              <a:buFont typeface="Arial" pitchFamily="34" charset="0"/>
              <a:buChar char="•"/>
            </a:pPr>
            <a:r>
              <a:rPr lang="pl-PL" sz="1800" dirty="0">
                <a:solidFill>
                  <a:prstClr val="black"/>
                </a:solidFill>
                <a:latin typeface="Times New Roman" pitchFamily="18" charset="0"/>
              </a:rPr>
              <a:t>o</a:t>
            </a:r>
            <a:r>
              <a:rPr lang="pl-PL" sz="1800" dirty="0" smtClean="0">
                <a:solidFill>
                  <a:prstClr val="black"/>
                </a:solidFill>
                <a:latin typeface="Times New Roman" pitchFamily="18" charset="0"/>
              </a:rPr>
              <a:t>peracja realizowana </a:t>
            </a:r>
            <a:r>
              <a:rPr lang="pl-PL" sz="1800" dirty="0">
                <a:solidFill>
                  <a:prstClr val="black"/>
                </a:solidFill>
                <a:latin typeface="Times New Roman" pitchFamily="18" charset="0"/>
              </a:rPr>
              <a:t>jest w miejscowościach poza aglomeracjami zdefiniowanymi w Krajowym </a:t>
            </a:r>
            <a:r>
              <a:rPr lang="pl-PL" sz="1800" dirty="0" smtClean="0">
                <a:solidFill>
                  <a:prstClr val="black"/>
                </a:solidFill>
                <a:latin typeface="Times New Roman" pitchFamily="18" charset="0"/>
              </a:rPr>
              <a:t>Programie </a:t>
            </a:r>
            <a:r>
              <a:rPr lang="pl-PL" sz="1800" dirty="0">
                <a:solidFill>
                  <a:prstClr val="black"/>
                </a:solidFill>
                <a:latin typeface="Times New Roman" pitchFamily="18" charset="0"/>
              </a:rPr>
              <a:t>Oczyszczania Ścieków Komunalnych; </a:t>
            </a:r>
          </a:p>
          <a:p>
            <a:pPr marL="265113" lvl="0" indent="-265113" algn="just" eaLnBrk="1" hangingPunct="1">
              <a:spcBef>
                <a:spcPct val="0"/>
              </a:spcBef>
              <a:buFont typeface="Arial" pitchFamily="34" charset="0"/>
              <a:buChar char="•"/>
            </a:pPr>
            <a:r>
              <a:rPr lang="pl-PL" sz="1800" dirty="0" smtClean="0">
                <a:solidFill>
                  <a:prstClr val="black"/>
                </a:solidFill>
                <a:latin typeface="Times New Roman" pitchFamily="18" charset="0"/>
              </a:rPr>
              <a:t>operacja nie </a:t>
            </a:r>
            <a:r>
              <a:rPr lang="pl-PL" sz="1800" dirty="0">
                <a:solidFill>
                  <a:prstClr val="black"/>
                </a:solidFill>
                <a:latin typeface="Times New Roman" pitchFamily="18" charset="0"/>
              </a:rPr>
              <a:t>ma charakteru komercyjnego; </a:t>
            </a:r>
            <a:endParaRPr lang="pl-PL" sz="1800" dirty="0" smtClean="0">
              <a:solidFill>
                <a:prstClr val="black"/>
              </a:solidFill>
              <a:latin typeface="Times New Roman" pitchFamily="18" charset="0"/>
            </a:endParaRPr>
          </a:p>
          <a:p>
            <a:pPr marL="265113" lvl="0" indent="-265113" algn="just" eaLnBrk="1" hangingPunct="1">
              <a:spcBef>
                <a:spcPct val="0"/>
              </a:spcBef>
              <a:buFont typeface="Arial" pitchFamily="34" charset="0"/>
              <a:buChar char="•"/>
            </a:pPr>
            <a:r>
              <a:rPr lang="pl-PL" sz="1800" dirty="0">
                <a:solidFill>
                  <a:prstClr val="black"/>
                </a:solidFill>
                <a:latin typeface="Times New Roman" pitchFamily="18" charset="0"/>
              </a:rPr>
              <a:t>o</a:t>
            </a:r>
            <a:r>
              <a:rPr lang="pl-PL" sz="1800" dirty="0" smtClean="0">
                <a:solidFill>
                  <a:prstClr val="black"/>
                </a:solidFill>
                <a:latin typeface="Times New Roman" pitchFamily="18" charset="0"/>
              </a:rPr>
              <a:t>peracja jest </a:t>
            </a:r>
            <a:r>
              <a:rPr lang="pl-PL" sz="1800" dirty="0">
                <a:solidFill>
                  <a:prstClr val="black"/>
                </a:solidFill>
                <a:latin typeface="Times New Roman" pitchFamily="18" charset="0"/>
              </a:rPr>
              <a:t>spójna z dokumentem planistycznym gminy, w przypadku gdy taki istnieje lub </a:t>
            </a:r>
            <a:r>
              <a:rPr lang="pl-PL" sz="1800" dirty="0" smtClean="0">
                <a:solidFill>
                  <a:prstClr val="black"/>
                </a:solidFill>
                <a:latin typeface="Times New Roman" pitchFamily="18" charset="0"/>
              </a:rPr>
              <a:t>lokalną </a:t>
            </a:r>
            <a:r>
              <a:rPr lang="pl-PL" sz="1800" dirty="0">
                <a:solidFill>
                  <a:prstClr val="black"/>
                </a:solidFill>
                <a:latin typeface="Times New Roman" pitchFamily="18" charset="0"/>
              </a:rPr>
              <a:t>strategią rozwoju gminy lub planem rozwoju </a:t>
            </a:r>
            <a:r>
              <a:rPr lang="pl-PL" sz="1800" dirty="0" smtClean="0">
                <a:solidFill>
                  <a:prstClr val="black"/>
                </a:solidFill>
                <a:latin typeface="Times New Roman" pitchFamily="18" charset="0"/>
              </a:rPr>
              <a:t>miejscowości;</a:t>
            </a:r>
            <a:endParaRPr lang="pl-PL" sz="1800" dirty="0">
              <a:solidFill>
                <a:prstClr val="black"/>
              </a:solidFill>
              <a:latin typeface="Times New Roman" pitchFamily="18" charset="0"/>
            </a:endParaRPr>
          </a:p>
          <a:p>
            <a:pPr marL="265113" lvl="0" indent="-265113" algn="just" eaLnBrk="1" hangingPunct="1">
              <a:spcBef>
                <a:spcPct val="0"/>
              </a:spcBef>
              <a:buFont typeface="Arial" pitchFamily="34" charset="0"/>
              <a:buChar char="•"/>
            </a:pPr>
            <a:r>
              <a:rPr lang="pl-PL" sz="1800" dirty="0" smtClean="0">
                <a:solidFill>
                  <a:prstClr val="black"/>
                </a:solidFill>
                <a:latin typeface="Times New Roman" pitchFamily="18" charset="0"/>
              </a:rPr>
              <a:t>spełnia </a:t>
            </a:r>
            <a:r>
              <a:rPr lang="pl-PL" sz="1800" dirty="0">
                <a:solidFill>
                  <a:prstClr val="black"/>
                </a:solidFill>
                <a:latin typeface="Times New Roman" pitchFamily="18" charset="0"/>
              </a:rPr>
              <a:t>wymagania wynikające z obowiązujących przepisów prawa, które mają </a:t>
            </a:r>
            <a:r>
              <a:rPr lang="pl-PL" sz="1800" dirty="0" smtClean="0">
                <a:solidFill>
                  <a:prstClr val="black"/>
                </a:solidFill>
                <a:latin typeface="Times New Roman" pitchFamily="18" charset="0"/>
              </a:rPr>
              <a:t>zastosowanie </a:t>
            </a:r>
            <a:r>
              <a:rPr lang="pl-PL" sz="1800" dirty="0">
                <a:solidFill>
                  <a:prstClr val="black"/>
                </a:solidFill>
                <a:latin typeface="Times New Roman" pitchFamily="18" charset="0"/>
              </a:rPr>
              <a:t>do tej operacji; </a:t>
            </a:r>
          </a:p>
          <a:p>
            <a:pPr marL="265113" lvl="0" indent="-265113" algn="just" eaLnBrk="1" hangingPunct="1">
              <a:spcBef>
                <a:spcPct val="0"/>
              </a:spcBef>
              <a:buFont typeface="Arial" pitchFamily="34" charset="0"/>
              <a:buChar char="•"/>
            </a:pPr>
            <a:r>
              <a:rPr lang="pl-PL" sz="1800" dirty="0">
                <a:solidFill>
                  <a:prstClr val="black"/>
                </a:solidFill>
                <a:latin typeface="Times New Roman" pitchFamily="18" charset="0"/>
              </a:rPr>
              <a:t>realizowana będzie na nieruchomości należącej do wnioskodawcy lub wnioskodawca </a:t>
            </a:r>
            <a:r>
              <a:rPr lang="pl-PL" sz="1800" dirty="0" smtClean="0">
                <a:solidFill>
                  <a:prstClr val="black"/>
                </a:solidFill>
                <a:latin typeface="Times New Roman" pitchFamily="18" charset="0"/>
              </a:rPr>
              <a:t>posiada </a:t>
            </a:r>
            <a:r>
              <a:rPr lang="pl-PL" sz="1800" dirty="0">
                <a:solidFill>
                  <a:prstClr val="black"/>
                </a:solidFill>
                <a:latin typeface="Times New Roman" pitchFamily="18" charset="0"/>
              </a:rPr>
              <a:t>prawo do dysponowania nieruchomością na cele określone </a:t>
            </a:r>
            <a:r>
              <a:rPr lang="pl-PL" sz="1800" dirty="0" smtClean="0">
                <a:solidFill>
                  <a:prstClr val="black"/>
                </a:solidFill>
                <a:latin typeface="Times New Roman" pitchFamily="18" charset="0"/>
              </a:rPr>
              <a:t/>
            </a:r>
            <a:br>
              <a:rPr lang="pl-PL" sz="1800" dirty="0" smtClean="0">
                <a:solidFill>
                  <a:prstClr val="black"/>
                </a:solidFill>
                <a:latin typeface="Times New Roman" pitchFamily="18" charset="0"/>
              </a:rPr>
            </a:br>
            <a:r>
              <a:rPr lang="pl-PL" sz="1800" dirty="0" smtClean="0">
                <a:solidFill>
                  <a:prstClr val="black"/>
                </a:solidFill>
                <a:latin typeface="Times New Roman" pitchFamily="18" charset="0"/>
              </a:rPr>
              <a:t>w </a:t>
            </a:r>
            <a:r>
              <a:rPr lang="pl-PL" sz="1800" dirty="0">
                <a:solidFill>
                  <a:prstClr val="black"/>
                </a:solidFill>
                <a:latin typeface="Times New Roman" pitchFamily="18" charset="0"/>
              </a:rPr>
              <a:t>operacji przez </a:t>
            </a:r>
            <a:r>
              <a:rPr lang="pl-PL" sz="1800" dirty="0" smtClean="0">
                <a:solidFill>
                  <a:prstClr val="black"/>
                </a:solidFill>
                <a:latin typeface="Times New Roman" pitchFamily="18" charset="0"/>
              </a:rPr>
              <a:t>okres </a:t>
            </a:r>
            <a:r>
              <a:rPr lang="pl-PL" sz="1800" dirty="0">
                <a:solidFill>
                  <a:prstClr val="black"/>
                </a:solidFill>
                <a:latin typeface="Times New Roman" pitchFamily="18" charset="0"/>
              </a:rPr>
              <a:t>związania </a:t>
            </a:r>
            <a:r>
              <a:rPr lang="pl-PL" sz="1800" dirty="0" smtClean="0">
                <a:solidFill>
                  <a:prstClr val="black"/>
                </a:solidFill>
                <a:latin typeface="Times New Roman" pitchFamily="18" charset="0"/>
              </a:rPr>
              <a:t>celem;</a:t>
            </a:r>
            <a:endParaRPr lang="pl-PL" sz="1800" dirty="0">
              <a:solidFill>
                <a:prstClr val="black"/>
              </a:solidFill>
              <a:latin typeface="Times New Roman" pitchFamily="18" charset="0"/>
            </a:endParaRPr>
          </a:p>
          <a:p>
            <a:pPr marL="0" indent="0">
              <a:buNone/>
            </a:pPr>
            <a:endParaRPr lang="pl-PL" dirty="0"/>
          </a:p>
        </p:txBody>
      </p:sp>
      <p:sp>
        <p:nvSpPr>
          <p:cNvPr id="6" name="Symbol zastępczy numeru slajdu 5"/>
          <p:cNvSpPr>
            <a:spLocks noGrp="1"/>
          </p:cNvSpPr>
          <p:nvPr>
            <p:ph type="sldNum" sz="quarter" idx="12"/>
          </p:nvPr>
        </p:nvSpPr>
        <p:spPr/>
        <p:txBody>
          <a:bodyPr/>
          <a:lstStyle/>
          <a:p>
            <a:pPr>
              <a:defRPr/>
            </a:pPr>
            <a:fld id="{24B65095-A88D-4ED4-98BC-379CCEAE9A66}" type="slidenum">
              <a:rPr lang="pl-PL" smtClean="0"/>
              <a:pPr>
                <a:defRPr/>
              </a:pPr>
              <a:t>158</a:t>
            </a:fld>
            <a:endParaRPr lang="pl-PL" dirty="0"/>
          </a:p>
        </p:txBody>
      </p:sp>
    </p:spTree>
    <p:extLst>
      <p:ext uri="{BB962C8B-B14F-4D97-AF65-F5344CB8AC3E}">
        <p14:creationId xmlns:p14="http://schemas.microsoft.com/office/powerpoint/2010/main" xmlns="" val="3096811228"/>
      </p:ext>
    </p:extLst>
  </p:cSld>
  <p:clrMapOvr>
    <a:masterClrMapping/>
  </p:clrMapOvr>
  <p:transition>
    <p:fade thruBlk="1"/>
  </p:transition>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95536" y="476672"/>
            <a:ext cx="8229600" cy="5649491"/>
          </a:xfrm>
        </p:spPr>
        <p:txBody>
          <a:bodyPr/>
          <a:lstStyle/>
          <a:p>
            <a:pPr marL="0" lvl="0" indent="0" algn="just">
              <a:buNone/>
            </a:pPr>
            <a:r>
              <a:rPr lang="pl-PL" sz="2000" b="1" dirty="0" smtClean="0">
                <a:solidFill>
                  <a:prstClr val="black"/>
                </a:solidFill>
                <a:latin typeface="Times New Roman" pitchFamily="18" charset="0"/>
                <a:cs typeface="Times New Roman" pitchFamily="18" charset="0"/>
              </a:rPr>
              <a:t>	</a:t>
            </a:r>
            <a:r>
              <a:rPr lang="pl-PL" sz="2000" b="1" dirty="0" smtClean="0">
                <a:solidFill>
                  <a:srgbClr val="008000"/>
                </a:solidFill>
                <a:latin typeface="Times New Roman" pitchFamily="18" charset="0"/>
                <a:cs typeface="Times New Roman" pitchFamily="18" charset="0"/>
              </a:rPr>
              <a:t>Inwestycje </a:t>
            </a:r>
            <a:r>
              <a:rPr lang="pl-PL" sz="2000" b="1" dirty="0">
                <a:solidFill>
                  <a:srgbClr val="008000"/>
                </a:solidFill>
                <a:latin typeface="Times New Roman" pitchFamily="18" charset="0"/>
                <a:cs typeface="Times New Roman" pitchFamily="18" charset="0"/>
              </a:rPr>
              <a:t>związane z tworzeniem, ulepszaniem lub rozbudową </a:t>
            </a:r>
            <a:r>
              <a:rPr lang="pl-PL" sz="2000" b="1" dirty="0" smtClean="0">
                <a:solidFill>
                  <a:srgbClr val="008000"/>
                </a:solidFill>
                <a:latin typeface="Times New Roman" pitchFamily="18" charset="0"/>
                <a:cs typeface="Times New Roman" pitchFamily="18" charset="0"/>
              </a:rPr>
              <a:t>	wszystkich </a:t>
            </a:r>
            <a:r>
              <a:rPr lang="pl-PL" sz="2000" b="1" dirty="0">
                <a:solidFill>
                  <a:srgbClr val="008000"/>
                </a:solidFill>
                <a:latin typeface="Times New Roman" pitchFamily="18" charset="0"/>
                <a:cs typeface="Times New Roman" pitchFamily="18" charset="0"/>
              </a:rPr>
              <a:t>rodzajów małej infrastruktury, w tym inwestycje w </a:t>
            </a:r>
            <a:r>
              <a:rPr lang="pl-PL" sz="2000" b="1" dirty="0" smtClean="0">
                <a:solidFill>
                  <a:srgbClr val="008000"/>
                </a:solidFill>
                <a:latin typeface="Times New Roman" pitchFamily="18" charset="0"/>
                <a:cs typeface="Times New Roman" pitchFamily="18" charset="0"/>
              </a:rPr>
              <a:t>	energię </a:t>
            </a:r>
            <a:r>
              <a:rPr lang="pl-PL" sz="2000" b="1" dirty="0">
                <a:solidFill>
                  <a:srgbClr val="008000"/>
                </a:solidFill>
                <a:latin typeface="Times New Roman" pitchFamily="18" charset="0"/>
                <a:cs typeface="Times New Roman" pitchFamily="18" charset="0"/>
              </a:rPr>
              <a:t>odnawialną i w oszczędzanie energii</a:t>
            </a:r>
          </a:p>
          <a:p>
            <a:pPr marL="0" indent="0">
              <a:buNone/>
            </a:pPr>
            <a:r>
              <a:rPr lang="pl-PL" sz="2000" i="1" dirty="0">
                <a:solidFill>
                  <a:prstClr val="black"/>
                </a:solidFill>
                <a:latin typeface="Times New Roman" pitchFamily="18" charset="0"/>
                <a:cs typeface="Times New Roman" pitchFamily="18" charset="0"/>
              </a:rPr>
              <a:t>B</a:t>
            </a:r>
            <a:r>
              <a:rPr lang="pl-PL" sz="2000" i="1" dirty="0" smtClean="0">
                <a:solidFill>
                  <a:prstClr val="black"/>
                </a:solidFill>
                <a:latin typeface="Times New Roman" pitchFamily="18" charset="0"/>
                <a:cs typeface="Times New Roman" pitchFamily="18" charset="0"/>
              </a:rPr>
              <a:t>udowa </a:t>
            </a:r>
            <a:r>
              <a:rPr lang="pl-PL" sz="2000" i="1" dirty="0">
                <a:solidFill>
                  <a:prstClr val="black"/>
                </a:solidFill>
                <a:latin typeface="Times New Roman" pitchFamily="18" charset="0"/>
                <a:cs typeface="Times New Roman" pitchFamily="18" charset="0"/>
              </a:rPr>
              <a:t>lub modernizacja dróg </a:t>
            </a:r>
            <a:r>
              <a:rPr lang="pl-PL" sz="2000" i="1" dirty="0" smtClean="0">
                <a:solidFill>
                  <a:prstClr val="black"/>
                </a:solidFill>
                <a:latin typeface="Times New Roman" pitchFamily="18" charset="0"/>
                <a:cs typeface="Times New Roman" pitchFamily="18" charset="0"/>
              </a:rPr>
              <a:t>lokalnych</a:t>
            </a:r>
          </a:p>
          <a:p>
            <a:pPr lvl="0" eaLnBrk="1" hangingPunct="1">
              <a:spcBef>
                <a:spcPct val="0"/>
              </a:spcBef>
              <a:buNone/>
            </a:pPr>
            <a:endParaRPr lang="pl-PL" sz="1800" b="1" dirty="0" smtClean="0">
              <a:solidFill>
                <a:prstClr val="black"/>
              </a:solidFill>
              <a:latin typeface="Times New Roman" pitchFamily="18" charset="0"/>
            </a:endParaRPr>
          </a:p>
          <a:p>
            <a:pPr lvl="0" eaLnBrk="1" hangingPunct="1">
              <a:spcBef>
                <a:spcPct val="0"/>
              </a:spcBef>
              <a:buNone/>
            </a:pPr>
            <a:r>
              <a:rPr lang="pl-PL" sz="2400" b="1" dirty="0" smtClean="0">
                <a:solidFill>
                  <a:prstClr val="black"/>
                </a:solidFill>
                <a:latin typeface="Times New Roman" pitchFamily="18" charset="0"/>
              </a:rPr>
              <a:t>Koszty </a:t>
            </a:r>
            <a:r>
              <a:rPr lang="pl-PL" sz="2400" b="1" dirty="0">
                <a:solidFill>
                  <a:prstClr val="black"/>
                </a:solidFill>
                <a:latin typeface="Times New Roman" pitchFamily="18" charset="0"/>
              </a:rPr>
              <a:t>kwalifikowalne </a:t>
            </a:r>
            <a:endParaRPr lang="pl-PL" sz="2400" b="1" dirty="0" smtClean="0">
              <a:solidFill>
                <a:prstClr val="black"/>
              </a:solidFill>
              <a:latin typeface="Times New Roman" pitchFamily="18" charset="0"/>
            </a:endParaRPr>
          </a:p>
          <a:p>
            <a:pPr lvl="0" eaLnBrk="1" hangingPunct="1">
              <a:spcBef>
                <a:spcPct val="0"/>
              </a:spcBef>
              <a:buNone/>
            </a:pPr>
            <a:endParaRPr lang="pl-PL" sz="1000" u="sng" dirty="0">
              <a:solidFill>
                <a:prstClr val="black"/>
              </a:solidFill>
              <a:latin typeface="Times New Roman" pitchFamily="18" charset="0"/>
            </a:endParaRPr>
          </a:p>
          <a:p>
            <a:pPr algn="just" eaLnBrk="1" hangingPunct="1">
              <a:spcBef>
                <a:spcPct val="0"/>
              </a:spcBef>
            </a:pPr>
            <a:r>
              <a:rPr lang="pl-PL" sz="2000" dirty="0" smtClean="0">
                <a:solidFill>
                  <a:prstClr val="black"/>
                </a:solidFill>
                <a:latin typeface="Times New Roman" pitchFamily="18" charset="0"/>
              </a:rPr>
              <a:t>budowa, przebudowa </a:t>
            </a:r>
            <a:r>
              <a:rPr lang="pl-PL" sz="2000" dirty="0">
                <a:solidFill>
                  <a:prstClr val="black"/>
                </a:solidFill>
                <a:latin typeface="Times New Roman" pitchFamily="18" charset="0"/>
              </a:rPr>
              <a:t>lub </a:t>
            </a:r>
            <a:r>
              <a:rPr lang="pl-PL" sz="2000" dirty="0" smtClean="0">
                <a:solidFill>
                  <a:prstClr val="black"/>
                </a:solidFill>
                <a:latin typeface="Times New Roman" pitchFamily="18" charset="0"/>
              </a:rPr>
              <a:t>modernizacja  </a:t>
            </a:r>
            <a:r>
              <a:rPr lang="pl-PL" sz="2000" dirty="0">
                <a:solidFill>
                  <a:prstClr val="black"/>
                </a:solidFill>
                <a:latin typeface="Times New Roman" pitchFamily="18" charset="0"/>
              </a:rPr>
              <a:t>obiektów budowlanych; </a:t>
            </a:r>
          </a:p>
          <a:p>
            <a:pPr algn="just" eaLnBrk="1" hangingPunct="1">
              <a:spcBef>
                <a:spcPct val="0"/>
              </a:spcBef>
            </a:pPr>
            <a:r>
              <a:rPr lang="pl-PL" sz="2000" dirty="0" smtClean="0">
                <a:solidFill>
                  <a:prstClr val="black"/>
                </a:solidFill>
                <a:latin typeface="Times New Roman" pitchFamily="18" charset="0"/>
              </a:rPr>
              <a:t>zakup </a:t>
            </a:r>
            <a:r>
              <a:rPr lang="pl-PL" sz="2000" dirty="0">
                <a:solidFill>
                  <a:prstClr val="black"/>
                </a:solidFill>
                <a:latin typeface="Times New Roman" pitchFamily="18" charset="0"/>
              </a:rPr>
              <a:t>sprzętu, materiałów i usług, służących realizacji operacji; </a:t>
            </a:r>
          </a:p>
          <a:p>
            <a:pPr algn="just" eaLnBrk="1" hangingPunct="1">
              <a:spcBef>
                <a:spcPct val="0"/>
              </a:spcBef>
            </a:pPr>
            <a:r>
              <a:rPr lang="pl-PL" sz="2000" dirty="0" smtClean="0">
                <a:solidFill>
                  <a:prstClr val="black"/>
                </a:solidFill>
                <a:latin typeface="Times New Roman" pitchFamily="18" charset="0"/>
              </a:rPr>
              <a:t>koszty </a:t>
            </a:r>
            <a:r>
              <a:rPr lang="pl-PL" sz="2000" dirty="0">
                <a:solidFill>
                  <a:prstClr val="black"/>
                </a:solidFill>
                <a:latin typeface="Times New Roman" pitchFamily="18" charset="0"/>
              </a:rPr>
              <a:t>ogólne, bezpośrednio związane z przygotowaniem i realizacją operacji.</a:t>
            </a:r>
          </a:p>
          <a:p>
            <a:pPr marL="0" lvl="0" indent="0" eaLnBrk="1" hangingPunct="1">
              <a:spcBef>
                <a:spcPct val="0"/>
              </a:spcBef>
              <a:buNone/>
            </a:pPr>
            <a:endParaRPr lang="pl-PL" sz="1800" dirty="0">
              <a:solidFill>
                <a:prstClr val="black"/>
              </a:solidFill>
              <a:latin typeface="Times New Roman" pitchFamily="18" charset="0"/>
            </a:endParaRPr>
          </a:p>
          <a:p>
            <a:pPr marL="0" lvl="0" indent="0" eaLnBrk="1" hangingPunct="1">
              <a:spcBef>
                <a:spcPct val="0"/>
              </a:spcBef>
              <a:buNone/>
            </a:pPr>
            <a:r>
              <a:rPr lang="pl-PL" sz="2400" b="1" dirty="0">
                <a:solidFill>
                  <a:prstClr val="black"/>
                </a:solidFill>
                <a:latin typeface="Times New Roman" pitchFamily="18" charset="0"/>
              </a:rPr>
              <a:t>Wsparcie:</a:t>
            </a:r>
            <a:r>
              <a:rPr lang="pl-PL" sz="1800" b="1" dirty="0">
                <a:solidFill>
                  <a:prstClr val="black"/>
                </a:solidFill>
                <a:latin typeface="Times New Roman" pitchFamily="18" charset="0"/>
              </a:rPr>
              <a:t> </a:t>
            </a:r>
          </a:p>
          <a:p>
            <a:pPr marL="0" lvl="0" indent="0" eaLnBrk="1" hangingPunct="1">
              <a:spcBef>
                <a:spcPct val="0"/>
              </a:spcBef>
              <a:buNone/>
            </a:pPr>
            <a:r>
              <a:rPr lang="pl-PL" sz="2000" dirty="0" smtClean="0">
                <a:solidFill>
                  <a:prstClr val="black"/>
                </a:solidFill>
                <a:latin typeface="Times New Roman" pitchFamily="18" charset="0"/>
              </a:rPr>
              <a:t>do </a:t>
            </a:r>
            <a:r>
              <a:rPr lang="pl-PL" sz="2000" dirty="0">
                <a:solidFill>
                  <a:prstClr val="black"/>
                </a:solidFill>
                <a:latin typeface="Times New Roman" pitchFamily="18" charset="0"/>
              </a:rPr>
              <a:t>3 mln zł na beneficjenta w okresie realizacji Programu </a:t>
            </a:r>
          </a:p>
          <a:p>
            <a:pPr marL="0" lvl="0" indent="0" eaLnBrk="1" hangingPunct="1">
              <a:spcBef>
                <a:spcPct val="0"/>
              </a:spcBef>
              <a:buNone/>
            </a:pPr>
            <a:endParaRPr lang="pl-PL" sz="1800" b="1" dirty="0">
              <a:solidFill>
                <a:prstClr val="black"/>
              </a:solidFill>
              <a:latin typeface="Times New Roman" pitchFamily="18" charset="0"/>
            </a:endParaRPr>
          </a:p>
          <a:p>
            <a:pPr marL="0" lvl="0" indent="0" eaLnBrk="1" hangingPunct="1">
              <a:spcBef>
                <a:spcPct val="0"/>
              </a:spcBef>
              <a:buNone/>
            </a:pPr>
            <a:r>
              <a:rPr lang="pl-PL" sz="2400" b="1" dirty="0">
                <a:solidFill>
                  <a:prstClr val="black"/>
                </a:solidFill>
                <a:latin typeface="Times New Roman" pitchFamily="18" charset="0"/>
              </a:rPr>
              <a:t>Beneficjent: </a:t>
            </a:r>
          </a:p>
          <a:p>
            <a:pPr marL="0" lvl="0" indent="0" eaLnBrk="1" hangingPunct="1">
              <a:spcBef>
                <a:spcPct val="0"/>
              </a:spcBef>
              <a:buNone/>
            </a:pPr>
            <a:r>
              <a:rPr lang="pl-PL" sz="2000" dirty="0" smtClean="0">
                <a:solidFill>
                  <a:prstClr val="black"/>
                </a:solidFill>
                <a:latin typeface="Times New Roman" pitchFamily="18" charset="0"/>
              </a:rPr>
              <a:t>gmina</a:t>
            </a:r>
            <a:r>
              <a:rPr lang="pl-PL" sz="2000" dirty="0">
                <a:solidFill>
                  <a:prstClr val="black"/>
                </a:solidFill>
                <a:latin typeface="Times New Roman" pitchFamily="18" charset="0"/>
              </a:rPr>
              <a:t>, powiat lub ich związki.</a:t>
            </a:r>
            <a:endParaRPr lang="pl-PL" sz="2000" b="1" i="1" dirty="0">
              <a:solidFill>
                <a:prstClr val="black"/>
              </a:solidFill>
              <a:latin typeface="Times New Roman" pitchFamily="18" charset="0"/>
              <a:cs typeface="Times New Roman" pitchFamily="18" charset="0"/>
            </a:endParaRPr>
          </a:p>
        </p:txBody>
      </p:sp>
      <p:sp>
        <p:nvSpPr>
          <p:cNvPr id="6" name="Symbol zastępczy numeru slajdu 5"/>
          <p:cNvSpPr>
            <a:spLocks noGrp="1"/>
          </p:cNvSpPr>
          <p:nvPr>
            <p:ph type="sldNum" sz="quarter" idx="12"/>
          </p:nvPr>
        </p:nvSpPr>
        <p:spPr/>
        <p:txBody>
          <a:bodyPr/>
          <a:lstStyle/>
          <a:p>
            <a:pPr>
              <a:defRPr/>
            </a:pPr>
            <a:fld id="{24B65095-A88D-4ED4-98BC-379CCEAE9A66}" type="slidenum">
              <a:rPr lang="pl-PL" smtClean="0"/>
              <a:pPr>
                <a:defRPr/>
              </a:pPr>
              <a:t>159</a:t>
            </a:fld>
            <a:endParaRPr lang="pl-PL" dirty="0"/>
          </a:p>
        </p:txBody>
      </p:sp>
    </p:spTree>
    <p:extLst>
      <p:ext uri="{BB962C8B-B14F-4D97-AF65-F5344CB8AC3E}">
        <p14:creationId xmlns:p14="http://schemas.microsoft.com/office/powerpoint/2010/main" xmlns="" val="370470573"/>
      </p:ext>
    </p:extLst>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ytuł 1"/>
          <p:cNvSpPr>
            <a:spLocks noGrp="1"/>
          </p:cNvSpPr>
          <p:nvPr>
            <p:ph type="title"/>
          </p:nvPr>
        </p:nvSpPr>
        <p:spPr>
          <a:xfrm>
            <a:off x="1115616" y="188640"/>
            <a:ext cx="7848872" cy="1872208"/>
          </a:xfrm>
        </p:spPr>
        <p:txBody>
          <a:bodyPr anchor="t"/>
          <a:lstStyle/>
          <a:p>
            <a:pPr algn="l"/>
            <a:r>
              <a:rPr lang="pl-PL" sz="2000" dirty="0" smtClean="0">
                <a:solidFill>
                  <a:srgbClr val="008000"/>
                </a:solidFill>
                <a:latin typeface="Times New Roman" pitchFamily="18" charset="0"/>
                <a:cs typeface="Times New Roman" pitchFamily="18" charset="0"/>
              </a:rPr>
              <a:t>DZIAŁANIE 7.6  </a:t>
            </a:r>
            <a:r>
              <a:rPr lang="pl-PL" sz="1800" b="1" dirty="0" smtClean="0">
                <a:solidFill>
                  <a:srgbClr val="008000"/>
                </a:solidFill>
                <a:latin typeface="Times New Roman" pitchFamily="18" charset="0"/>
                <a:cs typeface="Times New Roman" pitchFamily="18" charset="0"/>
              </a:rPr>
              <a:t>Przywracanie potencjału produkcji rolnej zniszczonego w wyniku klęsk żywiołowych i katastrof oraz wprowadzenie odpowiednich środków zapobiegawczych</a:t>
            </a:r>
            <a:r>
              <a:rPr lang="pl-PL" sz="1800" b="1" dirty="0" smtClean="0">
                <a:latin typeface="Times New Roman" pitchFamily="18" charset="0"/>
                <a:cs typeface="Times New Roman" pitchFamily="18" charset="0"/>
              </a:rPr>
              <a:t/>
            </a:r>
            <a:br>
              <a:rPr lang="pl-PL" sz="1800" b="1" dirty="0" smtClean="0">
                <a:latin typeface="Times New Roman" pitchFamily="18" charset="0"/>
                <a:cs typeface="Times New Roman" pitchFamily="18" charset="0"/>
              </a:rPr>
            </a:br>
            <a:r>
              <a:rPr lang="pl-PL" sz="1800" b="1" dirty="0" smtClean="0">
                <a:latin typeface="Times New Roman" pitchFamily="18" charset="0"/>
                <a:cs typeface="Times New Roman" pitchFamily="18" charset="0"/>
              </a:rPr>
              <a:t/>
            </a:r>
            <a:br>
              <a:rPr lang="pl-PL" sz="1800" b="1" dirty="0" smtClean="0">
                <a:latin typeface="Times New Roman" pitchFamily="18" charset="0"/>
                <a:cs typeface="Times New Roman" pitchFamily="18" charset="0"/>
              </a:rPr>
            </a:br>
            <a:r>
              <a:rPr lang="pl-PL" sz="1800" i="1" dirty="0" smtClean="0">
                <a:solidFill>
                  <a:schemeClr val="tx2"/>
                </a:solidFill>
                <a:latin typeface="Times New Roman" pitchFamily="18" charset="0"/>
                <a:cs typeface="Times New Roman" pitchFamily="18" charset="0"/>
              </a:rPr>
              <a:t>Poddziałanie 7.6.1</a:t>
            </a:r>
            <a:r>
              <a:rPr lang="pl-PL" sz="1800" dirty="0" smtClean="0">
                <a:solidFill>
                  <a:schemeClr val="tx2"/>
                </a:solidFill>
                <a:latin typeface="Times New Roman" pitchFamily="18" charset="0"/>
                <a:cs typeface="Times New Roman" pitchFamily="18" charset="0"/>
              </a:rPr>
              <a:t>  </a:t>
            </a:r>
            <a:r>
              <a:rPr lang="pl-PL" sz="1800" b="1" dirty="0" smtClean="0">
                <a:solidFill>
                  <a:schemeClr val="tx2"/>
                </a:solidFill>
                <a:latin typeface="Times New Roman" pitchFamily="18" charset="0"/>
                <a:cs typeface="Times New Roman" pitchFamily="18" charset="0"/>
              </a:rPr>
              <a:t>Wsparcie inwestycji w środki zapobiegawcze, których celem jest ograniczanie skutków prawdopodobnych klęsk żywiołowych, niekorzystnych zjawisk klimatycznych i katastrof (Inwestycje zapobiegawcze)</a:t>
            </a:r>
            <a:r>
              <a:rPr lang="pl-PL" sz="1800" dirty="0" smtClean="0">
                <a:solidFill>
                  <a:schemeClr val="tx2"/>
                </a:solidFill>
                <a:latin typeface="Times New Roman" pitchFamily="18" charset="0"/>
                <a:cs typeface="Times New Roman" pitchFamily="18" charset="0"/>
              </a:rPr>
              <a:t/>
            </a:r>
            <a:br>
              <a:rPr lang="pl-PL" sz="1800" dirty="0" smtClean="0">
                <a:solidFill>
                  <a:schemeClr val="tx2"/>
                </a:solidFill>
                <a:latin typeface="Times New Roman" pitchFamily="18" charset="0"/>
                <a:cs typeface="Times New Roman" pitchFamily="18" charset="0"/>
              </a:rPr>
            </a:br>
            <a:endParaRPr lang="pl-PL" sz="1800" dirty="0" smtClean="0">
              <a:latin typeface="Times New Roman" pitchFamily="18" charset="0"/>
              <a:cs typeface="Times New Roman" pitchFamily="18" charset="0"/>
            </a:endParaRPr>
          </a:p>
        </p:txBody>
      </p:sp>
      <p:sp>
        <p:nvSpPr>
          <p:cNvPr id="5" name="Rectangle 3"/>
          <p:cNvSpPr txBox="1">
            <a:spLocks noChangeArrowheads="1"/>
          </p:cNvSpPr>
          <p:nvPr/>
        </p:nvSpPr>
        <p:spPr bwMode="auto">
          <a:xfrm>
            <a:off x="251520" y="2249488"/>
            <a:ext cx="8424936" cy="44198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
            <a:r>
              <a:rPr lang="pl-PL" sz="1600" b="1" dirty="0" smtClean="0">
                <a:solidFill>
                  <a:srgbClr val="000000"/>
                </a:solidFill>
                <a:cs typeface="Arial" pitchFamily="34" charset="0"/>
              </a:rPr>
              <a:t>Beneficjenci </a:t>
            </a:r>
            <a:r>
              <a:rPr lang="pl-PL" sz="1600" b="1" i="1" dirty="0" smtClean="0">
                <a:solidFill>
                  <a:srgbClr val="000000"/>
                </a:solidFill>
                <a:cs typeface="Arial" pitchFamily="34" charset="0"/>
              </a:rPr>
              <a:t>- </a:t>
            </a:r>
            <a:r>
              <a:rPr lang="pl-PL" sz="1600" dirty="0" smtClean="0">
                <a:solidFill>
                  <a:srgbClr val="000000"/>
                </a:solidFill>
                <a:cs typeface="Arial" pitchFamily="34" charset="0"/>
              </a:rPr>
              <a:t>Spółka </a:t>
            </a:r>
            <a:r>
              <a:rPr lang="pl-PL" sz="1600" dirty="0">
                <a:solidFill>
                  <a:srgbClr val="000000"/>
                </a:solidFill>
                <a:cs typeface="Arial" pitchFamily="34" charset="0"/>
              </a:rPr>
              <a:t>wodna, działająca na podstawie przepisów ustawy Prawo wodne, członkami której w większości są rolnicy, lub związki takich spółek wodnych tworzone i działające na podstawie przepisów ustawy prawo wodne. </a:t>
            </a:r>
            <a:endParaRPr lang="pl-PL" sz="1600" dirty="0" smtClean="0">
              <a:solidFill>
                <a:srgbClr val="000000"/>
              </a:solidFill>
              <a:cs typeface="Arial" pitchFamily="34" charset="0"/>
            </a:endParaRPr>
          </a:p>
          <a:p>
            <a:pPr algn="just"/>
            <a:endParaRPr lang="pl-PL" sz="1600" b="1" i="1" dirty="0" smtClean="0">
              <a:solidFill>
                <a:srgbClr val="000000"/>
              </a:solidFill>
              <a:cs typeface="Arial" pitchFamily="34" charset="0"/>
            </a:endParaRPr>
          </a:p>
          <a:p>
            <a:pPr algn="just"/>
            <a:r>
              <a:rPr lang="pl-PL" sz="1600" b="1" dirty="0" smtClean="0">
                <a:solidFill>
                  <a:srgbClr val="000000"/>
                </a:solidFill>
                <a:cs typeface="Arial" pitchFamily="34" charset="0"/>
              </a:rPr>
              <a:t>Rodzaj wsparcia </a:t>
            </a:r>
            <a:r>
              <a:rPr lang="pl-PL" sz="1600" b="1" i="1" dirty="0" smtClean="0">
                <a:solidFill>
                  <a:srgbClr val="000000"/>
                </a:solidFill>
                <a:cs typeface="Arial" pitchFamily="34" charset="0"/>
              </a:rPr>
              <a:t>- </a:t>
            </a:r>
            <a:r>
              <a:rPr lang="pl-PL" sz="1600" dirty="0" smtClean="0">
                <a:solidFill>
                  <a:srgbClr val="000000"/>
                </a:solidFill>
                <a:cs typeface="Arial" pitchFamily="34" charset="0"/>
              </a:rPr>
              <a:t>refundacja części kosztów kwalifikowalnych operacji</a:t>
            </a:r>
            <a:endParaRPr lang="pl-PL" sz="1600" dirty="0">
              <a:solidFill>
                <a:srgbClr val="000000"/>
              </a:solidFill>
              <a:cs typeface="Arial" pitchFamily="34" charset="0"/>
            </a:endParaRPr>
          </a:p>
          <a:p>
            <a:r>
              <a:rPr lang="pl-PL" sz="1600" dirty="0">
                <a:solidFill>
                  <a:srgbClr val="000000"/>
                </a:solidFill>
                <a:cs typeface="Arial" pitchFamily="34" charset="0"/>
              </a:rPr>
              <a:t> </a:t>
            </a:r>
          </a:p>
          <a:p>
            <a:r>
              <a:rPr lang="pl-PL" sz="1600" b="1" dirty="0">
                <a:solidFill>
                  <a:srgbClr val="000000"/>
                </a:solidFill>
                <a:cs typeface="Arial" pitchFamily="34" charset="0"/>
              </a:rPr>
              <a:t>Warunki kwalifikowalności </a:t>
            </a:r>
            <a:endParaRPr lang="pl-PL" sz="1600" dirty="0">
              <a:solidFill>
                <a:srgbClr val="000000"/>
              </a:solidFill>
              <a:cs typeface="Arial" pitchFamily="34" charset="0"/>
            </a:endParaRPr>
          </a:p>
          <a:p>
            <a:pPr algn="just"/>
            <a:r>
              <a:rPr lang="pl-PL" sz="1600" dirty="0" smtClean="0">
                <a:solidFill>
                  <a:srgbClr val="000000"/>
                </a:solidFill>
                <a:cs typeface="Arial" pitchFamily="34" charset="0"/>
              </a:rPr>
              <a:t>Pomoc może być przyznana wyłącznie w przypadku, gdy:</a:t>
            </a:r>
          </a:p>
          <a:p>
            <a:pPr marL="712788" lvl="1" indent="-255588" algn="just">
              <a:buFont typeface="Wingdings" pitchFamily="2" charset="2"/>
              <a:buChar char="q"/>
            </a:pPr>
            <a:r>
              <a:rPr lang="pl-PL" sz="1600" dirty="0" smtClean="0">
                <a:solidFill>
                  <a:srgbClr val="000000"/>
                </a:solidFill>
                <a:cs typeface="Arial" pitchFamily="34" charset="0"/>
              </a:rPr>
              <a:t>realizacja inwestycji jest uzasadniona ekonomicznie, w tym pod względem kosztów, oraz nie jest możliwa bez udziału środków publicznych (unikanie efektu deadweight),</a:t>
            </a:r>
          </a:p>
          <a:p>
            <a:pPr marL="712788" lvl="1" indent="-255588" algn="just">
              <a:buFont typeface="Wingdings" pitchFamily="2" charset="2"/>
              <a:buChar char="q"/>
            </a:pPr>
            <a:r>
              <a:rPr lang="pl-PL" sz="1600" dirty="0" smtClean="0">
                <a:solidFill>
                  <a:srgbClr val="000000"/>
                </a:solidFill>
                <a:cs typeface="Arial" pitchFamily="34" charset="0"/>
              </a:rPr>
              <a:t>spółce wodnej, która utworzona została do wykonywania, utrzymywania oraz eksploatacji urządzeń służących do:</a:t>
            </a:r>
          </a:p>
          <a:p>
            <a:pPr lvl="2" algn="just">
              <a:buFont typeface="Wingdings" pitchFamily="2" charset="2"/>
              <a:buChar char="§"/>
            </a:pPr>
            <a:r>
              <a:rPr lang="pl-PL" sz="1600" dirty="0" smtClean="0">
                <a:solidFill>
                  <a:srgbClr val="000000"/>
                </a:solidFill>
                <a:cs typeface="Arial" pitchFamily="34" charset="0"/>
              </a:rPr>
              <a:t> ochrony </a:t>
            </a:r>
            <a:r>
              <a:rPr lang="pl-PL" sz="1600" dirty="0">
                <a:solidFill>
                  <a:srgbClr val="000000"/>
                </a:solidFill>
                <a:cs typeface="Arial" pitchFamily="34" charset="0"/>
              </a:rPr>
              <a:t>gospodarstw członków spółki wodnej przed </a:t>
            </a:r>
            <a:r>
              <a:rPr lang="pl-PL" sz="1600" dirty="0" smtClean="0">
                <a:solidFill>
                  <a:srgbClr val="000000"/>
                </a:solidFill>
                <a:cs typeface="Arial" pitchFamily="34" charset="0"/>
              </a:rPr>
              <a:t>powodzią,</a:t>
            </a:r>
            <a:endParaRPr lang="pl-PL" sz="1600" dirty="0">
              <a:solidFill>
                <a:srgbClr val="000000"/>
              </a:solidFill>
              <a:cs typeface="Arial" pitchFamily="34" charset="0"/>
            </a:endParaRPr>
          </a:p>
          <a:p>
            <a:pPr lvl="2" algn="just">
              <a:buFont typeface="Wingdings" pitchFamily="2" charset="2"/>
              <a:buChar char="§"/>
            </a:pPr>
            <a:r>
              <a:rPr lang="pl-PL" sz="1600" dirty="0" smtClean="0">
                <a:solidFill>
                  <a:srgbClr val="000000"/>
                </a:solidFill>
                <a:cs typeface="Arial" pitchFamily="34" charset="0"/>
              </a:rPr>
              <a:t> melioracji </a:t>
            </a:r>
            <a:r>
              <a:rPr lang="pl-PL" sz="1600" dirty="0">
                <a:solidFill>
                  <a:srgbClr val="000000"/>
                </a:solidFill>
                <a:cs typeface="Arial" pitchFamily="34" charset="0"/>
              </a:rPr>
              <a:t>wodnych oraz prowadzenia racjonalnej gospodarki na terenach zmeliorowanych, będących w posiadaniu członków spółki </a:t>
            </a:r>
            <a:r>
              <a:rPr lang="pl-PL" sz="1600" dirty="0" smtClean="0">
                <a:solidFill>
                  <a:srgbClr val="000000"/>
                </a:solidFill>
                <a:cs typeface="Arial" pitchFamily="34" charset="0"/>
              </a:rPr>
              <a:t>wodnej,</a:t>
            </a:r>
          </a:p>
          <a:p>
            <a:pPr marL="712788" lvl="1" indent="-255588" algn="just">
              <a:buFont typeface="Wingdings" pitchFamily="2" charset="2"/>
              <a:buChar char="q"/>
            </a:pPr>
            <a:r>
              <a:rPr lang="pl-PL" sz="1600" dirty="0" smtClean="0">
                <a:solidFill>
                  <a:srgbClr val="000000"/>
                </a:solidFill>
                <a:cs typeface="Arial" pitchFamily="34" charset="0"/>
              </a:rPr>
              <a:t>wyłącznie </a:t>
            </a:r>
            <a:r>
              <a:rPr lang="pl-PL" sz="1600" dirty="0">
                <a:solidFill>
                  <a:srgbClr val="000000"/>
                </a:solidFill>
                <a:cs typeface="Arial" pitchFamily="34" charset="0"/>
              </a:rPr>
              <a:t>na inwestycje przyczyniające się do ochrony upraw rolnych rolników będących członkami spółki wodnej, przed skutkami powodzi lub deszczu nawalnego.</a:t>
            </a:r>
          </a:p>
          <a:p>
            <a:r>
              <a:rPr lang="pl-PL" b="1" dirty="0">
                <a:solidFill>
                  <a:srgbClr val="000000"/>
                </a:solidFill>
                <a:cs typeface="Arial" pitchFamily="34" charset="0"/>
              </a:rPr>
              <a:t> </a:t>
            </a:r>
            <a:endParaRPr lang="pl-PL" dirty="0">
              <a:solidFill>
                <a:srgbClr val="000000"/>
              </a:solidFill>
              <a:cs typeface="Arial" pitchFamily="34" charset="0"/>
            </a:endParaRPr>
          </a:p>
          <a:p>
            <a:pPr marL="342900" indent="-342900" algn="ctr">
              <a:lnSpc>
                <a:spcPct val="80000"/>
              </a:lnSpc>
              <a:spcBef>
                <a:spcPct val="20000"/>
              </a:spcBef>
              <a:defRPr/>
            </a:pPr>
            <a:endParaRPr lang="pl-PL" sz="2800" b="1" kern="0" dirty="0" smtClean="0">
              <a:solidFill>
                <a:srgbClr val="000000"/>
              </a:solidFill>
              <a:latin typeface="Tahoma"/>
              <a:cs typeface="Arial" pitchFamily="34" charset="0"/>
            </a:endParaRPr>
          </a:p>
        </p:txBody>
      </p:sp>
      <p:sp>
        <p:nvSpPr>
          <p:cNvPr id="6" name="Symbol zastępczy numeru slajdu 5"/>
          <p:cNvSpPr>
            <a:spLocks noGrp="1"/>
          </p:cNvSpPr>
          <p:nvPr>
            <p:ph type="sldNum" sz="quarter" idx="12"/>
          </p:nvPr>
        </p:nvSpPr>
        <p:spPr/>
        <p:txBody>
          <a:bodyPr/>
          <a:lstStyle/>
          <a:p>
            <a:pPr>
              <a:defRPr/>
            </a:pPr>
            <a:fld id="{24B65095-A88D-4ED4-98BC-379CCEAE9A66}" type="slidenum">
              <a:rPr lang="pl-PL" smtClean="0"/>
              <a:pPr>
                <a:defRPr/>
              </a:pPr>
              <a:t>16</a:t>
            </a:fld>
            <a:endParaRPr lang="pl-PL" dirty="0"/>
          </a:p>
        </p:txBody>
      </p:sp>
    </p:spTree>
    <p:extLst>
      <p:ext uri="{BB962C8B-B14F-4D97-AF65-F5344CB8AC3E}">
        <p14:creationId xmlns:p14="http://schemas.microsoft.com/office/powerpoint/2010/main" xmlns="" val="1503413669"/>
      </p:ext>
    </p:extLst>
  </p:cSld>
  <p:clrMapOvr>
    <a:masterClrMapping/>
  </p:clrMapOvr>
  <p:transition>
    <p:fade thruBlk="1"/>
  </p:transition>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476672"/>
            <a:ext cx="8229600" cy="5649491"/>
          </a:xfrm>
        </p:spPr>
        <p:txBody>
          <a:bodyPr/>
          <a:lstStyle/>
          <a:p>
            <a:pPr marL="0" lvl="0" indent="0">
              <a:buNone/>
            </a:pPr>
            <a:r>
              <a:rPr lang="pl-PL" sz="2000" i="1" dirty="0" smtClean="0">
                <a:solidFill>
                  <a:prstClr val="black"/>
                </a:solidFill>
                <a:latin typeface="Times New Roman" pitchFamily="18" charset="0"/>
                <a:cs typeface="Times New Roman" pitchFamily="18" charset="0"/>
              </a:rPr>
              <a:t>	Budowa </a:t>
            </a:r>
            <a:r>
              <a:rPr lang="pl-PL" sz="2000" i="1" dirty="0">
                <a:solidFill>
                  <a:prstClr val="black"/>
                </a:solidFill>
                <a:latin typeface="Times New Roman" pitchFamily="18" charset="0"/>
                <a:cs typeface="Times New Roman" pitchFamily="18" charset="0"/>
              </a:rPr>
              <a:t>lub modernizacja dróg </a:t>
            </a:r>
            <a:r>
              <a:rPr lang="pl-PL" sz="2000" i="1" dirty="0" smtClean="0">
                <a:solidFill>
                  <a:prstClr val="black"/>
                </a:solidFill>
                <a:latin typeface="Times New Roman" pitchFamily="18" charset="0"/>
                <a:cs typeface="Times New Roman" pitchFamily="18" charset="0"/>
              </a:rPr>
              <a:t>lokalnych </a:t>
            </a:r>
            <a:r>
              <a:rPr lang="pl-PL" sz="2000" dirty="0" smtClean="0">
                <a:solidFill>
                  <a:prstClr val="black"/>
                </a:solidFill>
                <a:latin typeface="Times New Roman" pitchFamily="18" charset="0"/>
                <a:cs typeface="Times New Roman" pitchFamily="18" charset="0"/>
              </a:rPr>
              <a:t>cd.</a:t>
            </a:r>
            <a:endParaRPr lang="pl-PL" sz="2000" dirty="0">
              <a:solidFill>
                <a:prstClr val="black"/>
              </a:solidFill>
              <a:latin typeface="Times New Roman" pitchFamily="18" charset="0"/>
              <a:cs typeface="Times New Roman" pitchFamily="18" charset="0"/>
            </a:endParaRPr>
          </a:p>
          <a:p>
            <a:pPr marL="0" lvl="0" indent="0" eaLnBrk="1" hangingPunct="1">
              <a:spcBef>
                <a:spcPct val="0"/>
              </a:spcBef>
              <a:buNone/>
            </a:pPr>
            <a:endParaRPr lang="pl-PL" sz="1600" b="1" dirty="0">
              <a:solidFill>
                <a:prstClr val="black"/>
              </a:solidFill>
              <a:latin typeface="Times New Roman" pitchFamily="18" charset="0"/>
            </a:endParaRPr>
          </a:p>
          <a:p>
            <a:pPr marL="0" lvl="0" indent="0" eaLnBrk="1" hangingPunct="1">
              <a:spcBef>
                <a:spcPct val="0"/>
              </a:spcBef>
              <a:buNone/>
            </a:pPr>
            <a:r>
              <a:rPr lang="pl-PL" sz="2200" b="1" dirty="0" smtClean="0">
                <a:solidFill>
                  <a:prstClr val="black"/>
                </a:solidFill>
                <a:latin typeface="Times New Roman" pitchFamily="18" charset="0"/>
              </a:rPr>
              <a:t>Warunki </a:t>
            </a:r>
            <a:r>
              <a:rPr lang="pl-PL" sz="2200" b="1" dirty="0">
                <a:solidFill>
                  <a:prstClr val="black"/>
                </a:solidFill>
                <a:latin typeface="Times New Roman" pitchFamily="18" charset="0"/>
              </a:rPr>
              <a:t>kwalifikowalności</a:t>
            </a:r>
            <a:r>
              <a:rPr lang="pl-PL" sz="1600" b="1" dirty="0">
                <a:solidFill>
                  <a:prstClr val="black"/>
                </a:solidFill>
                <a:latin typeface="Times New Roman" pitchFamily="18" charset="0"/>
              </a:rPr>
              <a:t> </a:t>
            </a:r>
          </a:p>
          <a:p>
            <a:pPr algn="just" eaLnBrk="1" hangingPunct="1">
              <a:spcBef>
                <a:spcPct val="0"/>
              </a:spcBef>
            </a:pPr>
            <a:r>
              <a:rPr lang="pl-PL" sz="2000" dirty="0" smtClean="0">
                <a:solidFill>
                  <a:prstClr val="black"/>
                </a:solidFill>
                <a:latin typeface="Times New Roman" pitchFamily="18" charset="0"/>
              </a:rPr>
              <a:t>operacja realizowana </a:t>
            </a:r>
            <a:r>
              <a:rPr lang="pl-PL" sz="2000" dirty="0">
                <a:solidFill>
                  <a:prstClr val="black"/>
                </a:solidFill>
                <a:latin typeface="Times New Roman" pitchFamily="18" charset="0"/>
              </a:rPr>
              <a:t>jest w miejscowości, należącej do: </a:t>
            </a:r>
          </a:p>
          <a:p>
            <a:pPr marL="400050" indent="-285750" algn="just" eaLnBrk="1" hangingPunct="1">
              <a:spcBef>
                <a:spcPct val="0"/>
              </a:spcBef>
              <a:buFont typeface="Wingdings" pitchFamily="2" charset="2"/>
              <a:buChar char="ü"/>
            </a:pPr>
            <a:r>
              <a:rPr lang="pl-PL" sz="1800" dirty="0">
                <a:solidFill>
                  <a:prstClr val="black"/>
                </a:solidFill>
                <a:latin typeface="Times New Roman" pitchFamily="18" charset="0"/>
              </a:rPr>
              <a:t>gminy wiejskiej lub </a:t>
            </a:r>
          </a:p>
          <a:p>
            <a:pPr marL="400050" indent="-285750" algn="just" eaLnBrk="1" hangingPunct="1">
              <a:spcBef>
                <a:spcPct val="0"/>
              </a:spcBef>
              <a:buFont typeface="Wingdings" pitchFamily="2" charset="2"/>
              <a:buChar char="ü"/>
            </a:pPr>
            <a:r>
              <a:rPr lang="pl-PL" sz="1800" dirty="0">
                <a:solidFill>
                  <a:prstClr val="black"/>
                </a:solidFill>
                <a:latin typeface="Times New Roman" pitchFamily="18" charset="0"/>
              </a:rPr>
              <a:t>gminy miejsko-wiejskiej, z wyłączeniem miast liczących powyżej 5 tys. mieszkańców, lub </a:t>
            </a:r>
          </a:p>
          <a:p>
            <a:pPr marL="400050" indent="-285750" algn="just" eaLnBrk="1" hangingPunct="1">
              <a:spcBef>
                <a:spcPct val="0"/>
              </a:spcBef>
              <a:buFont typeface="Wingdings" pitchFamily="2" charset="2"/>
              <a:buChar char="ü"/>
            </a:pPr>
            <a:r>
              <a:rPr lang="pl-PL" sz="1800" dirty="0">
                <a:solidFill>
                  <a:prstClr val="black"/>
                </a:solidFill>
                <a:latin typeface="Times New Roman" pitchFamily="18" charset="0"/>
              </a:rPr>
              <a:t>gminy miejskiej z wyłączeniem miejscowości liczących powyżej 5 tys. mieszkańców</a:t>
            </a:r>
            <a:r>
              <a:rPr lang="pl-PL" sz="1800" dirty="0" smtClean="0">
                <a:solidFill>
                  <a:prstClr val="black"/>
                </a:solidFill>
                <a:latin typeface="Times New Roman" pitchFamily="18" charset="0"/>
              </a:rPr>
              <a:t>;</a:t>
            </a:r>
            <a:endParaRPr lang="pl-PL" sz="1800" dirty="0">
              <a:solidFill>
                <a:prstClr val="black"/>
              </a:solidFill>
              <a:latin typeface="Times New Roman" pitchFamily="18" charset="0"/>
            </a:endParaRPr>
          </a:p>
          <a:p>
            <a:pPr algn="just" eaLnBrk="1" hangingPunct="1">
              <a:spcBef>
                <a:spcPct val="0"/>
              </a:spcBef>
            </a:pPr>
            <a:r>
              <a:rPr lang="pl-PL" sz="2000" dirty="0" smtClean="0">
                <a:solidFill>
                  <a:prstClr val="black"/>
                </a:solidFill>
                <a:latin typeface="Times New Roman" pitchFamily="18" charset="0"/>
              </a:rPr>
              <a:t>nie </a:t>
            </a:r>
            <a:r>
              <a:rPr lang="pl-PL" sz="2000" dirty="0">
                <a:solidFill>
                  <a:prstClr val="black"/>
                </a:solidFill>
                <a:latin typeface="Times New Roman" pitchFamily="18" charset="0"/>
              </a:rPr>
              <a:t>ma charakteru komercyjnego; </a:t>
            </a:r>
          </a:p>
          <a:p>
            <a:pPr algn="just" eaLnBrk="1" hangingPunct="1">
              <a:spcBef>
                <a:spcPct val="0"/>
              </a:spcBef>
            </a:pPr>
            <a:r>
              <a:rPr lang="pl-PL" sz="2000" dirty="0" smtClean="0">
                <a:solidFill>
                  <a:prstClr val="black"/>
                </a:solidFill>
                <a:latin typeface="Times New Roman" pitchFamily="18" charset="0"/>
              </a:rPr>
              <a:t>jest </a:t>
            </a:r>
            <a:r>
              <a:rPr lang="pl-PL" sz="2000" dirty="0">
                <a:solidFill>
                  <a:prstClr val="black"/>
                </a:solidFill>
                <a:latin typeface="Times New Roman" pitchFamily="18" charset="0"/>
              </a:rPr>
              <a:t>spójna z dokumentem planistycznym gminy, w przypadku gdy taki istnieje lub </a:t>
            </a:r>
            <a:r>
              <a:rPr lang="pl-PL" sz="2000" dirty="0" smtClean="0">
                <a:solidFill>
                  <a:prstClr val="black"/>
                </a:solidFill>
                <a:latin typeface="Times New Roman" pitchFamily="18" charset="0"/>
              </a:rPr>
              <a:t>lokalną </a:t>
            </a:r>
            <a:r>
              <a:rPr lang="pl-PL" sz="2000" dirty="0">
                <a:solidFill>
                  <a:prstClr val="black"/>
                </a:solidFill>
                <a:latin typeface="Times New Roman" pitchFamily="18" charset="0"/>
              </a:rPr>
              <a:t>strategią rozwoju gminy lub planem </a:t>
            </a:r>
            <a:r>
              <a:rPr lang="pl-PL" sz="2000" dirty="0" smtClean="0">
                <a:solidFill>
                  <a:prstClr val="black"/>
                </a:solidFill>
                <a:latin typeface="Times New Roman" pitchFamily="18" charset="0"/>
              </a:rPr>
              <a:t>rozwoju miejscowości</a:t>
            </a:r>
            <a:r>
              <a:rPr lang="pl-PL" sz="2000" dirty="0">
                <a:solidFill>
                  <a:prstClr val="black"/>
                </a:solidFill>
                <a:latin typeface="Times New Roman" pitchFamily="18" charset="0"/>
              </a:rPr>
              <a:t>; </a:t>
            </a:r>
          </a:p>
          <a:p>
            <a:pPr algn="just" eaLnBrk="1" hangingPunct="1">
              <a:spcBef>
                <a:spcPct val="0"/>
              </a:spcBef>
            </a:pPr>
            <a:r>
              <a:rPr lang="pl-PL" sz="2000" dirty="0" smtClean="0">
                <a:solidFill>
                  <a:prstClr val="black"/>
                </a:solidFill>
                <a:latin typeface="Times New Roman" pitchFamily="18" charset="0"/>
              </a:rPr>
              <a:t>spełnia </a:t>
            </a:r>
            <a:r>
              <a:rPr lang="pl-PL" sz="2000" dirty="0">
                <a:solidFill>
                  <a:prstClr val="black"/>
                </a:solidFill>
                <a:latin typeface="Times New Roman" pitchFamily="18" charset="0"/>
              </a:rPr>
              <a:t>wymagania wynikające z obowiązujących przepisów prawa, które mają </a:t>
            </a:r>
            <a:r>
              <a:rPr lang="pl-PL" sz="2000" dirty="0" smtClean="0">
                <a:solidFill>
                  <a:prstClr val="black"/>
                </a:solidFill>
                <a:latin typeface="Times New Roman" pitchFamily="18" charset="0"/>
              </a:rPr>
              <a:t>zastosowanie </a:t>
            </a:r>
            <a:r>
              <a:rPr lang="pl-PL" sz="2000" dirty="0">
                <a:solidFill>
                  <a:prstClr val="black"/>
                </a:solidFill>
                <a:latin typeface="Times New Roman" pitchFamily="18" charset="0"/>
              </a:rPr>
              <a:t>do tej operacji; </a:t>
            </a:r>
          </a:p>
          <a:p>
            <a:pPr algn="just" eaLnBrk="1" hangingPunct="1">
              <a:spcBef>
                <a:spcPct val="0"/>
              </a:spcBef>
            </a:pPr>
            <a:r>
              <a:rPr lang="pl-PL" sz="2000" dirty="0" smtClean="0">
                <a:solidFill>
                  <a:prstClr val="black"/>
                </a:solidFill>
                <a:latin typeface="Times New Roman" pitchFamily="18" charset="0"/>
              </a:rPr>
              <a:t>realizowana </a:t>
            </a:r>
            <a:r>
              <a:rPr lang="pl-PL" sz="2000" dirty="0">
                <a:solidFill>
                  <a:prstClr val="black"/>
                </a:solidFill>
                <a:latin typeface="Times New Roman" pitchFamily="18" charset="0"/>
              </a:rPr>
              <a:t>będzie na nieruchomości należącej do wnioskodawcy lub wnioskodawca </a:t>
            </a:r>
            <a:r>
              <a:rPr lang="pl-PL" sz="2000" dirty="0" smtClean="0">
                <a:solidFill>
                  <a:prstClr val="black"/>
                </a:solidFill>
                <a:latin typeface="Times New Roman" pitchFamily="18" charset="0"/>
              </a:rPr>
              <a:t>posiada </a:t>
            </a:r>
            <a:r>
              <a:rPr lang="pl-PL" sz="2000" dirty="0">
                <a:solidFill>
                  <a:prstClr val="black"/>
                </a:solidFill>
                <a:latin typeface="Times New Roman" pitchFamily="18" charset="0"/>
              </a:rPr>
              <a:t>prawo do dysponowania nieruchomością na cele określone w operacji przez </a:t>
            </a:r>
            <a:r>
              <a:rPr lang="pl-PL" sz="2000" dirty="0" smtClean="0">
                <a:solidFill>
                  <a:prstClr val="black"/>
                </a:solidFill>
                <a:latin typeface="Times New Roman" pitchFamily="18" charset="0"/>
              </a:rPr>
              <a:t>okres </a:t>
            </a:r>
            <a:r>
              <a:rPr lang="pl-PL" sz="2000" dirty="0">
                <a:solidFill>
                  <a:prstClr val="black"/>
                </a:solidFill>
                <a:latin typeface="Times New Roman" pitchFamily="18" charset="0"/>
              </a:rPr>
              <a:t>związania celem. </a:t>
            </a:r>
          </a:p>
          <a:p>
            <a:pPr eaLnBrk="1" hangingPunct="1">
              <a:spcBef>
                <a:spcPct val="0"/>
              </a:spcBef>
            </a:pPr>
            <a:r>
              <a:rPr lang="pl-PL" sz="2000" dirty="0" smtClean="0">
                <a:solidFill>
                  <a:prstClr val="black"/>
                </a:solidFill>
                <a:latin typeface="Times New Roman" pitchFamily="18" charset="0"/>
              </a:rPr>
              <a:t>ma </a:t>
            </a:r>
            <a:r>
              <a:rPr lang="pl-PL" sz="2000" dirty="0">
                <a:solidFill>
                  <a:prstClr val="black"/>
                </a:solidFill>
                <a:latin typeface="Times New Roman" pitchFamily="18" charset="0"/>
              </a:rPr>
              <a:t>na celu połączenie jednostki osadniczej z istniejącą siecią drogową. </a:t>
            </a:r>
          </a:p>
        </p:txBody>
      </p:sp>
      <p:sp>
        <p:nvSpPr>
          <p:cNvPr id="6" name="Symbol zastępczy numeru slajdu 5"/>
          <p:cNvSpPr>
            <a:spLocks noGrp="1"/>
          </p:cNvSpPr>
          <p:nvPr>
            <p:ph type="sldNum" sz="quarter" idx="12"/>
          </p:nvPr>
        </p:nvSpPr>
        <p:spPr/>
        <p:txBody>
          <a:bodyPr/>
          <a:lstStyle/>
          <a:p>
            <a:pPr>
              <a:defRPr/>
            </a:pPr>
            <a:fld id="{24B65095-A88D-4ED4-98BC-379CCEAE9A66}" type="slidenum">
              <a:rPr lang="pl-PL" smtClean="0"/>
              <a:pPr>
                <a:defRPr/>
              </a:pPr>
              <a:t>160</a:t>
            </a:fld>
            <a:endParaRPr lang="pl-PL" dirty="0"/>
          </a:p>
        </p:txBody>
      </p:sp>
    </p:spTree>
    <p:extLst>
      <p:ext uri="{BB962C8B-B14F-4D97-AF65-F5344CB8AC3E}">
        <p14:creationId xmlns:p14="http://schemas.microsoft.com/office/powerpoint/2010/main" xmlns="" val="806832699"/>
      </p:ext>
    </p:extLst>
  </p:cSld>
  <p:clrMapOvr>
    <a:masterClrMapping/>
  </p:clrMapOvr>
  <p:transition>
    <p:fade thruBlk="1"/>
  </p:transition>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971600" y="260648"/>
            <a:ext cx="8229600" cy="5289451"/>
          </a:xfrm>
        </p:spPr>
        <p:txBody>
          <a:bodyPr/>
          <a:lstStyle/>
          <a:p>
            <a:pPr marL="0" lvl="0" indent="0" algn="just" eaLnBrk="1" hangingPunct="1">
              <a:spcBef>
                <a:spcPct val="0"/>
              </a:spcBef>
              <a:buNone/>
            </a:pPr>
            <a:r>
              <a:rPr lang="pl-PL" sz="2000" dirty="0">
                <a:latin typeface="Times New Roman" pitchFamily="18" charset="0"/>
              </a:rPr>
              <a:t> </a:t>
            </a:r>
            <a:r>
              <a:rPr lang="pl-PL" sz="2000" dirty="0" smtClean="0">
                <a:solidFill>
                  <a:srgbClr val="008000"/>
                </a:solidFill>
                <a:latin typeface="Times New Roman" pitchFamily="18" charset="0"/>
              </a:rPr>
              <a:t>PODDZIAŁANIE </a:t>
            </a:r>
            <a:endParaRPr lang="pl-PL" sz="2000" dirty="0">
              <a:solidFill>
                <a:srgbClr val="008000"/>
              </a:solidFill>
              <a:latin typeface="Times New Roman" pitchFamily="18" charset="0"/>
            </a:endParaRPr>
          </a:p>
          <a:p>
            <a:pPr marL="0" lvl="0" indent="0" algn="just" eaLnBrk="1" hangingPunct="1">
              <a:spcBef>
                <a:spcPct val="0"/>
              </a:spcBef>
              <a:buNone/>
            </a:pPr>
            <a:r>
              <a:rPr lang="pl-PL" sz="2200" b="1" dirty="0" smtClean="0">
                <a:solidFill>
                  <a:srgbClr val="008000"/>
                </a:solidFill>
                <a:latin typeface="Times New Roman" pitchFamily="18" charset="0"/>
              </a:rPr>
              <a:t>Badania </a:t>
            </a:r>
            <a:r>
              <a:rPr lang="pl-PL" sz="2200" b="1" dirty="0">
                <a:solidFill>
                  <a:srgbClr val="008000"/>
                </a:solidFill>
                <a:latin typeface="Times New Roman" pitchFamily="18" charset="0"/>
              </a:rPr>
              <a:t>i inwestycje związane z utrzymaniem, odbudową </a:t>
            </a:r>
            <a:r>
              <a:rPr lang="pl-PL" sz="2200" b="1" dirty="0" smtClean="0">
                <a:solidFill>
                  <a:srgbClr val="008000"/>
                </a:solidFill>
                <a:latin typeface="Times New Roman" pitchFamily="18" charset="0"/>
              </a:rPr>
              <a:t/>
            </a:r>
            <a:br>
              <a:rPr lang="pl-PL" sz="2200" b="1" dirty="0" smtClean="0">
                <a:solidFill>
                  <a:srgbClr val="008000"/>
                </a:solidFill>
                <a:latin typeface="Times New Roman" pitchFamily="18" charset="0"/>
              </a:rPr>
            </a:br>
            <a:r>
              <a:rPr lang="pl-PL" sz="2200" b="1" dirty="0" smtClean="0">
                <a:solidFill>
                  <a:srgbClr val="008000"/>
                </a:solidFill>
                <a:latin typeface="Times New Roman" pitchFamily="18" charset="0"/>
              </a:rPr>
              <a:t>i </a:t>
            </a:r>
            <a:r>
              <a:rPr lang="pl-PL" sz="2200" b="1" dirty="0">
                <a:solidFill>
                  <a:srgbClr val="008000"/>
                </a:solidFill>
                <a:latin typeface="Times New Roman" pitchFamily="18" charset="0"/>
              </a:rPr>
              <a:t>poprawą stanu </a:t>
            </a:r>
            <a:r>
              <a:rPr lang="pl-PL" sz="2200" b="1" dirty="0" smtClean="0">
                <a:solidFill>
                  <a:srgbClr val="008000"/>
                </a:solidFill>
                <a:latin typeface="Times New Roman" pitchFamily="18" charset="0"/>
              </a:rPr>
              <a:t>dziedzictwa </a:t>
            </a:r>
            <a:r>
              <a:rPr lang="pl-PL" sz="2200" b="1" dirty="0">
                <a:solidFill>
                  <a:srgbClr val="008000"/>
                </a:solidFill>
                <a:latin typeface="Times New Roman" pitchFamily="18" charset="0"/>
              </a:rPr>
              <a:t>kulturowego i przyrodniczego wsi, krajobrazu wiejskiego i </a:t>
            </a:r>
            <a:r>
              <a:rPr lang="pl-PL" sz="2200" b="1" dirty="0" smtClean="0">
                <a:solidFill>
                  <a:srgbClr val="008000"/>
                </a:solidFill>
                <a:latin typeface="Times New Roman" pitchFamily="18" charset="0"/>
              </a:rPr>
              <a:t>miejsc o </a:t>
            </a:r>
            <a:r>
              <a:rPr lang="pl-PL" sz="2200" b="1" dirty="0">
                <a:solidFill>
                  <a:srgbClr val="008000"/>
                </a:solidFill>
                <a:latin typeface="Times New Roman" pitchFamily="18" charset="0"/>
              </a:rPr>
              <a:t>wysokiej wartości przyrodniczej, w tym dotyczące powiązanych aspektów </a:t>
            </a:r>
            <a:r>
              <a:rPr lang="pl-PL" sz="2200" b="1" dirty="0" smtClean="0">
                <a:solidFill>
                  <a:srgbClr val="008000"/>
                </a:solidFill>
                <a:latin typeface="Times New Roman" pitchFamily="18" charset="0"/>
              </a:rPr>
              <a:t>społeczno </a:t>
            </a:r>
            <a:r>
              <a:rPr lang="pl-PL" sz="2200" b="1" dirty="0">
                <a:solidFill>
                  <a:srgbClr val="008000"/>
                </a:solidFill>
                <a:latin typeface="Times New Roman" pitchFamily="18" charset="0"/>
              </a:rPr>
              <a:t>- gospodarczych oraz środków w zakresie świadomości </a:t>
            </a:r>
            <a:r>
              <a:rPr lang="pl-PL" sz="2200" b="1" dirty="0" smtClean="0">
                <a:solidFill>
                  <a:srgbClr val="008000"/>
                </a:solidFill>
                <a:latin typeface="Times New Roman" pitchFamily="18" charset="0"/>
              </a:rPr>
              <a:t>środowiskowej</a:t>
            </a:r>
            <a:endParaRPr lang="pl-PL" sz="2000" dirty="0">
              <a:solidFill>
                <a:srgbClr val="008000"/>
              </a:solidFill>
              <a:latin typeface="Times New Roman" pitchFamily="18" charset="0"/>
            </a:endParaRPr>
          </a:p>
          <a:p>
            <a:pPr marL="0" lvl="0" indent="0" eaLnBrk="1" hangingPunct="1">
              <a:spcBef>
                <a:spcPct val="0"/>
              </a:spcBef>
              <a:buNone/>
            </a:pPr>
            <a:endParaRPr lang="pl-PL" sz="1800" dirty="0" smtClean="0">
              <a:solidFill>
                <a:prstClr val="black"/>
              </a:solidFill>
              <a:latin typeface="Times New Roman" pitchFamily="18" charset="0"/>
              <a:cs typeface="Times New Roman" pitchFamily="18" charset="0"/>
            </a:endParaRPr>
          </a:p>
          <a:p>
            <a:pPr algn="just" eaLnBrk="1" hangingPunct="1">
              <a:spcBef>
                <a:spcPct val="0"/>
              </a:spcBef>
            </a:pPr>
            <a:r>
              <a:rPr lang="pl-PL" sz="2000" dirty="0" smtClean="0">
                <a:solidFill>
                  <a:prstClr val="black"/>
                </a:solidFill>
                <a:latin typeface="Times New Roman" pitchFamily="18" charset="0"/>
                <a:cs typeface="Times New Roman" pitchFamily="18" charset="0"/>
              </a:rPr>
              <a:t>odnawianie </a:t>
            </a:r>
            <a:r>
              <a:rPr lang="pl-PL" sz="2000" dirty="0">
                <a:solidFill>
                  <a:prstClr val="black"/>
                </a:solidFill>
                <a:latin typeface="Times New Roman" pitchFamily="18" charset="0"/>
                <a:cs typeface="Times New Roman" pitchFamily="18" charset="0"/>
              </a:rPr>
              <a:t>lub poprawa stanu zabytkowych obiektów budowlanych, </a:t>
            </a:r>
            <a:r>
              <a:rPr lang="pl-PL" sz="2000" dirty="0" smtClean="0">
                <a:solidFill>
                  <a:prstClr val="black"/>
                </a:solidFill>
                <a:latin typeface="Times New Roman" pitchFamily="18" charset="0"/>
                <a:cs typeface="Times New Roman" pitchFamily="18" charset="0"/>
              </a:rPr>
              <a:t>służących zachowaniu </a:t>
            </a:r>
            <a:r>
              <a:rPr lang="pl-PL" sz="2000" dirty="0">
                <a:solidFill>
                  <a:prstClr val="black"/>
                </a:solidFill>
                <a:latin typeface="Times New Roman" pitchFamily="18" charset="0"/>
                <a:cs typeface="Times New Roman" pitchFamily="18" charset="0"/>
              </a:rPr>
              <a:t>dziedzictwa </a:t>
            </a:r>
            <a:r>
              <a:rPr lang="pl-PL" sz="2000" dirty="0" smtClean="0">
                <a:solidFill>
                  <a:prstClr val="black"/>
                </a:solidFill>
                <a:latin typeface="Times New Roman" pitchFamily="18" charset="0"/>
                <a:cs typeface="Times New Roman" pitchFamily="18" charset="0"/>
              </a:rPr>
              <a:t>kulturowego,</a:t>
            </a:r>
          </a:p>
          <a:p>
            <a:pPr algn="just" eaLnBrk="1" hangingPunct="1">
              <a:spcBef>
                <a:spcPct val="0"/>
              </a:spcBef>
            </a:pPr>
            <a:r>
              <a:rPr lang="pl-PL" sz="2000" dirty="0" smtClean="0">
                <a:solidFill>
                  <a:prstClr val="black"/>
                </a:solidFill>
                <a:latin typeface="Times New Roman" pitchFamily="18" charset="0"/>
                <a:cs typeface="Times New Roman" pitchFamily="18" charset="0"/>
              </a:rPr>
              <a:t>zakup obiektów charakterystycznych dla tradycji budownictwa w danym regionie z </a:t>
            </a:r>
            <a:r>
              <a:rPr lang="pl-PL" sz="2000" dirty="0">
                <a:solidFill>
                  <a:prstClr val="black"/>
                </a:solidFill>
                <a:latin typeface="Times New Roman" pitchFamily="18" charset="0"/>
                <a:cs typeface="Times New Roman" pitchFamily="18" charset="0"/>
              </a:rPr>
              <a:t>przeznaczeniem na cele publiczne. </a:t>
            </a:r>
          </a:p>
          <a:p>
            <a:pPr lvl="0" eaLnBrk="1" hangingPunct="1">
              <a:spcBef>
                <a:spcPct val="0"/>
              </a:spcBef>
              <a:buNone/>
            </a:pPr>
            <a:endParaRPr lang="pl-PL" sz="1800" dirty="0">
              <a:solidFill>
                <a:prstClr val="black"/>
              </a:solidFill>
              <a:latin typeface="Times New Roman" pitchFamily="18" charset="0"/>
              <a:cs typeface="Times New Roman" pitchFamily="18" charset="0"/>
            </a:endParaRPr>
          </a:p>
          <a:p>
            <a:pPr lvl="0" eaLnBrk="1" hangingPunct="1">
              <a:spcBef>
                <a:spcPct val="0"/>
              </a:spcBef>
              <a:buNone/>
            </a:pPr>
            <a:r>
              <a:rPr lang="pl-PL" sz="2000" b="1" dirty="0">
                <a:solidFill>
                  <a:prstClr val="black"/>
                </a:solidFill>
                <a:latin typeface="Times New Roman" pitchFamily="18" charset="0"/>
              </a:rPr>
              <a:t>Rodzaj wsparcia </a:t>
            </a:r>
          </a:p>
          <a:p>
            <a:pPr lvl="0" eaLnBrk="1" hangingPunct="1">
              <a:spcBef>
                <a:spcPct val="0"/>
              </a:spcBef>
              <a:buNone/>
            </a:pPr>
            <a:r>
              <a:rPr lang="pl-PL" sz="2000" dirty="0">
                <a:solidFill>
                  <a:prstClr val="black"/>
                </a:solidFill>
                <a:latin typeface="Times New Roman" pitchFamily="18" charset="0"/>
              </a:rPr>
              <a:t>Pomoc ma formę refundacji części kosztów kwalifikowalnych operacji. </a:t>
            </a:r>
          </a:p>
          <a:p>
            <a:endParaRPr lang="pl-PL" dirty="0"/>
          </a:p>
        </p:txBody>
      </p:sp>
      <p:sp>
        <p:nvSpPr>
          <p:cNvPr id="6" name="Symbol zastępczy numeru slajdu 5"/>
          <p:cNvSpPr>
            <a:spLocks noGrp="1"/>
          </p:cNvSpPr>
          <p:nvPr>
            <p:ph type="sldNum" sz="quarter" idx="12"/>
          </p:nvPr>
        </p:nvSpPr>
        <p:spPr/>
        <p:txBody>
          <a:bodyPr/>
          <a:lstStyle/>
          <a:p>
            <a:pPr>
              <a:defRPr/>
            </a:pPr>
            <a:fld id="{24B65095-A88D-4ED4-98BC-379CCEAE9A66}" type="slidenum">
              <a:rPr lang="pl-PL" smtClean="0"/>
              <a:pPr>
                <a:defRPr/>
              </a:pPr>
              <a:t>161</a:t>
            </a:fld>
            <a:endParaRPr lang="pl-PL" dirty="0"/>
          </a:p>
        </p:txBody>
      </p:sp>
    </p:spTree>
    <p:extLst>
      <p:ext uri="{BB962C8B-B14F-4D97-AF65-F5344CB8AC3E}">
        <p14:creationId xmlns:p14="http://schemas.microsoft.com/office/powerpoint/2010/main" xmlns="" val="4291944295"/>
      </p:ext>
    </p:extLst>
  </p:cSld>
  <p:clrMapOvr>
    <a:masterClrMapping/>
  </p:clrMapOvr>
  <p:transition>
    <p:fade thruBlk="1"/>
  </p:transition>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620688"/>
            <a:ext cx="8229600" cy="5505475"/>
          </a:xfrm>
        </p:spPr>
        <p:txBody>
          <a:bodyPr/>
          <a:lstStyle/>
          <a:p>
            <a:pPr lvl="0" eaLnBrk="1" hangingPunct="1">
              <a:spcBef>
                <a:spcPct val="0"/>
              </a:spcBef>
              <a:buNone/>
            </a:pPr>
            <a:r>
              <a:rPr lang="pl-PL" sz="2400" b="1" dirty="0" smtClean="0">
                <a:solidFill>
                  <a:prstClr val="black"/>
                </a:solidFill>
                <a:latin typeface="Times New Roman" pitchFamily="18" charset="0"/>
              </a:rPr>
              <a:t>		Koszty kwalifikowalne: </a:t>
            </a:r>
          </a:p>
          <a:p>
            <a:pPr lvl="0" eaLnBrk="1" hangingPunct="1">
              <a:spcBef>
                <a:spcPct val="0"/>
              </a:spcBef>
              <a:buNone/>
            </a:pPr>
            <a:endParaRPr lang="pl-PL" sz="1000" u="sng" dirty="0">
              <a:solidFill>
                <a:prstClr val="black"/>
              </a:solidFill>
              <a:latin typeface="Times New Roman" pitchFamily="18" charset="0"/>
            </a:endParaRPr>
          </a:p>
          <a:p>
            <a:pPr algn="just" eaLnBrk="1" hangingPunct="1">
              <a:spcBef>
                <a:spcPct val="0"/>
              </a:spcBef>
            </a:pPr>
            <a:r>
              <a:rPr lang="pl-PL" sz="2000" dirty="0" smtClean="0">
                <a:solidFill>
                  <a:prstClr val="black"/>
                </a:solidFill>
                <a:latin typeface="Times New Roman" pitchFamily="18" charset="0"/>
              </a:rPr>
              <a:t>budowa, przebudowa, modernizacja </a:t>
            </a:r>
            <a:r>
              <a:rPr lang="pl-PL" sz="2000" dirty="0">
                <a:solidFill>
                  <a:prstClr val="black"/>
                </a:solidFill>
                <a:latin typeface="Times New Roman" pitchFamily="18" charset="0"/>
              </a:rPr>
              <a:t>lub </a:t>
            </a:r>
            <a:r>
              <a:rPr lang="pl-PL" sz="2000" dirty="0" smtClean="0">
                <a:solidFill>
                  <a:prstClr val="black"/>
                </a:solidFill>
                <a:latin typeface="Times New Roman" pitchFamily="18" charset="0"/>
              </a:rPr>
              <a:t>wyposażenie </a:t>
            </a:r>
            <a:r>
              <a:rPr lang="pl-PL" sz="2000" dirty="0">
                <a:solidFill>
                  <a:prstClr val="black"/>
                </a:solidFill>
                <a:latin typeface="Times New Roman" pitchFamily="18" charset="0"/>
              </a:rPr>
              <a:t>obiektów budowlanych; </a:t>
            </a:r>
            <a:endParaRPr lang="pl-PL" sz="2000" dirty="0" smtClean="0">
              <a:solidFill>
                <a:prstClr val="black"/>
              </a:solidFill>
              <a:latin typeface="Times New Roman" pitchFamily="18" charset="0"/>
            </a:endParaRPr>
          </a:p>
          <a:p>
            <a:pPr algn="just" eaLnBrk="1" hangingPunct="1">
              <a:spcBef>
                <a:spcPct val="0"/>
              </a:spcBef>
            </a:pPr>
            <a:r>
              <a:rPr lang="pl-PL" sz="2000" dirty="0">
                <a:solidFill>
                  <a:prstClr val="black"/>
                </a:solidFill>
                <a:latin typeface="Times New Roman" pitchFamily="18" charset="0"/>
              </a:rPr>
              <a:t>k</a:t>
            </a:r>
            <a:r>
              <a:rPr lang="pl-PL" sz="2000" dirty="0" smtClean="0">
                <a:solidFill>
                  <a:prstClr val="black"/>
                </a:solidFill>
                <a:latin typeface="Times New Roman" pitchFamily="18" charset="0"/>
              </a:rPr>
              <a:t>oszty prac konserwatorskich lub restauratorskich;</a:t>
            </a:r>
            <a:endParaRPr lang="pl-PL" sz="2000" dirty="0">
              <a:solidFill>
                <a:prstClr val="black"/>
              </a:solidFill>
              <a:latin typeface="Times New Roman" pitchFamily="18" charset="0"/>
            </a:endParaRPr>
          </a:p>
          <a:p>
            <a:pPr algn="just" eaLnBrk="1" hangingPunct="1">
              <a:spcBef>
                <a:spcPct val="0"/>
              </a:spcBef>
            </a:pPr>
            <a:r>
              <a:rPr lang="pl-PL" sz="2000" dirty="0" smtClean="0">
                <a:solidFill>
                  <a:prstClr val="black"/>
                </a:solidFill>
                <a:latin typeface="Times New Roman" pitchFamily="18" charset="0"/>
              </a:rPr>
              <a:t>zakup </a:t>
            </a:r>
            <a:r>
              <a:rPr lang="pl-PL" sz="2000" dirty="0">
                <a:solidFill>
                  <a:prstClr val="black"/>
                </a:solidFill>
                <a:latin typeface="Times New Roman" pitchFamily="18" charset="0"/>
              </a:rPr>
              <a:t>sprzętu, materiałów i usług, służących realizacji operacji; </a:t>
            </a:r>
          </a:p>
          <a:p>
            <a:pPr algn="just" eaLnBrk="1" hangingPunct="1">
              <a:spcBef>
                <a:spcPct val="0"/>
              </a:spcBef>
            </a:pPr>
            <a:r>
              <a:rPr lang="pl-PL" sz="2000" dirty="0" smtClean="0">
                <a:solidFill>
                  <a:prstClr val="black"/>
                </a:solidFill>
                <a:latin typeface="Times New Roman" pitchFamily="18" charset="0"/>
              </a:rPr>
              <a:t>koszty </a:t>
            </a:r>
            <a:r>
              <a:rPr lang="pl-PL" sz="2000" dirty="0">
                <a:solidFill>
                  <a:prstClr val="black"/>
                </a:solidFill>
                <a:latin typeface="Times New Roman" pitchFamily="18" charset="0"/>
              </a:rPr>
              <a:t>ogólne, bezpośrednio związane z przygotowaniem i realizacją operacji. </a:t>
            </a:r>
          </a:p>
          <a:p>
            <a:pPr marL="0" lvl="0" indent="0" algn="just" eaLnBrk="1" hangingPunct="1">
              <a:spcBef>
                <a:spcPct val="0"/>
              </a:spcBef>
              <a:buNone/>
            </a:pPr>
            <a:endParaRPr lang="pl-PL" sz="1800" dirty="0">
              <a:solidFill>
                <a:prstClr val="black"/>
              </a:solidFill>
              <a:latin typeface="Times New Roman" pitchFamily="18" charset="0"/>
              <a:cs typeface="Times New Roman" pitchFamily="18" charset="0"/>
            </a:endParaRPr>
          </a:p>
          <a:p>
            <a:pPr marL="0" lvl="0" indent="0" eaLnBrk="1" hangingPunct="1">
              <a:spcBef>
                <a:spcPct val="0"/>
              </a:spcBef>
              <a:buNone/>
            </a:pPr>
            <a:r>
              <a:rPr lang="pl-PL" sz="2400" b="1" dirty="0">
                <a:solidFill>
                  <a:prstClr val="black"/>
                </a:solidFill>
                <a:latin typeface="Times New Roman" pitchFamily="18" charset="0"/>
                <a:cs typeface="Times New Roman" pitchFamily="18" charset="0"/>
              </a:rPr>
              <a:t>Wsparcie: </a:t>
            </a:r>
          </a:p>
          <a:p>
            <a:pPr marL="0" lvl="0" indent="0" algn="just" eaLnBrk="1" hangingPunct="1">
              <a:spcBef>
                <a:spcPct val="0"/>
              </a:spcBef>
              <a:buNone/>
            </a:pPr>
            <a:r>
              <a:rPr lang="pl-PL" sz="2000" dirty="0" smtClean="0">
                <a:solidFill>
                  <a:prstClr val="black"/>
                </a:solidFill>
                <a:latin typeface="Times New Roman" pitchFamily="18" charset="0"/>
                <a:cs typeface="Times New Roman" pitchFamily="18" charset="0"/>
              </a:rPr>
              <a:t>do </a:t>
            </a:r>
            <a:r>
              <a:rPr lang="pl-PL" sz="2000" dirty="0">
                <a:solidFill>
                  <a:prstClr val="black"/>
                </a:solidFill>
                <a:latin typeface="Times New Roman" pitchFamily="18" charset="0"/>
                <a:cs typeface="Times New Roman" pitchFamily="18" charset="0"/>
              </a:rPr>
              <a:t>500 000 zł na miejscowość w okresie realizacji Programu, łącznie na inwestycje realizowane w ramach poddziałania </a:t>
            </a:r>
            <a:r>
              <a:rPr lang="pl-PL" sz="2000" dirty="0" smtClean="0">
                <a:solidFill>
                  <a:prstClr val="black"/>
                </a:solidFill>
                <a:latin typeface="Times New Roman" pitchFamily="18" charset="0"/>
                <a:cs typeface="Times New Roman" pitchFamily="18" charset="0"/>
              </a:rPr>
              <a:t>2 i 3.</a:t>
            </a:r>
            <a:endParaRPr lang="pl-PL" sz="1800" b="1" dirty="0">
              <a:solidFill>
                <a:prstClr val="black"/>
              </a:solidFill>
              <a:latin typeface="Times New Roman" pitchFamily="18" charset="0"/>
              <a:cs typeface="Times New Roman" pitchFamily="18" charset="0"/>
            </a:endParaRPr>
          </a:p>
          <a:p>
            <a:pPr marL="0" lvl="0" indent="0" eaLnBrk="1" hangingPunct="1">
              <a:spcBef>
                <a:spcPct val="0"/>
              </a:spcBef>
              <a:buNone/>
            </a:pPr>
            <a:endParaRPr lang="pl-PL" sz="1800" b="1" dirty="0">
              <a:solidFill>
                <a:prstClr val="black"/>
              </a:solidFill>
              <a:latin typeface="Times New Roman" pitchFamily="18" charset="0"/>
              <a:cs typeface="Times New Roman" pitchFamily="18" charset="0"/>
            </a:endParaRPr>
          </a:p>
          <a:p>
            <a:pPr marL="0" lvl="0" indent="0" eaLnBrk="1" hangingPunct="1">
              <a:spcBef>
                <a:spcPct val="0"/>
              </a:spcBef>
              <a:buNone/>
            </a:pPr>
            <a:r>
              <a:rPr lang="pl-PL" sz="2400" b="1" dirty="0">
                <a:solidFill>
                  <a:prstClr val="black"/>
                </a:solidFill>
                <a:latin typeface="Times New Roman" pitchFamily="18" charset="0"/>
                <a:cs typeface="Times New Roman" pitchFamily="18" charset="0"/>
              </a:rPr>
              <a:t>Beneficjent: </a:t>
            </a:r>
          </a:p>
          <a:p>
            <a:pPr algn="just" eaLnBrk="1" hangingPunct="1">
              <a:spcBef>
                <a:spcPct val="0"/>
              </a:spcBef>
            </a:pPr>
            <a:r>
              <a:rPr lang="pl-PL" sz="2000" dirty="0" smtClean="0">
                <a:solidFill>
                  <a:prstClr val="black"/>
                </a:solidFill>
                <a:latin typeface="Times New Roman" pitchFamily="18" charset="0"/>
                <a:cs typeface="Times New Roman" pitchFamily="18" charset="0"/>
              </a:rPr>
              <a:t>gmina</a:t>
            </a:r>
            <a:r>
              <a:rPr lang="pl-PL" sz="2000" dirty="0">
                <a:solidFill>
                  <a:prstClr val="black"/>
                </a:solidFill>
                <a:latin typeface="Times New Roman" pitchFamily="18" charset="0"/>
                <a:cs typeface="Times New Roman" pitchFamily="18" charset="0"/>
              </a:rPr>
              <a:t>; </a:t>
            </a:r>
            <a:endParaRPr lang="pl-PL" sz="2000" dirty="0" smtClean="0">
              <a:solidFill>
                <a:prstClr val="black"/>
              </a:solidFill>
              <a:latin typeface="Times New Roman" pitchFamily="18" charset="0"/>
              <a:cs typeface="Times New Roman" pitchFamily="18" charset="0"/>
            </a:endParaRPr>
          </a:p>
          <a:p>
            <a:pPr algn="just" eaLnBrk="1" hangingPunct="1">
              <a:spcBef>
                <a:spcPct val="0"/>
              </a:spcBef>
            </a:pPr>
            <a:r>
              <a:rPr lang="pl-PL" sz="2000" dirty="0" smtClean="0">
                <a:solidFill>
                  <a:prstClr val="black"/>
                </a:solidFill>
                <a:latin typeface="Times New Roman" pitchFamily="18" charset="0"/>
                <a:cs typeface="Times New Roman" pitchFamily="18" charset="0"/>
              </a:rPr>
              <a:t>instytucja </a:t>
            </a:r>
            <a:r>
              <a:rPr lang="pl-PL" sz="2000" dirty="0">
                <a:solidFill>
                  <a:prstClr val="black"/>
                </a:solidFill>
                <a:latin typeface="Times New Roman" pitchFamily="18" charset="0"/>
                <a:cs typeface="Times New Roman" pitchFamily="18" charset="0"/>
              </a:rPr>
              <a:t>kultury, dla której organizatorem jest jednostka samorządu terytorialnego. </a:t>
            </a:r>
          </a:p>
          <a:p>
            <a:endParaRPr lang="pl-PL" dirty="0"/>
          </a:p>
        </p:txBody>
      </p:sp>
      <p:sp>
        <p:nvSpPr>
          <p:cNvPr id="6" name="Symbol zastępczy numeru slajdu 5"/>
          <p:cNvSpPr>
            <a:spLocks noGrp="1"/>
          </p:cNvSpPr>
          <p:nvPr>
            <p:ph type="sldNum" sz="quarter" idx="12"/>
          </p:nvPr>
        </p:nvSpPr>
        <p:spPr/>
        <p:txBody>
          <a:bodyPr/>
          <a:lstStyle/>
          <a:p>
            <a:pPr>
              <a:defRPr/>
            </a:pPr>
            <a:fld id="{24B65095-A88D-4ED4-98BC-379CCEAE9A66}" type="slidenum">
              <a:rPr lang="pl-PL" smtClean="0"/>
              <a:pPr>
                <a:defRPr/>
              </a:pPr>
              <a:t>162</a:t>
            </a:fld>
            <a:endParaRPr lang="pl-PL" dirty="0"/>
          </a:p>
        </p:txBody>
      </p:sp>
    </p:spTree>
    <p:extLst>
      <p:ext uri="{BB962C8B-B14F-4D97-AF65-F5344CB8AC3E}">
        <p14:creationId xmlns:p14="http://schemas.microsoft.com/office/powerpoint/2010/main" xmlns="" val="1673170810"/>
      </p:ext>
    </p:extLst>
  </p:cSld>
  <p:clrMapOvr>
    <a:masterClrMapping/>
  </p:clrMapOvr>
  <p:transition>
    <p:fade thruBlk="1"/>
  </p:transition>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755576" y="260648"/>
            <a:ext cx="7931224" cy="6408712"/>
          </a:xfrm>
        </p:spPr>
        <p:txBody>
          <a:bodyPr/>
          <a:lstStyle/>
          <a:p>
            <a:pPr marL="0" lvl="0" indent="0" eaLnBrk="1" hangingPunct="1">
              <a:spcBef>
                <a:spcPct val="0"/>
              </a:spcBef>
              <a:buNone/>
            </a:pPr>
            <a:r>
              <a:rPr lang="pl-PL" sz="2200" b="1" dirty="0" smtClean="0">
                <a:solidFill>
                  <a:prstClr val="black"/>
                </a:solidFill>
                <a:latin typeface="Times New Roman" pitchFamily="18" charset="0"/>
              </a:rPr>
              <a:t>	Warunki </a:t>
            </a:r>
            <a:r>
              <a:rPr lang="pl-PL" sz="2200" b="1" dirty="0">
                <a:solidFill>
                  <a:prstClr val="black"/>
                </a:solidFill>
                <a:latin typeface="Times New Roman" pitchFamily="18" charset="0"/>
              </a:rPr>
              <a:t>kwalifikowalności </a:t>
            </a:r>
          </a:p>
          <a:p>
            <a:pPr marL="0" lvl="0" indent="0" eaLnBrk="1" hangingPunct="1">
              <a:spcBef>
                <a:spcPct val="0"/>
              </a:spcBef>
              <a:buNone/>
            </a:pPr>
            <a:r>
              <a:rPr lang="pl-PL" sz="800" dirty="0" smtClean="0">
                <a:solidFill>
                  <a:prstClr val="black"/>
                </a:solidFill>
                <a:latin typeface="Times New Roman" pitchFamily="18" charset="0"/>
              </a:rPr>
              <a:t> </a:t>
            </a:r>
            <a:endParaRPr lang="pl-PL" sz="800" dirty="0">
              <a:solidFill>
                <a:prstClr val="black"/>
              </a:solidFill>
              <a:latin typeface="Times New Roman" pitchFamily="18" charset="0"/>
            </a:endParaRPr>
          </a:p>
          <a:p>
            <a:pPr algn="just" eaLnBrk="1" hangingPunct="1">
              <a:spcBef>
                <a:spcPct val="0"/>
              </a:spcBef>
            </a:pPr>
            <a:r>
              <a:rPr lang="pl-PL" sz="2000" dirty="0" smtClean="0">
                <a:solidFill>
                  <a:prstClr val="black"/>
                </a:solidFill>
                <a:latin typeface="Times New Roman" pitchFamily="18" charset="0"/>
              </a:rPr>
              <a:t>Operacja realizowana </a:t>
            </a:r>
            <a:r>
              <a:rPr lang="pl-PL" sz="2000" dirty="0">
                <a:solidFill>
                  <a:prstClr val="black"/>
                </a:solidFill>
                <a:latin typeface="Times New Roman" pitchFamily="18" charset="0"/>
              </a:rPr>
              <a:t>jest w miejscowości, należącej do: </a:t>
            </a:r>
          </a:p>
          <a:p>
            <a:pPr lvl="0" algn="just" eaLnBrk="1" hangingPunct="1">
              <a:spcBef>
                <a:spcPct val="0"/>
              </a:spcBef>
              <a:buFont typeface="Wingdings" pitchFamily="2" charset="2"/>
              <a:buChar char="ü"/>
            </a:pPr>
            <a:r>
              <a:rPr lang="pl-PL" sz="2000" dirty="0" smtClean="0">
                <a:solidFill>
                  <a:prstClr val="black"/>
                </a:solidFill>
                <a:latin typeface="Times New Roman" pitchFamily="18" charset="0"/>
              </a:rPr>
              <a:t>gminy </a:t>
            </a:r>
            <a:r>
              <a:rPr lang="pl-PL" sz="2000" dirty="0">
                <a:solidFill>
                  <a:prstClr val="black"/>
                </a:solidFill>
                <a:latin typeface="Times New Roman" pitchFamily="18" charset="0"/>
              </a:rPr>
              <a:t>wiejskiej lub </a:t>
            </a:r>
          </a:p>
          <a:p>
            <a:pPr algn="just" eaLnBrk="1" hangingPunct="1">
              <a:spcBef>
                <a:spcPct val="0"/>
              </a:spcBef>
              <a:buFont typeface="Wingdings" pitchFamily="2" charset="2"/>
              <a:buChar char="ü"/>
            </a:pPr>
            <a:r>
              <a:rPr lang="pl-PL" sz="2000" dirty="0" smtClean="0">
                <a:solidFill>
                  <a:prstClr val="black"/>
                </a:solidFill>
                <a:latin typeface="Times New Roman" pitchFamily="18" charset="0"/>
              </a:rPr>
              <a:t>gminy </a:t>
            </a:r>
            <a:r>
              <a:rPr lang="pl-PL" sz="2000" dirty="0">
                <a:solidFill>
                  <a:prstClr val="black"/>
                </a:solidFill>
                <a:latin typeface="Times New Roman" pitchFamily="18" charset="0"/>
              </a:rPr>
              <a:t>miejsko-wiejskiej, z wyłączeniem miast liczących powyżej 5 tys. mieszkańców, lub </a:t>
            </a:r>
          </a:p>
          <a:p>
            <a:pPr lvl="0" algn="just" eaLnBrk="1" hangingPunct="1">
              <a:spcBef>
                <a:spcPct val="0"/>
              </a:spcBef>
              <a:buFont typeface="Wingdings" pitchFamily="2" charset="2"/>
              <a:buChar char="ü"/>
            </a:pPr>
            <a:r>
              <a:rPr lang="pl-PL" sz="2000" dirty="0" smtClean="0">
                <a:solidFill>
                  <a:prstClr val="black"/>
                </a:solidFill>
                <a:latin typeface="Times New Roman" pitchFamily="18" charset="0"/>
              </a:rPr>
              <a:t>gminy </a:t>
            </a:r>
            <a:r>
              <a:rPr lang="pl-PL" sz="2000" dirty="0">
                <a:solidFill>
                  <a:prstClr val="black"/>
                </a:solidFill>
                <a:latin typeface="Times New Roman" pitchFamily="18" charset="0"/>
              </a:rPr>
              <a:t>miejskiej z wyłączeniem miejscowości liczących powyżej 5 tys. mieszkańców;</a:t>
            </a:r>
          </a:p>
          <a:p>
            <a:pPr algn="just" eaLnBrk="1" hangingPunct="1">
              <a:spcBef>
                <a:spcPct val="0"/>
              </a:spcBef>
            </a:pPr>
            <a:r>
              <a:rPr lang="pl-PL" sz="2000" dirty="0" smtClean="0">
                <a:solidFill>
                  <a:prstClr val="black"/>
                </a:solidFill>
                <a:latin typeface="Times New Roman" pitchFamily="18" charset="0"/>
              </a:rPr>
              <a:t>będzie </a:t>
            </a:r>
            <a:r>
              <a:rPr lang="pl-PL" sz="2000" dirty="0">
                <a:solidFill>
                  <a:prstClr val="black"/>
                </a:solidFill>
                <a:latin typeface="Times New Roman" pitchFamily="18" charset="0"/>
              </a:rPr>
              <a:t>ogólnodostępna, w tym dostępna dla osób niepełnosprawnych;</a:t>
            </a:r>
          </a:p>
          <a:p>
            <a:pPr algn="just" eaLnBrk="1" hangingPunct="1">
              <a:spcBef>
                <a:spcPct val="0"/>
              </a:spcBef>
            </a:pPr>
            <a:r>
              <a:rPr lang="pl-PL" sz="2000" dirty="0" smtClean="0">
                <a:solidFill>
                  <a:prstClr val="black"/>
                </a:solidFill>
                <a:latin typeface="Times New Roman" pitchFamily="18" charset="0"/>
              </a:rPr>
              <a:t>nie </a:t>
            </a:r>
            <a:r>
              <a:rPr lang="pl-PL" sz="2000" dirty="0">
                <a:solidFill>
                  <a:prstClr val="black"/>
                </a:solidFill>
                <a:latin typeface="Times New Roman" pitchFamily="18" charset="0"/>
              </a:rPr>
              <a:t>ma charakteru komercyjnego; </a:t>
            </a:r>
          </a:p>
          <a:p>
            <a:pPr algn="just" eaLnBrk="1" hangingPunct="1">
              <a:spcBef>
                <a:spcPct val="0"/>
              </a:spcBef>
            </a:pPr>
            <a:r>
              <a:rPr lang="pl-PL" sz="2000" dirty="0" smtClean="0">
                <a:solidFill>
                  <a:prstClr val="black"/>
                </a:solidFill>
                <a:latin typeface="Times New Roman" pitchFamily="18" charset="0"/>
              </a:rPr>
              <a:t>jest </a:t>
            </a:r>
            <a:r>
              <a:rPr lang="pl-PL" sz="2000" dirty="0">
                <a:solidFill>
                  <a:prstClr val="black"/>
                </a:solidFill>
                <a:latin typeface="Times New Roman" pitchFamily="18" charset="0"/>
              </a:rPr>
              <a:t>spójna z dokumentem planistycznym gminy, w przypadku gdy taki istnieje lub </a:t>
            </a:r>
            <a:r>
              <a:rPr lang="pl-PL" sz="2000" dirty="0" smtClean="0">
                <a:solidFill>
                  <a:prstClr val="black"/>
                </a:solidFill>
                <a:latin typeface="Times New Roman" pitchFamily="18" charset="0"/>
              </a:rPr>
              <a:t>lokalną </a:t>
            </a:r>
            <a:r>
              <a:rPr lang="pl-PL" sz="2000" dirty="0">
                <a:solidFill>
                  <a:prstClr val="black"/>
                </a:solidFill>
                <a:latin typeface="Times New Roman" pitchFamily="18" charset="0"/>
              </a:rPr>
              <a:t>strategią rozwoju gminy lub planem rozwoju miejscowości; </a:t>
            </a:r>
          </a:p>
          <a:p>
            <a:pPr algn="just" eaLnBrk="1" hangingPunct="1">
              <a:spcBef>
                <a:spcPct val="0"/>
              </a:spcBef>
            </a:pPr>
            <a:r>
              <a:rPr lang="pl-PL" sz="2000" dirty="0" smtClean="0">
                <a:solidFill>
                  <a:prstClr val="black"/>
                </a:solidFill>
                <a:latin typeface="Times New Roman" pitchFamily="18" charset="0"/>
              </a:rPr>
              <a:t>spełnia </a:t>
            </a:r>
            <a:r>
              <a:rPr lang="pl-PL" sz="2000" dirty="0">
                <a:solidFill>
                  <a:prstClr val="black"/>
                </a:solidFill>
                <a:latin typeface="Times New Roman" pitchFamily="18" charset="0"/>
              </a:rPr>
              <a:t>wymagania wynikające z obowiązujących przepisów prawa, które mają </a:t>
            </a:r>
            <a:r>
              <a:rPr lang="pl-PL" sz="2000" dirty="0" smtClean="0">
                <a:solidFill>
                  <a:prstClr val="black"/>
                </a:solidFill>
                <a:latin typeface="Times New Roman" pitchFamily="18" charset="0"/>
              </a:rPr>
              <a:t>zastosowanie </a:t>
            </a:r>
            <a:r>
              <a:rPr lang="pl-PL" sz="2000" dirty="0">
                <a:solidFill>
                  <a:prstClr val="black"/>
                </a:solidFill>
                <a:latin typeface="Times New Roman" pitchFamily="18" charset="0"/>
              </a:rPr>
              <a:t>do tej operacji; </a:t>
            </a:r>
          </a:p>
          <a:p>
            <a:pPr algn="just" eaLnBrk="1" hangingPunct="1">
              <a:spcBef>
                <a:spcPct val="0"/>
              </a:spcBef>
            </a:pPr>
            <a:r>
              <a:rPr lang="pl-PL" sz="2000" dirty="0" smtClean="0">
                <a:solidFill>
                  <a:prstClr val="black"/>
                </a:solidFill>
                <a:latin typeface="Times New Roman" pitchFamily="18" charset="0"/>
              </a:rPr>
              <a:t>realizowana </a:t>
            </a:r>
            <a:r>
              <a:rPr lang="pl-PL" sz="2000" dirty="0">
                <a:solidFill>
                  <a:prstClr val="black"/>
                </a:solidFill>
                <a:latin typeface="Times New Roman" pitchFamily="18" charset="0"/>
              </a:rPr>
              <a:t>będzie na nieruchomości należącej do wnioskodawcy lub wnioskodawca </a:t>
            </a:r>
            <a:r>
              <a:rPr lang="pl-PL" sz="2000" dirty="0" smtClean="0">
                <a:solidFill>
                  <a:prstClr val="black"/>
                </a:solidFill>
                <a:latin typeface="Times New Roman" pitchFamily="18" charset="0"/>
              </a:rPr>
              <a:t>posiada </a:t>
            </a:r>
            <a:r>
              <a:rPr lang="pl-PL" sz="2000" dirty="0">
                <a:solidFill>
                  <a:prstClr val="black"/>
                </a:solidFill>
                <a:latin typeface="Times New Roman" pitchFamily="18" charset="0"/>
              </a:rPr>
              <a:t>prawo do dysponowania nieruchomością na cele określone w operacji przez </a:t>
            </a:r>
            <a:r>
              <a:rPr lang="pl-PL" sz="2000" dirty="0" smtClean="0">
                <a:solidFill>
                  <a:prstClr val="black"/>
                </a:solidFill>
                <a:latin typeface="Times New Roman" pitchFamily="18" charset="0"/>
              </a:rPr>
              <a:t>okres </a:t>
            </a:r>
            <a:r>
              <a:rPr lang="pl-PL" sz="2000" dirty="0">
                <a:solidFill>
                  <a:prstClr val="black"/>
                </a:solidFill>
                <a:latin typeface="Times New Roman" pitchFamily="18" charset="0"/>
              </a:rPr>
              <a:t>związania celem. </a:t>
            </a:r>
          </a:p>
          <a:p>
            <a:pPr algn="just" eaLnBrk="1" hangingPunct="1">
              <a:spcBef>
                <a:spcPct val="0"/>
              </a:spcBef>
            </a:pPr>
            <a:r>
              <a:rPr lang="pl-PL" sz="2000" dirty="0" smtClean="0">
                <a:solidFill>
                  <a:prstClr val="black"/>
                </a:solidFill>
                <a:latin typeface="Times New Roman" pitchFamily="18" charset="0"/>
              </a:rPr>
              <a:t>składana </a:t>
            </a:r>
            <a:r>
              <a:rPr lang="pl-PL" sz="2000" dirty="0">
                <a:solidFill>
                  <a:prstClr val="black"/>
                </a:solidFill>
                <a:latin typeface="Times New Roman" pitchFamily="18" charset="0"/>
              </a:rPr>
              <a:t>jest przez instytucję kultury, dla której organizatorem jest JST </a:t>
            </a:r>
            <a:r>
              <a:rPr lang="pl-PL" sz="2000" dirty="0" smtClean="0">
                <a:solidFill>
                  <a:prstClr val="black"/>
                </a:solidFill>
                <a:latin typeface="Times New Roman" pitchFamily="18" charset="0"/>
              </a:rPr>
              <a:t>została zaakceptowana </a:t>
            </a:r>
            <a:r>
              <a:rPr lang="pl-PL" sz="2000" dirty="0">
                <a:solidFill>
                  <a:prstClr val="black"/>
                </a:solidFill>
                <a:latin typeface="Times New Roman" pitchFamily="18" charset="0"/>
              </a:rPr>
              <a:t>przez tę jednostkę; </a:t>
            </a:r>
          </a:p>
          <a:p>
            <a:pPr algn="just" eaLnBrk="1" hangingPunct="1">
              <a:spcBef>
                <a:spcPct val="0"/>
              </a:spcBef>
            </a:pPr>
            <a:r>
              <a:rPr lang="pl-PL" sz="2000" dirty="0">
                <a:latin typeface="Times New Roman" pitchFamily="18" charset="0"/>
              </a:rPr>
              <a:t>dotyczy obiektu wpisanego do rejestru lub ewidencji zabytków.</a:t>
            </a:r>
          </a:p>
          <a:p>
            <a:endParaRPr lang="pl-PL" dirty="0"/>
          </a:p>
        </p:txBody>
      </p:sp>
      <p:sp>
        <p:nvSpPr>
          <p:cNvPr id="6" name="Symbol zastępczy numeru slajdu 5"/>
          <p:cNvSpPr>
            <a:spLocks noGrp="1"/>
          </p:cNvSpPr>
          <p:nvPr>
            <p:ph type="sldNum" sz="quarter" idx="12"/>
          </p:nvPr>
        </p:nvSpPr>
        <p:spPr/>
        <p:txBody>
          <a:bodyPr/>
          <a:lstStyle/>
          <a:p>
            <a:pPr>
              <a:defRPr/>
            </a:pPr>
            <a:fld id="{24B65095-A88D-4ED4-98BC-379CCEAE9A66}" type="slidenum">
              <a:rPr lang="pl-PL" smtClean="0"/>
              <a:pPr>
                <a:defRPr/>
              </a:pPr>
              <a:t>163</a:t>
            </a:fld>
            <a:endParaRPr lang="pl-PL" dirty="0"/>
          </a:p>
        </p:txBody>
      </p:sp>
    </p:spTree>
    <p:extLst>
      <p:ext uri="{BB962C8B-B14F-4D97-AF65-F5344CB8AC3E}">
        <p14:creationId xmlns:p14="http://schemas.microsoft.com/office/powerpoint/2010/main" xmlns="" val="2025064689"/>
      </p:ext>
    </p:extLst>
  </p:cSld>
  <p:clrMapOvr>
    <a:masterClrMapping/>
  </p:clrMapOvr>
  <p:transition>
    <p:fade thruBlk="1"/>
  </p:transition>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23528" y="692696"/>
            <a:ext cx="8363272" cy="5433467"/>
          </a:xfrm>
        </p:spPr>
        <p:txBody>
          <a:bodyPr/>
          <a:lstStyle/>
          <a:p>
            <a:pPr marL="180975" lvl="0" indent="-180975" eaLnBrk="1" hangingPunct="1">
              <a:spcBef>
                <a:spcPct val="0"/>
              </a:spcBef>
              <a:buNone/>
            </a:pPr>
            <a:r>
              <a:rPr lang="pl-PL" sz="2000" dirty="0" smtClean="0">
                <a:solidFill>
                  <a:prstClr val="black"/>
                </a:solidFill>
                <a:latin typeface="Times New Roman" pitchFamily="18" charset="0"/>
              </a:rPr>
              <a:t>		</a:t>
            </a:r>
            <a:r>
              <a:rPr lang="pl-PL" sz="2000" dirty="0" smtClean="0">
                <a:solidFill>
                  <a:srgbClr val="008000"/>
                </a:solidFill>
                <a:latin typeface="Times New Roman" pitchFamily="18" charset="0"/>
              </a:rPr>
              <a:t>PODDZIAŁANIE</a:t>
            </a:r>
          </a:p>
          <a:p>
            <a:pPr marL="180975" indent="-180975" algn="just" eaLnBrk="1" hangingPunct="1">
              <a:spcBef>
                <a:spcPct val="0"/>
              </a:spcBef>
              <a:buNone/>
            </a:pPr>
            <a:r>
              <a:rPr lang="pl-PL" sz="2200" b="1" dirty="0" smtClean="0">
                <a:solidFill>
                  <a:srgbClr val="008000"/>
                </a:solidFill>
                <a:latin typeface="Times New Roman" pitchFamily="18" charset="0"/>
              </a:rPr>
              <a:t>		Inwestycje </a:t>
            </a:r>
            <a:r>
              <a:rPr lang="pl-PL" sz="2200" b="1" dirty="0">
                <a:solidFill>
                  <a:srgbClr val="008000"/>
                </a:solidFill>
                <a:latin typeface="Times New Roman" pitchFamily="18" charset="0"/>
              </a:rPr>
              <a:t>w tworzenie, ulepszanie lub rozwijanie </a:t>
            </a:r>
            <a:r>
              <a:rPr lang="pl-PL" sz="2200" b="1" dirty="0" smtClean="0">
                <a:solidFill>
                  <a:srgbClr val="008000"/>
                </a:solidFill>
                <a:latin typeface="Times New Roman" pitchFamily="18" charset="0"/>
              </a:rPr>
              <a:t>	podstawowych </a:t>
            </a:r>
            <a:r>
              <a:rPr lang="pl-PL" sz="2200" b="1" dirty="0">
                <a:solidFill>
                  <a:srgbClr val="008000"/>
                </a:solidFill>
                <a:latin typeface="Times New Roman" pitchFamily="18" charset="0"/>
              </a:rPr>
              <a:t>usług  lokalnych dla  ludności  wiejskiej,  </a:t>
            </a:r>
            <a:r>
              <a:rPr lang="pl-PL" sz="2200" b="1" dirty="0" smtClean="0">
                <a:solidFill>
                  <a:srgbClr val="008000"/>
                </a:solidFill>
                <a:latin typeface="Times New Roman" pitchFamily="18" charset="0"/>
              </a:rPr>
              <a:t/>
            </a:r>
            <a:br>
              <a:rPr lang="pl-PL" sz="2200" b="1" dirty="0" smtClean="0">
                <a:solidFill>
                  <a:srgbClr val="008000"/>
                </a:solidFill>
                <a:latin typeface="Times New Roman" pitchFamily="18" charset="0"/>
              </a:rPr>
            </a:br>
            <a:r>
              <a:rPr lang="pl-PL" sz="2200" b="1" dirty="0" smtClean="0">
                <a:solidFill>
                  <a:srgbClr val="008000"/>
                </a:solidFill>
                <a:latin typeface="Times New Roman" pitchFamily="18" charset="0"/>
              </a:rPr>
              <a:t>      	w tym </a:t>
            </a:r>
            <a:r>
              <a:rPr lang="pl-PL" sz="2200" b="1" dirty="0">
                <a:solidFill>
                  <a:srgbClr val="008000"/>
                </a:solidFill>
                <a:latin typeface="Times New Roman" pitchFamily="18" charset="0"/>
              </a:rPr>
              <a:t>rekreacji i kultury oraz powiązanej infrastruktury</a:t>
            </a:r>
          </a:p>
          <a:p>
            <a:pPr marL="180975" lvl="0" indent="-180975" algn="just" eaLnBrk="1" hangingPunct="1">
              <a:spcBef>
                <a:spcPct val="0"/>
              </a:spcBef>
              <a:buNone/>
            </a:pPr>
            <a:endParaRPr lang="pl-PL" sz="1800" dirty="0" smtClean="0">
              <a:solidFill>
                <a:prstClr val="black"/>
              </a:solidFill>
              <a:latin typeface="Times New Roman" pitchFamily="18" charset="0"/>
            </a:endParaRPr>
          </a:p>
          <a:p>
            <a:pPr marL="180975" lvl="0" indent="-180975" algn="just" eaLnBrk="1" hangingPunct="1">
              <a:spcBef>
                <a:spcPct val="0"/>
              </a:spcBef>
              <a:buNone/>
            </a:pPr>
            <a:endParaRPr lang="pl-PL" sz="1800" dirty="0" smtClean="0">
              <a:solidFill>
                <a:prstClr val="black"/>
              </a:solidFill>
              <a:latin typeface="Times New Roman" pitchFamily="18" charset="0"/>
            </a:endParaRPr>
          </a:p>
          <a:p>
            <a:pPr marL="180975" lvl="0" indent="-180975" algn="just" eaLnBrk="1" hangingPunct="1">
              <a:spcBef>
                <a:spcPct val="0"/>
              </a:spcBef>
              <a:buNone/>
            </a:pPr>
            <a:r>
              <a:rPr lang="pl-PL" sz="2000" b="1" dirty="0" smtClean="0">
                <a:solidFill>
                  <a:prstClr val="black"/>
                </a:solidFill>
                <a:latin typeface="Times New Roman" pitchFamily="18" charset="0"/>
              </a:rPr>
              <a:t>Zakresy:</a:t>
            </a:r>
            <a:endParaRPr lang="pl-PL" sz="2000" b="1" dirty="0">
              <a:solidFill>
                <a:prstClr val="black"/>
              </a:solidFill>
              <a:latin typeface="Times New Roman" pitchFamily="18" charset="0"/>
            </a:endParaRPr>
          </a:p>
          <a:p>
            <a:pPr lvl="0" algn="just" eaLnBrk="1" hangingPunct="1">
              <a:spcBef>
                <a:spcPct val="0"/>
              </a:spcBef>
              <a:buFontTx/>
              <a:buAutoNum type="alphaLcParenR"/>
            </a:pPr>
            <a:r>
              <a:rPr lang="pl-PL" sz="2000" dirty="0">
                <a:solidFill>
                  <a:prstClr val="black"/>
                </a:solidFill>
                <a:latin typeface="Times New Roman" pitchFamily="18" charset="0"/>
              </a:rPr>
              <a:t>inwestycje w obiekty pełniące funkcje kulturalne oraz kształtowanie przestrzeni publicznej </a:t>
            </a:r>
          </a:p>
          <a:p>
            <a:pPr lvl="0" algn="just" eaLnBrk="1" hangingPunct="1">
              <a:spcBef>
                <a:spcPct val="0"/>
              </a:spcBef>
              <a:buFontTx/>
              <a:buAutoNum type="alphaLcParenR"/>
            </a:pPr>
            <a:r>
              <a:rPr lang="pl-PL" sz="2000" dirty="0">
                <a:solidFill>
                  <a:prstClr val="black"/>
                </a:solidFill>
                <a:latin typeface="Times New Roman" pitchFamily="18" charset="0"/>
              </a:rPr>
              <a:t>inwestycje w targowiska lub obiekty budowlane przeznaczone na cele promocji lokalnych produktów i usług </a:t>
            </a:r>
          </a:p>
          <a:p>
            <a:pPr marL="0" lvl="0" indent="0" eaLnBrk="1" hangingPunct="1">
              <a:spcBef>
                <a:spcPct val="0"/>
              </a:spcBef>
              <a:buNone/>
            </a:pPr>
            <a:endParaRPr lang="pl-PL" sz="1800" dirty="0">
              <a:solidFill>
                <a:prstClr val="black"/>
              </a:solidFill>
              <a:latin typeface="Times New Roman" pitchFamily="18" charset="0"/>
            </a:endParaRPr>
          </a:p>
          <a:p>
            <a:pPr lvl="0" eaLnBrk="1" hangingPunct="1">
              <a:spcBef>
                <a:spcPct val="0"/>
              </a:spcBef>
              <a:buNone/>
            </a:pPr>
            <a:r>
              <a:rPr lang="pl-PL" sz="2000" b="1" dirty="0">
                <a:solidFill>
                  <a:prstClr val="black"/>
                </a:solidFill>
                <a:latin typeface="Times New Roman" pitchFamily="18" charset="0"/>
              </a:rPr>
              <a:t>Rodzaj wsparcia </a:t>
            </a:r>
          </a:p>
          <a:p>
            <a:pPr lvl="0" eaLnBrk="1" hangingPunct="1">
              <a:spcBef>
                <a:spcPct val="0"/>
              </a:spcBef>
              <a:buNone/>
            </a:pPr>
            <a:r>
              <a:rPr lang="pl-PL" sz="2000" dirty="0">
                <a:solidFill>
                  <a:prstClr val="black"/>
                </a:solidFill>
                <a:latin typeface="Times New Roman" pitchFamily="18" charset="0"/>
              </a:rPr>
              <a:t>Pomoc ma formę refundacji części kosztów kwalifikowalnych operacji. </a:t>
            </a:r>
          </a:p>
          <a:p>
            <a:endParaRPr lang="pl-PL" dirty="0"/>
          </a:p>
        </p:txBody>
      </p:sp>
      <p:sp>
        <p:nvSpPr>
          <p:cNvPr id="6" name="Symbol zastępczy numeru slajdu 5"/>
          <p:cNvSpPr>
            <a:spLocks noGrp="1"/>
          </p:cNvSpPr>
          <p:nvPr>
            <p:ph type="sldNum" sz="quarter" idx="12"/>
          </p:nvPr>
        </p:nvSpPr>
        <p:spPr/>
        <p:txBody>
          <a:bodyPr/>
          <a:lstStyle/>
          <a:p>
            <a:pPr>
              <a:defRPr/>
            </a:pPr>
            <a:fld id="{24B65095-A88D-4ED4-98BC-379CCEAE9A66}" type="slidenum">
              <a:rPr lang="pl-PL" smtClean="0"/>
              <a:pPr>
                <a:defRPr/>
              </a:pPr>
              <a:t>164</a:t>
            </a:fld>
            <a:endParaRPr lang="pl-PL" dirty="0"/>
          </a:p>
        </p:txBody>
      </p:sp>
    </p:spTree>
    <p:extLst>
      <p:ext uri="{BB962C8B-B14F-4D97-AF65-F5344CB8AC3E}">
        <p14:creationId xmlns:p14="http://schemas.microsoft.com/office/powerpoint/2010/main" xmlns="" val="529014037"/>
      </p:ext>
    </p:extLst>
  </p:cSld>
  <p:clrMapOvr>
    <a:masterClrMapping/>
  </p:clrMapOvr>
  <p:transition>
    <p:fade thruBlk="1"/>
  </p:transition>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357166"/>
            <a:ext cx="8229600" cy="6215106"/>
          </a:xfrm>
        </p:spPr>
        <p:txBody>
          <a:bodyPr/>
          <a:lstStyle/>
          <a:p>
            <a:pPr marL="0" indent="0" algn="just">
              <a:buNone/>
            </a:pPr>
            <a:r>
              <a:rPr lang="pl-PL" sz="2000" b="1" dirty="0" smtClean="0">
                <a:solidFill>
                  <a:prstClr val="black"/>
                </a:solidFill>
                <a:latin typeface="Times New Roman" pitchFamily="18" charset="0"/>
              </a:rPr>
              <a:t>	</a:t>
            </a:r>
            <a:r>
              <a:rPr lang="pl-PL" sz="2000" b="1" dirty="0" smtClean="0">
                <a:solidFill>
                  <a:srgbClr val="008000"/>
                </a:solidFill>
                <a:latin typeface="Times New Roman" pitchFamily="18" charset="0"/>
              </a:rPr>
              <a:t>Inwestycje </a:t>
            </a:r>
            <a:r>
              <a:rPr lang="pl-PL" sz="2000" b="1" dirty="0">
                <a:solidFill>
                  <a:srgbClr val="008000"/>
                </a:solidFill>
                <a:latin typeface="Times New Roman" pitchFamily="18" charset="0"/>
              </a:rPr>
              <a:t>w tworzenie, ulepszanie lub rozwijanie podstawowych </a:t>
            </a:r>
            <a:r>
              <a:rPr lang="pl-PL" sz="2000" b="1" dirty="0" smtClean="0">
                <a:solidFill>
                  <a:srgbClr val="008000"/>
                </a:solidFill>
                <a:latin typeface="Times New Roman" pitchFamily="18" charset="0"/>
              </a:rPr>
              <a:t>	usług  </a:t>
            </a:r>
            <a:r>
              <a:rPr lang="pl-PL" sz="2000" b="1" dirty="0">
                <a:solidFill>
                  <a:srgbClr val="008000"/>
                </a:solidFill>
                <a:latin typeface="Times New Roman" pitchFamily="18" charset="0"/>
              </a:rPr>
              <a:t>lokalnych dla  ludności  wiejskiej,  w tym rekreacji </a:t>
            </a:r>
            <a:r>
              <a:rPr lang="pl-PL" sz="2000" b="1" dirty="0" smtClean="0">
                <a:solidFill>
                  <a:srgbClr val="008000"/>
                </a:solidFill>
                <a:latin typeface="Times New Roman" pitchFamily="18" charset="0"/>
              </a:rPr>
              <a:t/>
            </a:r>
            <a:br>
              <a:rPr lang="pl-PL" sz="2000" b="1" dirty="0" smtClean="0">
                <a:solidFill>
                  <a:srgbClr val="008000"/>
                </a:solidFill>
                <a:latin typeface="Times New Roman" pitchFamily="18" charset="0"/>
              </a:rPr>
            </a:br>
            <a:r>
              <a:rPr lang="pl-PL" sz="2000" b="1" dirty="0" smtClean="0">
                <a:solidFill>
                  <a:srgbClr val="008000"/>
                </a:solidFill>
                <a:latin typeface="Times New Roman" pitchFamily="18" charset="0"/>
              </a:rPr>
              <a:t>	i kultury </a:t>
            </a:r>
            <a:r>
              <a:rPr lang="pl-PL" sz="2000" b="1" dirty="0">
                <a:solidFill>
                  <a:srgbClr val="008000"/>
                </a:solidFill>
                <a:latin typeface="Times New Roman" pitchFamily="18" charset="0"/>
              </a:rPr>
              <a:t>oraz </a:t>
            </a:r>
            <a:r>
              <a:rPr lang="pl-PL" sz="2000" b="1" dirty="0" smtClean="0">
                <a:solidFill>
                  <a:srgbClr val="008000"/>
                </a:solidFill>
                <a:latin typeface="Times New Roman" pitchFamily="18" charset="0"/>
              </a:rPr>
              <a:t>powiązanej infrastruktury</a:t>
            </a:r>
          </a:p>
          <a:p>
            <a:pPr marL="0" lvl="0" indent="0" algn="just" eaLnBrk="1" hangingPunct="1">
              <a:spcBef>
                <a:spcPct val="0"/>
              </a:spcBef>
              <a:buNone/>
            </a:pPr>
            <a:r>
              <a:rPr lang="pl-PL" sz="1800" i="1" dirty="0">
                <a:solidFill>
                  <a:prstClr val="black"/>
                </a:solidFill>
                <a:latin typeface="Times New Roman" pitchFamily="18" charset="0"/>
              </a:rPr>
              <a:t>I</a:t>
            </a:r>
            <a:r>
              <a:rPr lang="pl-PL" sz="1800" i="1" dirty="0" smtClean="0">
                <a:solidFill>
                  <a:prstClr val="black"/>
                </a:solidFill>
                <a:latin typeface="Times New Roman" pitchFamily="18" charset="0"/>
              </a:rPr>
              <a:t>nwestycje </a:t>
            </a:r>
            <a:r>
              <a:rPr lang="pl-PL" sz="1800" i="1" dirty="0">
                <a:solidFill>
                  <a:prstClr val="black"/>
                </a:solidFill>
                <a:latin typeface="Times New Roman" pitchFamily="18" charset="0"/>
              </a:rPr>
              <a:t>w obiekty pełniące funkcje kulturalne oraz kształtowanie przestrzeni publicznej </a:t>
            </a:r>
          </a:p>
          <a:p>
            <a:pPr lvl="0" eaLnBrk="1" hangingPunct="1">
              <a:spcBef>
                <a:spcPct val="0"/>
              </a:spcBef>
              <a:buNone/>
            </a:pPr>
            <a:endParaRPr lang="pl-PL" sz="1800" b="1" dirty="0" smtClean="0">
              <a:solidFill>
                <a:prstClr val="black"/>
              </a:solidFill>
              <a:latin typeface="Times New Roman" pitchFamily="18" charset="0"/>
            </a:endParaRPr>
          </a:p>
          <a:p>
            <a:pPr lvl="0" eaLnBrk="1" hangingPunct="1">
              <a:spcBef>
                <a:spcPct val="0"/>
              </a:spcBef>
              <a:buNone/>
            </a:pPr>
            <a:r>
              <a:rPr lang="pl-PL" sz="2000" b="1" dirty="0" smtClean="0">
                <a:solidFill>
                  <a:prstClr val="black"/>
                </a:solidFill>
                <a:latin typeface="Times New Roman" pitchFamily="18" charset="0"/>
              </a:rPr>
              <a:t>Koszty </a:t>
            </a:r>
            <a:r>
              <a:rPr lang="pl-PL" sz="2000" b="1" dirty="0">
                <a:solidFill>
                  <a:prstClr val="black"/>
                </a:solidFill>
                <a:latin typeface="Times New Roman" pitchFamily="18" charset="0"/>
              </a:rPr>
              <a:t>kwalifikowalne</a:t>
            </a:r>
            <a:r>
              <a:rPr lang="pl-PL" sz="1800" b="1" dirty="0">
                <a:solidFill>
                  <a:prstClr val="black"/>
                </a:solidFill>
                <a:latin typeface="Times New Roman" pitchFamily="18" charset="0"/>
              </a:rPr>
              <a:t> </a:t>
            </a:r>
            <a:endParaRPr lang="pl-PL" sz="1800" dirty="0" smtClean="0">
              <a:solidFill>
                <a:prstClr val="black"/>
              </a:solidFill>
              <a:latin typeface="Times New Roman" pitchFamily="18" charset="0"/>
            </a:endParaRPr>
          </a:p>
          <a:p>
            <a:pPr algn="just" eaLnBrk="1" hangingPunct="1">
              <a:spcBef>
                <a:spcPct val="0"/>
              </a:spcBef>
            </a:pPr>
            <a:r>
              <a:rPr lang="pl-PL" sz="2000" dirty="0" smtClean="0">
                <a:solidFill>
                  <a:prstClr val="black"/>
                </a:solidFill>
                <a:latin typeface="Times New Roman" pitchFamily="18" charset="0"/>
              </a:rPr>
              <a:t>budowa, przebudowa lub modernizacja obiektów </a:t>
            </a:r>
            <a:r>
              <a:rPr lang="pl-PL" sz="2000" dirty="0">
                <a:solidFill>
                  <a:prstClr val="black"/>
                </a:solidFill>
                <a:latin typeface="Times New Roman" pitchFamily="18" charset="0"/>
              </a:rPr>
              <a:t>budowlanych; </a:t>
            </a:r>
            <a:endParaRPr lang="pl-PL" sz="2000" dirty="0" smtClean="0">
              <a:solidFill>
                <a:prstClr val="black"/>
              </a:solidFill>
              <a:latin typeface="Times New Roman" pitchFamily="18" charset="0"/>
            </a:endParaRPr>
          </a:p>
          <a:p>
            <a:pPr algn="just" eaLnBrk="1" hangingPunct="1">
              <a:spcBef>
                <a:spcPct val="0"/>
              </a:spcBef>
            </a:pPr>
            <a:r>
              <a:rPr lang="pl-PL" sz="2000" dirty="0" smtClean="0">
                <a:solidFill>
                  <a:prstClr val="black"/>
                </a:solidFill>
                <a:latin typeface="Times New Roman" pitchFamily="18" charset="0"/>
              </a:rPr>
              <a:t>kształtowanie przestrzeni;</a:t>
            </a:r>
            <a:endParaRPr lang="pl-PL" sz="2000" dirty="0">
              <a:solidFill>
                <a:prstClr val="black"/>
              </a:solidFill>
              <a:latin typeface="Times New Roman" pitchFamily="18" charset="0"/>
            </a:endParaRPr>
          </a:p>
          <a:p>
            <a:pPr algn="just" eaLnBrk="1" hangingPunct="1">
              <a:spcBef>
                <a:spcPct val="0"/>
              </a:spcBef>
            </a:pPr>
            <a:r>
              <a:rPr lang="pl-PL" sz="2000" dirty="0" smtClean="0">
                <a:solidFill>
                  <a:prstClr val="black"/>
                </a:solidFill>
                <a:latin typeface="Times New Roman" pitchFamily="18" charset="0"/>
              </a:rPr>
              <a:t>zakup </a:t>
            </a:r>
            <a:r>
              <a:rPr lang="pl-PL" sz="2000" dirty="0">
                <a:solidFill>
                  <a:prstClr val="black"/>
                </a:solidFill>
                <a:latin typeface="Times New Roman" pitchFamily="18" charset="0"/>
              </a:rPr>
              <a:t>sprzętu, materiałów i usług, służących realizacji operacji; </a:t>
            </a:r>
          </a:p>
          <a:p>
            <a:pPr algn="just" eaLnBrk="1" hangingPunct="1">
              <a:spcBef>
                <a:spcPct val="0"/>
              </a:spcBef>
            </a:pPr>
            <a:r>
              <a:rPr lang="pl-PL" sz="2000" dirty="0" smtClean="0">
                <a:solidFill>
                  <a:prstClr val="black"/>
                </a:solidFill>
                <a:latin typeface="Times New Roman" pitchFamily="18" charset="0"/>
              </a:rPr>
              <a:t>koszty </a:t>
            </a:r>
            <a:r>
              <a:rPr lang="pl-PL" sz="2000" dirty="0">
                <a:solidFill>
                  <a:prstClr val="black"/>
                </a:solidFill>
                <a:latin typeface="Times New Roman" pitchFamily="18" charset="0"/>
              </a:rPr>
              <a:t>ogólne, bezpośrednio związane z przygotowaniem i realizacją operacji.</a:t>
            </a:r>
            <a:r>
              <a:rPr lang="pl-PL" sz="1800" dirty="0">
                <a:solidFill>
                  <a:prstClr val="black"/>
                </a:solidFill>
                <a:latin typeface="Times New Roman" pitchFamily="18" charset="0"/>
              </a:rPr>
              <a:t> </a:t>
            </a:r>
          </a:p>
          <a:p>
            <a:pPr marL="0" lvl="0" indent="0" eaLnBrk="1" hangingPunct="1">
              <a:spcBef>
                <a:spcPct val="0"/>
              </a:spcBef>
              <a:buNone/>
            </a:pPr>
            <a:r>
              <a:rPr lang="pl-PL" sz="2000" b="1" dirty="0" smtClean="0">
                <a:solidFill>
                  <a:prstClr val="black"/>
                </a:solidFill>
                <a:latin typeface="Times New Roman" pitchFamily="18" charset="0"/>
              </a:rPr>
              <a:t>Wsparcie</a:t>
            </a:r>
            <a:r>
              <a:rPr lang="pl-PL" sz="2000" b="1" dirty="0">
                <a:solidFill>
                  <a:prstClr val="black"/>
                </a:solidFill>
                <a:latin typeface="Times New Roman" pitchFamily="18" charset="0"/>
              </a:rPr>
              <a:t>: </a:t>
            </a:r>
          </a:p>
          <a:p>
            <a:pPr marL="0" lvl="0" indent="0" algn="just" eaLnBrk="1" hangingPunct="1">
              <a:spcBef>
                <a:spcPct val="0"/>
              </a:spcBef>
              <a:buNone/>
            </a:pPr>
            <a:r>
              <a:rPr lang="pl-PL" sz="2000" dirty="0" smtClean="0">
                <a:solidFill>
                  <a:prstClr val="black"/>
                </a:solidFill>
                <a:latin typeface="Times New Roman" pitchFamily="18" charset="0"/>
              </a:rPr>
              <a:t>do </a:t>
            </a:r>
            <a:r>
              <a:rPr lang="pl-PL" sz="2000" dirty="0">
                <a:solidFill>
                  <a:prstClr val="black"/>
                </a:solidFill>
                <a:latin typeface="Times New Roman" pitchFamily="18" charset="0"/>
              </a:rPr>
              <a:t>500 000 zł na miejscowość w okresie realizacji Programu, łącznie na inwestycje realizowane w ramach poddziałania </a:t>
            </a:r>
            <a:r>
              <a:rPr lang="pl-PL" sz="2000" dirty="0" smtClean="0">
                <a:solidFill>
                  <a:prstClr val="black"/>
                </a:solidFill>
                <a:latin typeface="Times New Roman" pitchFamily="18" charset="0"/>
              </a:rPr>
              <a:t>2 i 3. </a:t>
            </a:r>
            <a:endParaRPr lang="pl-PL" sz="2000" dirty="0">
              <a:solidFill>
                <a:prstClr val="black"/>
              </a:solidFill>
              <a:latin typeface="Times New Roman" pitchFamily="18" charset="0"/>
            </a:endParaRPr>
          </a:p>
          <a:p>
            <a:pPr marL="0" lvl="0" indent="0" eaLnBrk="1" hangingPunct="1">
              <a:spcBef>
                <a:spcPct val="0"/>
              </a:spcBef>
              <a:buNone/>
            </a:pPr>
            <a:r>
              <a:rPr lang="pl-PL" sz="1800" b="1" dirty="0" smtClean="0">
                <a:solidFill>
                  <a:prstClr val="black"/>
                </a:solidFill>
                <a:latin typeface="Times New Roman" pitchFamily="18" charset="0"/>
              </a:rPr>
              <a:t>Beneficjent</a:t>
            </a:r>
            <a:r>
              <a:rPr lang="pl-PL" sz="1800" b="1" dirty="0">
                <a:solidFill>
                  <a:prstClr val="black"/>
                </a:solidFill>
                <a:latin typeface="Times New Roman" pitchFamily="18" charset="0"/>
              </a:rPr>
              <a:t>: </a:t>
            </a:r>
          </a:p>
          <a:p>
            <a:pPr marL="361950" indent="-361950" algn="just" eaLnBrk="1" hangingPunct="1">
              <a:spcBef>
                <a:spcPct val="0"/>
              </a:spcBef>
            </a:pPr>
            <a:r>
              <a:rPr lang="pl-PL" sz="2000" dirty="0" smtClean="0">
                <a:solidFill>
                  <a:prstClr val="black"/>
                </a:solidFill>
                <a:latin typeface="Times New Roman" pitchFamily="18" charset="0"/>
              </a:rPr>
              <a:t>gmina lub </a:t>
            </a:r>
            <a:r>
              <a:rPr lang="pl-PL" sz="2000" dirty="0">
                <a:solidFill>
                  <a:prstClr val="black"/>
                </a:solidFill>
                <a:latin typeface="Times New Roman" pitchFamily="18" charset="0"/>
              </a:rPr>
              <a:t>instytucja kultury, dla której organizatorem jest jednostka </a:t>
            </a:r>
            <a:r>
              <a:rPr lang="pl-PL" sz="2000" dirty="0" smtClean="0">
                <a:solidFill>
                  <a:prstClr val="black"/>
                </a:solidFill>
                <a:latin typeface="Times New Roman" pitchFamily="18" charset="0"/>
              </a:rPr>
              <a:t>samorządu terytorialnego </a:t>
            </a:r>
            <a:r>
              <a:rPr lang="pl-PL" sz="2000" dirty="0">
                <a:solidFill>
                  <a:prstClr val="black"/>
                </a:solidFill>
                <a:latin typeface="Times New Roman" pitchFamily="18" charset="0"/>
              </a:rPr>
              <a:t>– w Przypadku budowy, przebudowy, modernizacji lub wyposażenia obiektów pełniących funkcje </a:t>
            </a:r>
            <a:r>
              <a:rPr lang="pl-PL" sz="2000" dirty="0" smtClean="0">
                <a:solidFill>
                  <a:prstClr val="black"/>
                </a:solidFill>
                <a:latin typeface="Times New Roman" pitchFamily="18" charset="0"/>
              </a:rPr>
              <a:t>kulturalne,</a:t>
            </a:r>
          </a:p>
          <a:p>
            <a:pPr marL="361950" indent="-361950" algn="just" eaLnBrk="1" hangingPunct="1">
              <a:spcBef>
                <a:spcPct val="0"/>
              </a:spcBef>
              <a:tabLst>
                <a:tab pos="361950" algn="l"/>
              </a:tabLst>
            </a:pPr>
            <a:r>
              <a:rPr lang="pl-PL" sz="1800" dirty="0" smtClean="0">
                <a:solidFill>
                  <a:prstClr val="black"/>
                </a:solidFill>
                <a:latin typeface="Times New Roman" pitchFamily="18" charset="0"/>
              </a:rPr>
              <a:t>gmina </a:t>
            </a:r>
            <a:r>
              <a:rPr lang="pl-PL" sz="1800" dirty="0">
                <a:solidFill>
                  <a:prstClr val="black"/>
                </a:solidFill>
                <a:latin typeface="Times New Roman" pitchFamily="18" charset="0"/>
              </a:rPr>
              <a:t>– w przypadku kształtowania przestrzeni publicznej.</a:t>
            </a:r>
          </a:p>
          <a:p>
            <a:pPr marL="0" indent="0" algn="just">
              <a:buNone/>
            </a:pPr>
            <a:endParaRPr lang="pl-PL" sz="2000" dirty="0"/>
          </a:p>
        </p:txBody>
      </p:sp>
      <p:sp>
        <p:nvSpPr>
          <p:cNvPr id="6" name="Symbol zastępczy numeru slajdu 5"/>
          <p:cNvSpPr>
            <a:spLocks noGrp="1"/>
          </p:cNvSpPr>
          <p:nvPr>
            <p:ph type="sldNum" sz="quarter" idx="12"/>
          </p:nvPr>
        </p:nvSpPr>
        <p:spPr/>
        <p:txBody>
          <a:bodyPr/>
          <a:lstStyle/>
          <a:p>
            <a:pPr>
              <a:defRPr/>
            </a:pPr>
            <a:fld id="{24B65095-A88D-4ED4-98BC-379CCEAE9A66}" type="slidenum">
              <a:rPr lang="pl-PL" smtClean="0"/>
              <a:pPr>
                <a:defRPr/>
              </a:pPr>
              <a:t>165</a:t>
            </a:fld>
            <a:endParaRPr lang="pl-PL" dirty="0"/>
          </a:p>
        </p:txBody>
      </p:sp>
    </p:spTree>
    <p:extLst>
      <p:ext uri="{BB962C8B-B14F-4D97-AF65-F5344CB8AC3E}">
        <p14:creationId xmlns:p14="http://schemas.microsoft.com/office/powerpoint/2010/main" xmlns="" val="3750599032"/>
      </p:ext>
    </p:extLst>
  </p:cSld>
  <p:clrMapOvr>
    <a:masterClrMapping/>
  </p:clrMapOvr>
  <p:transition>
    <p:fade thruBlk="1"/>
  </p:transition>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214290"/>
            <a:ext cx="8229600" cy="6143668"/>
          </a:xfrm>
        </p:spPr>
        <p:txBody>
          <a:bodyPr/>
          <a:lstStyle/>
          <a:p>
            <a:pPr marL="0" lvl="0" indent="0" algn="just" eaLnBrk="1" hangingPunct="1">
              <a:spcBef>
                <a:spcPct val="0"/>
              </a:spcBef>
              <a:buNone/>
            </a:pPr>
            <a:r>
              <a:rPr lang="pl-PL" sz="1800" i="1" dirty="0" smtClean="0">
                <a:solidFill>
                  <a:prstClr val="black"/>
                </a:solidFill>
                <a:latin typeface="Times New Roman" pitchFamily="18" charset="0"/>
              </a:rPr>
              <a:t>	Inwestycje w obiekty pełniące funkcje kulturalne oraz kształtowanie 	przestrzeni publicznej </a:t>
            </a:r>
            <a:r>
              <a:rPr lang="pl-PL" sz="1800" dirty="0" smtClean="0">
                <a:solidFill>
                  <a:prstClr val="black"/>
                </a:solidFill>
                <a:latin typeface="Times New Roman" pitchFamily="18" charset="0"/>
              </a:rPr>
              <a:t>cd</a:t>
            </a:r>
            <a:r>
              <a:rPr lang="pl-PL" sz="1800" i="1" dirty="0" smtClean="0">
                <a:solidFill>
                  <a:prstClr val="black"/>
                </a:solidFill>
                <a:latin typeface="Times New Roman" pitchFamily="18" charset="0"/>
              </a:rPr>
              <a:t>.</a:t>
            </a:r>
            <a:endParaRPr lang="pl-PL" sz="1800" dirty="0" smtClean="0"/>
          </a:p>
          <a:p>
            <a:pPr algn="just">
              <a:buNone/>
            </a:pPr>
            <a:r>
              <a:rPr lang="pl-PL" sz="2000" b="1" dirty="0" smtClean="0">
                <a:latin typeface="Times New Roman" pitchFamily="18" charset="0"/>
                <a:cs typeface="Times New Roman" pitchFamily="18" charset="0"/>
              </a:rPr>
              <a:t>		Warunki kwalifikowalności </a:t>
            </a:r>
          </a:p>
          <a:p>
            <a:pPr algn="just"/>
            <a:r>
              <a:rPr lang="pl-PL" sz="1750" dirty="0" smtClean="0">
                <a:latin typeface="Times New Roman" pitchFamily="18" charset="0"/>
                <a:cs typeface="Times New Roman" pitchFamily="18" charset="0"/>
              </a:rPr>
              <a:t>operacja realizowana jest w miejscowości, należącej do: </a:t>
            </a:r>
          </a:p>
          <a:p>
            <a:pPr algn="just">
              <a:buFont typeface="Wingdings" pitchFamily="2" charset="2"/>
              <a:buChar char="ü"/>
            </a:pPr>
            <a:r>
              <a:rPr lang="pl-PL" sz="1750" dirty="0" smtClean="0">
                <a:latin typeface="Times New Roman" pitchFamily="18" charset="0"/>
                <a:cs typeface="Times New Roman" pitchFamily="18" charset="0"/>
              </a:rPr>
              <a:t>gminy wiejskiej lub </a:t>
            </a:r>
          </a:p>
          <a:p>
            <a:pPr algn="just">
              <a:buFont typeface="Wingdings" pitchFamily="2" charset="2"/>
              <a:buChar char="ü"/>
            </a:pPr>
            <a:r>
              <a:rPr lang="pl-PL" sz="1750" dirty="0" smtClean="0">
                <a:latin typeface="Times New Roman" pitchFamily="18" charset="0"/>
                <a:cs typeface="Times New Roman" pitchFamily="18" charset="0"/>
              </a:rPr>
              <a:t>gminy miejsko-wiejskiej, z wyłączeniem miast liczących powyżej 5 tys. mieszkańców, lub </a:t>
            </a:r>
          </a:p>
          <a:p>
            <a:pPr algn="just">
              <a:buFont typeface="Wingdings" pitchFamily="2" charset="2"/>
              <a:buChar char="ü"/>
            </a:pPr>
            <a:r>
              <a:rPr lang="pl-PL" sz="1750" dirty="0" smtClean="0">
                <a:latin typeface="Times New Roman" pitchFamily="18" charset="0"/>
                <a:cs typeface="Times New Roman" pitchFamily="18" charset="0"/>
              </a:rPr>
              <a:t>gminy miejskiej z wyłączeniem miejscowości liczących powyżej 5 tys. mieszkańców;</a:t>
            </a:r>
          </a:p>
          <a:p>
            <a:pPr algn="just">
              <a:buFont typeface="Arial" pitchFamily="34" charset="0"/>
              <a:buChar char="•"/>
            </a:pPr>
            <a:r>
              <a:rPr lang="pl-PL" sz="1750" dirty="0" smtClean="0">
                <a:latin typeface="Times New Roman" pitchFamily="18" charset="0"/>
                <a:cs typeface="Times New Roman" pitchFamily="18" charset="0"/>
              </a:rPr>
              <a:t>operacja będzie ogólnodostępna, w tym dostępna dla osób niepełnosprawnych;  </a:t>
            </a:r>
          </a:p>
          <a:p>
            <a:pPr algn="just">
              <a:buFont typeface="Arial" pitchFamily="34" charset="0"/>
              <a:buChar char="•"/>
            </a:pPr>
            <a:r>
              <a:rPr lang="pl-PL" sz="1750" dirty="0" smtClean="0">
                <a:latin typeface="Times New Roman" pitchFamily="18" charset="0"/>
                <a:cs typeface="Times New Roman" pitchFamily="18" charset="0"/>
              </a:rPr>
              <a:t>operacja nie ma charakteru komercyjnego; </a:t>
            </a:r>
          </a:p>
          <a:p>
            <a:pPr algn="just"/>
            <a:r>
              <a:rPr lang="pl-PL" sz="1750" dirty="0" smtClean="0">
                <a:latin typeface="Times New Roman" pitchFamily="18" charset="0"/>
                <a:cs typeface="Times New Roman" pitchFamily="18" charset="0"/>
              </a:rPr>
              <a:t> jest spójna z dokumentem planistycznym gminy, w przypadku gdy taki istnieje lub </a:t>
            </a:r>
          </a:p>
          <a:p>
            <a:pPr algn="just">
              <a:buNone/>
            </a:pPr>
            <a:r>
              <a:rPr lang="pl-PL" sz="1750" dirty="0" smtClean="0">
                <a:latin typeface="Times New Roman" pitchFamily="18" charset="0"/>
                <a:cs typeface="Times New Roman" pitchFamily="18" charset="0"/>
              </a:rPr>
              <a:t>	lokalną strategią rozwoju gminy lub planem rozwoju miejscowości; </a:t>
            </a:r>
          </a:p>
          <a:p>
            <a:pPr algn="just"/>
            <a:r>
              <a:rPr lang="pl-PL" sz="1750" dirty="0" smtClean="0">
                <a:latin typeface="Times New Roman" pitchFamily="18" charset="0"/>
                <a:cs typeface="Times New Roman" pitchFamily="18" charset="0"/>
              </a:rPr>
              <a:t> spełnia wymagania wynikające z obowiązujących przepisów prawa, które mają </a:t>
            </a:r>
          </a:p>
          <a:p>
            <a:pPr algn="just">
              <a:buNone/>
            </a:pPr>
            <a:r>
              <a:rPr lang="pl-PL" sz="1750" dirty="0" smtClean="0">
                <a:latin typeface="Times New Roman" pitchFamily="18" charset="0"/>
                <a:cs typeface="Times New Roman" pitchFamily="18" charset="0"/>
              </a:rPr>
              <a:t>	zastosowanie do tej operacji; </a:t>
            </a:r>
          </a:p>
          <a:p>
            <a:pPr algn="just"/>
            <a:r>
              <a:rPr lang="pl-PL" sz="1750" dirty="0" smtClean="0">
                <a:latin typeface="Times New Roman" pitchFamily="18" charset="0"/>
                <a:cs typeface="Times New Roman" pitchFamily="18" charset="0"/>
              </a:rPr>
              <a:t> realizowana będzie na nieruchomości należącej do wnioskodawcy lub wnioskodawca posiada prawo do dysponowania nieruchomością na cele określone w operacji przez okres związania celem. </a:t>
            </a:r>
          </a:p>
          <a:p>
            <a:pPr algn="just"/>
            <a:r>
              <a:rPr lang="pl-PL" sz="1750" dirty="0" smtClean="0">
                <a:latin typeface="Times New Roman" pitchFamily="18" charset="0"/>
                <a:cs typeface="Times New Roman" pitchFamily="18" charset="0"/>
              </a:rPr>
              <a:t>składana jest przez instytucję kultury, dla której organizatorem jest JST i została zaakceptowana przez tę jednostkę;</a:t>
            </a:r>
            <a:endParaRPr lang="pl-PL" sz="1750" dirty="0">
              <a:latin typeface="Times New Roman" pitchFamily="18" charset="0"/>
              <a:cs typeface="Times New Roman" pitchFamily="18" charset="0"/>
            </a:endParaRPr>
          </a:p>
        </p:txBody>
      </p:sp>
      <p:sp>
        <p:nvSpPr>
          <p:cNvPr id="6" name="Symbol zastępczy numeru slajdu 5"/>
          <p:cNvSpPr>
            <a:spLocks noGrp="1"/>
          </p:cNvSpPr>
          <p:nvPr>
            <p:ph type="sldNum" sz="quarter" idx="12"/>
          </p:nvPr>
        </p:nvSpPr>
        <p:spPr/>
        <p:txBody>
          <a:bodyPr/>
          <a:lstStyle/>
          <a:p>
            <a:pPr>
              <a:defRPr/>
            </a:pPr>
            <a:fld id="{24B65095-A88D-4ED4-98BC-379CCEAE9A66}" type="slidenum">
              <a:rPr lang="pl-PL" smtClean="0"/>
              <a:pPr>
                <a:defRPr/>
              </a:pPr>
              <a:t>166</a:t>
            </a:fld>
            <a:endParaRPr lang="pl-PL" dirty="0"/>
          </a:p>
        </p:txBody>
      </p:sp>
    </p:spTree>
    <p:extLst>
      <p:ext uri="{BB962C8B-B14F-4D97-AF65-F5344CB8AC3E}">
        <p14:creationId xmlns:p14="http://schemas.microsoft.com/office/powerpoint/2010/main" xmlns="" val="2743429246"/>
      </p:ext>
    </p:extLst>
  </p:cSld>
  <p:clrMapOvr>
    <a:masterClrMapping/>
  </p:clrMapOvr>
  <p:transition>
    <p:fade thruBlk="1"/>
  </p:transition>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67544" y="404664"/>
            <a:ext cx="8229600" cy="5715040"/>
          </a:xfrm>
        </p:spPr>
        <p:txBody>
          <a:bodyPr/>
          <a:lstStyle/>
          <a:p>
            <a:pPr marL="0" indent="0" algn="just">
              <a:buNone/>
            </a:pPr>
            <a:r>
              <a:rPr lang="pl-PL" sz="2200" b="1" dirty="0" smtClean="0">
                <a:solidFill>
                  <a:prstClr val="black"/>
                </a:solidFill>
                <a:latin typeface="Times New Roman" pitchFamily="18" charset="0"/>
              </a:rPr>
              <a:t>	</a:t>
            </a:r>
            <a:r>
              <a:rPr lang="pl-PL" sz="2200" b="1" dirty="0" smtClean="0">
                <a:solidFill>
                  <a:srgbClr val="008000"/>
                </a:solidFill>
                <a:latin typeface="Times New Roman" pitchFamily="18" charset="0"/>
              </a:rPr>
              <a:t>Inwestycje w tworzenie, ulepszanie lub rozwijanie 	podstawowych usług  lokalnych dla  ludności  wiejskiej,  </a:t>
            </a:r>
            <a:br>
              <a:rPr lang="pl-PL" sz="2200" b="1" dirty="0" smtClean="0">
                <a:solidFill>
                  <a:srgbClr val="008000"/>
                </a:solidFill>
                <a:latin typeface="Times New Roman" pitchFamily="18" charset="0"/>
              </a:rPr>
            </a:br>
            <a:r>
              <a:rPr lang="pl-PL" sz="2200" b="1" dirty="0" smtClean="0">
                <a:solidFill>
                  <a:srgbClr val="008000"/>
                </a:solidFill>
                <a:latin typeface="Times New Roman" pitchFamily="18" charset="0"/>
              </a:rPr>
              <a:t>	w tym rekreacji i kultury oraz powiązanej infrastruktury</a:t>
            </a:r>
          </a:p>
          <a:p>
            <a:pPr marL="0" indent="0" algn="just">
              <a:buNone/>
            </a:pPr>
            <a:r>
              <a:rPr lang="pl-PL" sz="1800" i="1" dirty="0" smtClean="0">
                <a:latin typeface="Times New Roman" pitchFamily="18" charset="0"/>
                <a:cs typeface="Times New Roman" pitchFamily="18" charset="0"/>
              </a:rPr>
              <a:t>inwestycje w targowiska lub obiekty budowlane przeznaczone na cele promocji lokalnych produktów i usług</a:t>
            </a:r>
            <a:endParaRPr lang="pl-PL" sz="1800" b="1" i="1" dirty="0" smtClean="0">
              <a:solidFill>
                <a:prstClr val="black"/>
              </a:solidFill>
              <a:latin typeface="Times New Roman" pitchFamily="18" charset="0"/>
              <a:cs typeface="Times New Roman" pitchFamily="18" charset="0"/>
            </a:endParaRPr>
          </a:p>
          <a:p>
            <a:pPr>
              <a:buNone/>
            </a:pPr>
            <a:endParaRPr lang="pl-PL" sz="2000" b="1" u="sng" dirty="0" smtClean="0">
              <a:latin typeface="Times New Roman" pitchFamily="18" charset="0"/>
              <a:cs typeface="Times New Roman" pitchFamily="18" charset="0"/>
            </a:endParaRPr>
          </a:p>
          <a:p>
            <a:pPr>
              <a:buNone/>
            </a:pPr>
            <a:r>
              <a:rPr lang="pl-PL" sz="2000" b="1" dirty="0" smtClean="0">
                <a:latin typeface="Times New Roman" pitchFamily="18" charset="0"/>
                <a:cs typeface="Times New Roman" pitchFamily="18" charset="0"/>
              </a:rPr>
              <a:t>Koszty kwalifikowalne: </a:t>
            </a:r>
            <a:endParaRPr lang="pl-PL" sz="2000" dirty="0" smtClean="0">
              <a:latin typeface="Times New Roman" pitchFamily="18" charset="0"/>
              <a:cs typeface="Times New Roman" pitchFamily="18" charset="0"/>
            </a:endParaRPr>
          </a:p>
          <a:p>
            <a:r>
              <a:rPr lang="pl-PL" sz="1800" dirty="0" smtClean="0">
                <a:latin typeface="Times New Roman" pitchFamily="18" charset="0"/>
                <a:cs typeface="Times New Roman" pitchFamily="18" charset="0"/>
              </a:rPr>
              <a:t>budowa, </a:t>
            </a:r>
            <a:r>
              <a:rPr lang="pl-PL" sz="1800" dirty="0" err="1" smtClean="0">
                <a:latin typeface="Times New Roman" pitchFamily="18" charset="0"/>
                <a:cs typeface="Times New Roman" pitchFamily="18" charset="0"/>
              </a:rPr>
              <a:t>przebudowal</a:t>
            </a:r>
            <a:r>
              <a:rPr lang="pl-PL" sz="1800" dirty="0" smtClean="0">
                <a:latin typeface="Times New Roman" pitchFamily="18" charset="0"/>
                <a:cs typeface="Times New Roman" pitchFamily="18" charset="0"/>
              </a:rPr>
              <a:t> </a:t>
            </a:r>
            <a:r>
              <a:rPr lang="pl-PL" sz="1800" dirty="0" err="1" smtClean="0">
                <a:latin typeface="Times New Roman" pitchFamily="18" charset="0"/>
                <a:cs typeface="Times New Roman" pitchFamily="18" charset="0"/>
              </a:rPr>
              <a:t>ub</a:t>
            </a:r>
            <a:r>
              <a:rPr lang="pl-PL" sz="1800" dirty="0" smtClean="0">
                <a:latin typeface="Times New Roman" pitchFamily="18" charset="0"/>
                <a:cs typeface="Times New Roman" pitchFamily="18" charset="0"/>
              </a:rPr>
              <a:t> modernizacja obiektów budowlanych; </a:t>
            </a:r>
          </a:p>
          <a:p>
            <a:r>
              <a:rPr lang="pl-PL" sz="1800" dirty="0" smtClean="0">
                <a:latin typeface="Times New Roman" pitchFamily="18" charset="0"/>
                <a:cs typeface="Times New Roman" pitchFamily="18" charset="0"/>
              </a:rPr>
              <a:t>zakup sprzętu, materiałów i usług, służących realizacji operacji; </a:t>
            </a:r>
          </a:p>
          <a:p>
            <a:r>
              <a:rPr lang="pl-PL" sz="1800" dirty="0" smtClean="0">
                <a:latin typeface="Times New Roman" pitchFamily="18" charset="0"/>
                <a:cs typeface="Times New Roman" pitchFamily="18" charset="0"/>
              </a:rPr>
              <a:t>koszty ogólne, bezpośrednio związane z przygotowaniem i realizacją operacji. </a:t>
            </a:r>
          </a:p>
          <a:p>
            <a:pPr>
              <a:buNone/>
            </a:pPr>
            <a:endParaRPr lang="pl-PL" sz="800" dirty="0" smtClean="0"/>
          </a:p>
          <a:p>
            <a:pPr>
              <a:buNone/>
            </a:pPr>
            <a:r>
              <a:rPr lang="pl-PL" sz="2000" b="1" dirty="0" smtClean="0">
                <a:latin typeface="Times New Roman" pitchFamily="18" charset="0"/>
                <a:cs typeface="Times New Roman" pitchFamily="18" charset="0"/>
              </a:rPr>
              <a:t>Wsparcie: </a:t>
            </a:r>
          </a:p>
          <a:p>
            <a:pPr>
              <a:buNone/>
            </a:pPr>
            <a:r>
              <a:rPr lang="pl-PL" sz="1800" dirty="0" smtClean="0">
                <a:latin typeface="Times New Roman" pitchFamily="18" charset="0"/>
                <a:cs typeface="Times New Roman" pitchFamily="18" charset="0"/>
              </a:rPr>
              <a:t>do 1 mln zł na beneficjenta w okresie realizacji Programu. </a:t>
            </a:r>
          </a:p>
          <a:p>
            <a:pPr>
              <a:buNone/>
            </a:pPr>
            <a:endParaRPr lang="pl-PL" sz="2000" b="1" u="sng" dirty="0" smtClean="0">
              <a:latin typeface="Times New Roman" pitchFamily="18" charset="0"/>
              <a:cs typeface="Times New Roman" pitchFamily="18" charset="0"/>
            </a:endParaRPr>
          </a:p>
          <a:p>
            <a:pPr>
              <a:buNone/>
            </a:pPr>
            <a:r>
              <a:rPr lang="pl-PL" sz="2000" b="1" dirty="0" smtClean="0">
                <a:latin typeface="Times New Roman" pitchFamily="18" charset="0"/>
                <a:cs typeface="Times New Roman" pitchFamily="18" charset="0"/>
              </a:rPr>
              <a:t>Beneficjent: </a:t>
            </a:r>
          </a:p>
          <a:p>
            <a:pPr>
              <a:buNone/>
            </a:pPr>
            <a:r>
              <a:rPr lang="pl-PL" sz="1800" dirty="0" smtClean="0">
                <a:latin typeface="Times New Roman" pitchFamily="18" charset="0"/>
                <a:cs typeface="Times New Roman" pitchFamily="18" charset="0"/>
              </a:rPr>
              <a:t>gmina, powiat lub ich związki.</a:t>
            </a:r>
          </a:p>
        </p:txBody>
      </p:sp>
      <p:sp>
        <p:nvSpPr>
          <p:cNvPr id="6" name="Symbol zastępczy numeru slajdu 5"/>
          <p:cNvSpPr>
            <a:spLocks noGrp="1"/>
          </p:cNvSpPr>
          <p:nvPr>
            <p:ph type="sldNum" sz="quarter" idx="12"/>
          </p:nvPr>
        </p:nvSpPr>
        <p:spPr/>
        <p:txBody>
          <a:bodyPr/>
          <a:lstStyle/>
          <a:p>
            <a:pPr>
              <a:defRPr/>
            </a:pPr>
            <a:fld id="{24B65095-A88D-4ED4-98BC-379CCEAE9A66}" type="slidenum">
              <a:rPr lang="pl-PL" smtClean="0"/>
              <a:pPr>
                <a:defRPr/>
              </a:pPr>
              <a:t>167</a:t>
            </a:fld>
            <a:endParaRPr lang="pl-PL" dirty="0"/>
          </a:p>
        </p:txBody>
      </p:sp>
    </p:spTree>
    <p:extLst>
      <p:ext uri="{BB962C8B-B14F-4D97-AF65-F5344CB8AC3E}">
        <p14:creationId xmlns:p14="http://schemas.microsoft.com/office/powerpoint/2010/main" xmlns="" val="802882284"/>
      </p:ext>
    </p:extLst>
  </p:cSld>
  <p:clrMapOvr>
    <a:masterClrMapping/>
  </p:clrMapOvr>
  <p:transition>
    <p:fade thruBlk="1"/>
  </p:transition>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548680"/>
            <a:ext cx="8229600" cy="5577483"/>
          </a:xfrm>
        </p:spPr>
        <p:txBody>
          <a:bodyPr/>
          <a:lstStyle/>
          <a:p>
            <a:pPr marL="0" indent="0" algn="just">
              <a:buNone/>
            </a:pPr>
            <a:r>
              <a:rPr lang="pl-PL" sz="2000" i="1" dirty="0" smtClean="0">
                <a:latin typeface="Times New Roman" pitchFamily="18" charset="0"/>
                <a:cs typeface="Times New Roman" pitchFamily="18" charset="0"/>
              </a:rPr>
              <a:t>	Inwestycje w targowiska lub obiekty budowlane przeznaczone na cele 	promocji lokalnych produktów i usług cd.</a:t>
            </a:r>
            <a:endParaRPr lang="pl-PL" sz="2000" b="1" i="1" dirty="0" smtClean="0">
              <a:solidFill>
                <a:prstClr val="black"/>
              </a:solidFill>
              <a:latin typeface="Times New Roman" pitchFamily="18" charset="0"/>
              <a:cs typeface="Times New Roman" pitchFamily="18" charset="0"/>
            </a:endParaRPr>
          </a:p>
          <a:p>
            <a:pPr algn="just">
              <a:buNone/>
            </a:pPr>
            <a:endParaRPr lang="pl-PL" sz="800" b="1" dirty="0" smtClean="0">
              <a:solidFill>
                <a:prstClr val="black"/>
              </a:solidFill>
              <a:latin typeface="Times New Roman" pitchFamily="18" charset="0"/>
              <a:cs typeface="Times New Roman" pitchFamily="18" charset="0"/>
            </a:endParaRPr>
          </a:p>
          <a:p>
            <a:pPr algn="just">
              <a:buNone/>
            </a:pPr>
            <a:r>
              <a:rPr lang="pl-PL" sz="2000" b="1" dirty="0" smtClean="0">
                <a:solidFill>
                  <a:prstClr val="black"/>
                </a:solidFill>
                <a:latin typeface="Times New Roman" pitchFamily="18" charset="0"/>
                <a:cs typeface="Times New Roman" pitchFamily="18" charset="0"/>
              </a:rPr>
              <a:t>Warunki kwalifikowalności :</a:t>
            </a:r>
          </a:p>
          <a:p>
            <a:pPr algn="just"/>
            <a:r>
              <a:rPr lang="pl-PL" sz="1800" dirty="0" smtClean="0">
                <a:solidFill>
                  <a:prstClr val="black"/>
                </a:solidFill>
                <a:latin typeface="Times New Roman" pitchFamily="18" charset="0"/>
                <a:cs typeface="Times New Roman" pitchFamily="18" charset="0"/>
              </a:rPr>
              <a:t>operacja realizowana jest w miejscowości liczącej nie więcej niż 200 tys. mieszkańców;  </a:t>
            </a:r>
          </a:p>
          <a:p>
            <a:pPr algn="just"/>
            <a:r>
              <a:rPr lang="pl-PL" sz="1800" dirty="0" smtClean="0">
                <a:solidFill>
                  <a:prstClr val="black"/>
                </a:solidFill>
                <a:latin typeface="Times New Roman" pitchFamily="18" charset="0"/>
                <a:cs typeface="Times New Roman" pitchFamily="18" charset="0"/>
              </a:rPr>
              <a:t> będzie ogólnodostępna;</a:t>
            </a:r>
          </a:p>
          <a:p>
            <a:pPr algn="just"/>
            <a:r>
              <a:rPr lang="pl-PL" sz="1800" dirty="0" smtClean="0">
                <a:solidFill>
                  <a:prstClr val="black"/>
                </a:solidFill>
                <a:latin typeface="Times New Roman" pitchFamily="18" charset="0"/>
                <a:cs typeface="Times New Roman" pitchFamily="18" charset="0"/>
              </a:rPr>
              <a:t> nie ma charakteru komercyjnego; </a:t>
            </a:r>
          </a:p>
          <a:p>
            <a:pPr algn="just"/>
            <a:r>
              <a:rPr lang="pl-PL" sz="1800" dirty="0" smtClean="0">
                <a:solidFill>
                  <a:prstClr val="black"/>
                </a:solidFill>
                <a:latin typeface="Times New Roman" pitchFamily="18" charset="0"/>
                <a:cs typeface="Times New Roman" pitchFamily="18" charset="0"/>
              </a:rPr>
              <a:t>jest spójna z dokumentem planistycznym gminy, w przypadku gdy taki istnieje lub  lokalną strategią rozwoju gminy lub planem rozwoju miejscowości; </a:t>
            </a:r>
          </a:p>
          <a:p>
            <a:pPr algn="just"/>
            <a:r>
              <a:rPr lang="pl-PL" sz="1800" dirty="0" smtClean="0">
                <a:solidFill>
                  <a:prstClr val="black"/>
                </a:solidFill>
                <a:latin typeface="Times New Roman" pitchFamily="18" charset="0"/>
                <a:cs typeface="Times New Roman" pitchFamily="18" charset="0"/>
              </a:rPr>
              <a:t>spełnia wymagania wynikające z obowiązujących przepisów prawa, które mają zastosowanie do tej operacji;</a:t>
            </a:r>
          </a:p>
          <a:p>
            <a:pPr algn="just"/>
            <a:r>
              <a:rPr lang="pl-PL" sz="1800" dirty="0" smtClean="0">
                <a:solidFill>
                  <a:prstClr val="black"/>
                </a:solidFill>
                <a:latin typeface="Times New Roman" pitchFamily="18" charset="0"/>
                <a:cs typeface="Times New Roman" pitchFamily="18" charset="0"/>
              </a:rPr>
              <a:t>realizowana będzie na nieruchomości należącej do wnioskodawcy lub wnioskodawca posiada prawo do dysponowania nieruchomością na cele określone w operacji przez okres związania celem.</a:t>
            </a:r>
            <a:endParaRPr lang="pl-PL" sz="1800" dirty="0" smtClean="0">
              <a:latin typeface="Times New Roman" pitchFamily="18" charset="0"/>
              <a:cs typeface="Times New Roman" pitchFamily="18" charset="0"/>
            </a:endParaRPr>
          </a:p>
          <a:p>
            <a:pPr algn="just"/>
            <a:endParaRPr lang="pl-PL" sz="1800" dirty="0" smtClean="0">
              <a:solidFill>
                <a:prstClr val="black"/>
              </a:solidFill>
              <a:latin typeface="Times New Roman" pitchFamily="18" charset="0"/>
              <a:cs typeface="Times New Roman" pitchFamily="18" charset="0"/>
            </a:endParaRPr>
          </a:p>
          <a:p>
            <a:pPr marL="0" indent="0" algn="just">
              <a:buNone/>
            </a:pPr>
            <a:endParaRPr lang="pl-PL" sz="1800" dirty="0" smtClean="0">
              <a:solidFill>
                <a:prstClr val="black"/>
              </a:solidFill>
              <a:latin typeface="Times New Roman" pitchFamily="18" charset="0"/>
              <a:cs typeface="Times New Roman" pitchFamily="18" charset="0"/>
            </a:endParaRPr>
          </a:p>
          <a:p>
            <a:pPr algn="just">
              <a:buNone/>
            </a:pPr>
            <a:r>
              <a:rPr lang="pl-PL" sz="1800" dirty="0" smtClean="0">
                <a:solidFill>
                  <a:prstClr val="black"/>
                </a:solidFill>
                <a:latin typeface="Times New Roman" pitchFamily="18" charset="0"/>
                <a:cs typeface="Times New Roman" pitchFamily="18" charset="0"/>
              </a:rPr>
              <a:t> </a:t>
            </a:r>
            <a:endParaRPr lang="pl-PL" sz="1800" dirty="0">
              <a:latin typeface="Times New Roman" pitchFamily="18" charset="0"/>
              <a:cs typeface="Times New Roman" pitchFamily="18" charset="0"/>
            </a:endParaRPr>
          </a:p>
        </p:txBody>
      </p:sp>
      <p:sp>
        <p:nvSpPr>
          <p:cNvPr id="6" name="Symbol zastępczy numeru slajdu 5"/>
          <p:cNvSpPr>
            <a:spLocks noGrp="1"/>
          </p:cNvSpPr>
          <p:nvPr>
            <p:ph type="sldNum" sz="quarter" idx="12"/>
          </p:nvPr>
        </p:nvSpPr>
        <p:spPr/>
        <p:txBody>
          <a:bodyPr/>
          <a:lstStyle/>
          <a:p>
            <a:pPr>
              <a:defRPr/>
            </a:pPr>
            <a:fld id="{24B65095-A88D-4ED4-98BC-379CCEAE9A66}" type="slidenum">
              <a:rPr lang="pl-PL" smtClean="0"/>
              <a:pPr>
                <a:defRPr/>
              </a:pPr>
              <a:t>168</a:t>
            </a:fld>
            <a:endParaRPr lang="pl-PL" dirty="0"/>
          </a:p>
        </p:txBody>
      </p:sp>
    </p:spTree>
    <p:extLst>
      <p:ext uri="{BB962C8B-B14F-4D97-AF65-F5344CB8AC3E}">
        <p14:creationId xmlns:p14="http://schemas.microsoft.com/office/powerpoint/2010/main" xmlns="" val="2427457798"/>
      </p:ext>
    </p:extLst>
  </p:cSld>
  <p:clrMapOvr>
    <a:masterClrMapping/>
  </p:clrMapOvr>
  <p:transition>
    <p:fade thruBlk="1"/>
  </p:transition>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836712"/>
            <a:ext cx="8229600" cy="5289451"/>
          </a:xfrm>
        </p:spPr>
        <p:txBody>
          <a:bodyPr/>
          <a:lstStyle/>
          <a:p>
            <a:pPr marL="0" indent="0" algn="ctr">
              <a:buNone/>
            </a:pPr>
            <a:r>
              <a:rPr lang="pl-PL" b="1" dirty="0" smtClean="0">
                <a:latin typeface="Times New Roman" pitchFamily="18" charset="0"/>
                <a:cs typeface="Times New Roman" pitchFamily="18" charset="0"/>
              </a:rPr>
              <a:t>Dodatkowe informacje o działaniu</a:t>
            </a:r>
          </a:p>
          <a:p>
            <a:pPr marL="0" lvl="0" indent="0" eaLnBrk="1" hangingPunct="1">
              <a:spcBef>
                <a:spcPct val="0"/>
              </a:spcBef>
              <a:buNone/>
            </a:pPr>
            <a:endParaRPr lang="pl-PL" sz="1800" dirty="0" smtClean="0">
              <a:solidFill>
                <a:prstClr val="black"/>
              </a:solidFill>
              <a:latin typeface="Times New Roman" pitchFamily="18" charset="0"/>
            </a:endParaRPr>
          </a:p>
          <a:p>
            <a:pPr marL="0" lvl="0" indent="0" eaLnBrk="1" hangingPunct="1">
              <a:spcBef>
                <a:spcPct val="0"/>
              </a:spcBef>
              <a:buNone/>
            </a:pPr>
            <a:endParaRPr lang="pl-PL" sz="1800" dirty="0">
              <a:solidFill>
                <a:prstClr val="black"/>
              </a:solidFill>
              <a:latin typeface="Times New Roman" pitchFamily="18" charset="0"/>
            </a:endParaRPr>
          </a:p>
          <a:p>
            <a:pPr marL="0" lvl="0" indent="0" algn="just" eaLnBrk="1" hangingPunct="1">
              <a:spcBef>
                <a:spcPct val="0"/>
              </a:spcBef>
              <a:buNone/>
            </a:pPr>
            <a:r>
              <a:rPr lang="pl-PL" sz="2000" dirty="0" smtClean="0">
                <a:solidFill>
                  <a:prstClr val="black"/>
                </a:solidFill>
                <a:latin typeface="Times New Roman" pitchFamily="18" charset="0"/>
              </a:rPr>
              <a:t>Wsparcie </a:t>
            </a:r>
            <a:r>
              <a:rPr lang="pl-PL" sz="2000" dirty="0">
                <a:solidFill>
                  <a:prstClr val="black"/>
                </a:solidFill>
                <a:latin typeface="Times New Roman" pitchFamily="18" charset="0"/>
              </a:rPr>
              <a:t>z EFRROW w ramach działania wynosi maksymalnie 63,63% kosztów kwalifikowalnych projektu. Wymagany krajowy wkład środków publicznych, w wysokości co najmniej 36,37% kosztów kwalifikowalnych projektu, pochodzi ze środków własnych beneficjenta. </a:t>
            </a:r>
          </a:p>
          <a:p>
            <a:pPr marL="0" lvl="0" indent="0" algn="just" eaLnBrk="1" hangingPunct="1">
              <a:spcBef>
                <a:spcPct val="0"/>
              </a:spcBef>
              <a:buNone/>
            </a:pPr>
            <a:endParaRPr lang="pl-PL" sz="2000" dirty="0">
              <a:solidFill>
                <a:prstClr val="black"/>
              </a:solidFill>
              <a:latin typeface="Times New Roman" pitchFamily="18" charset="0"/>
            </a:endParaRPr>
          </a:p>
          <a:p>
            <a:pPr marL="0" lvl="0" indent="0" algn="just" eaLnBrk="1" hangingPunct="1">
              <a:spcBef>
                <a:spcPct val="0"/>
              </a:spcBef>
              <a:buNone/>
            </a:pPr>
            <a:r>
              <a:rPr lang="pl-PL" sz="2000" dirty="0">
                <a:solidFill>
                  <a:prstClr val="black"/>
                </a:solidFill>
                <a:latin typeface="Times New Roman" pitchFamily="18" charset="0"/>
              </a:rPr>
              <a:t>Wsparcie operacji realizowanych w miejscowościach wiejskich i miastach do 5 tys. mieszkańców (z wyjątkiem targowisk). Wsparcie targowisk (poddziałanie </a:t>
            </a:r>
            <a:r>
              <a:rPr lang="pl-PL" sz="2000" dirty="0" smtClean="0">
                <a:solidFill>
                  <a:prstClr val="black"/>
                </a:solidFill>
                <a:latin typeface="Times New Roman" pitchFamily="18" charset="0"/>
              </a:rPr>
              <a:t>3) </a:t>
            </a:r>
            <a:r>
              <a:rPr lang="pl-PL" sz="2000" dirty="0">
                <a:solidFill>
                  <a:prstClr val="black"/>
                </a:solidFill>
                <a:latin typeface="Times New Roman" pitchFamily="18" charset="0"/>
              </a:rPr>
              <a:t>w miejscowościach do 200 tys. mieszkańców. </a:t>
            </a:r>
          </a:p>
          <a:p>
            <a:pPr marL="0" indent="0">
              <a:buNone/>
            </a:pPr>
            <a:endParaRPr lang="pl-PL" dirty="0"/>
          </a:p>
        </p:txBody>
      </p:sp>
      <p:sp>
        <p:nvSpPr>
          <p:cNvPr id="6" name="Symbol zastępczy numeru slajdu 5"/>
          <p:cNvSpPr>
            <a:spLocks noGrp="1"/>
          </p:cNvSpPr>
          <p:nvPr>
            <p:ph type="sldNum" sz="quarter" idx="12"/>
          </p:nvPr>
        </p:nvSpPr>
        <p:spPr/>
        <p:txBody>
          <a:bodyPr/>
          <a:lstStyle/>
          <a:p>
            <a:pPr>
              <a:defRPr/>
            </a:pPr>
            <a:fld id="{24B65095-A88D-4ED4-98BC-379CCEAE9A66}" type="slidenum">
              <a:rPr lang="pl-PL" smtClean="0"/>
              <a:pPr>
                <a:defRPr/>
              </a:pPr>
              <a:t>169</a:t>
            </a:fld>
            <a:endParaRPr lang="pl-PL" dirty="0"/>
          </a:p>
        </p:txBody>
      </p:sp>
    </p:spTree>
    <p:extLst>
      <p:ext uri="{BB962C8B-B14F-4D97-AF65-F5344CB8AC3E}">
        <p14:creationId xmlns:p14="http://schemas.microsoft.com/office/powerpoint/2010/main" xmlns="" val="4031549583"/>
      </p:ext>
    </p:extLst>
  </p:cSld>
  <p:clrMapOvr>
    <a:masterClrMapping/>
  </p:clrMapOvr>
  <p:transition>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ytuł 1"/>
          <p:cNvSpPr>
            <a:spLocks noGrp="1"/>
          </p:cNvSpPr>
          <p:nvPr>
            <p:ph type="title"/>
          </p:nvPr>
        </p:nvSpPr>
        <p:spPr>
          <a:xfrm>
            <a:off x="971550" y="188913"/>
            <a:ext cx="7772400" cy="792162"/>
          </a:xfrm>
        </p:spPr>
        <p:txBody>
          <a:bodyPr anchor="t"/>
          <a:lstStyle/>
          <a:p>
            <a:pPr algn="l"/>
            <a:r>
              <a:rPr lang="pl-PL" sz="1800" b="1" dirty="0" smtClean="0">
                <a:latin typeface="Times New Roman" pitchFamily="18" charset="0"/>
                <a:cs typeface="Times New Roman" pitchFamily="18" charset="0"/>
              </a:rPr>
              <a:t>   </a:t>
            </a:r>
            <a:br>
              <a:rPr lang="pl-PL" sz="1800" b="1" dirty="0" smtClean="0">
                <a:latin typeface="Times New Roman" pitchFamily="18" charset="0"/>
                <a:cs typeface="Times New Roman" pitchFamily="18" charset="0"/>
              </a:rPr>
            </a:br>
            <a:r>
              <a:rPr lang="pl-PL" sz="2400" b="1" dirty="0" smtClean="0">
                <a:solidFill>
                  <a:srgbClr val="008000"/>
                </a:solidFill>
                <a:latin typeface="Times New Roman" pitchFamily="18" charset="0"/>
                <a:cs typeface="Times New Roman" pitchFamily="18" charset="0"/>
              </a:rPr>
              <a:t>     INWESTYCJE ZAPOBIEGAWCZE</a:t>
            </a:r>
            <a:r>
              <a:rPr lang="pl-PL" sz="1800" dirty="0" smtClean="0"/>
              <a:t/>
            </a:r>
            <a:br>
              <a:rPr lang="pl-PL" sz="1800" dirty="0" smtClean="0"/>
            </a:br>
            <a:endParaRPr lang="pl-PL" sz="1800" dirty="0" smtClean="0"/>
          </a:p>
        </p:txBody>
      </p:sp>
      <p:sp>
        <p:nvSpPr>
          <p:cNvPr id="5" name="Rectangle 3"/>
          <p:cNvSpPr txBox="1">
            <a:spLocks noChangeArrowheads="1"/>
          </p:cNvSpPr>
          <p:nvPr/>
        </p:nvSpPr>
        <p:spPr bwMode="auto">
          <a:xfrm>
            <a:off x="323528" y="1052736"/>
            <a:ext cx="8280920" cy="58052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pl-PL" b="1" i="1" dirty="0" smtClean="0">
              <a:solidFill>
                <a:srgbClr val="000000"/>
              </a:solidFill>
              <a:cs typeface="Arial" pitchFamily="34" charset="0"/>
            </a:endParaRPr>
          </a:p>
          <a:p>
            <a:r>
              <a:rPr lang="pl-PL" b="1" dirty="0" smtClean="0">
                <a:solidFill>
                  <a:srgbClr val="000000"/>
                </a:solidFill>
                <a:cs typeface="Arial" pitchFamily="34" charset="0"/>
              </a:rPr>
              <a:t>Koszty kwalifikowalne:</a:t>
            </a:r>
            <a:endParaRPr lang="pl-PL" dirty="0">
              <a:solidFill>
                <a:srgbClr val="000000"/>
              </a:solidFill>
              <a:cs typeface="Arial" pitchFamily="34" charset="0"/>
            </a:endParaRPr>
          </a:p>
          <a:p>
            <a:pPr lvl="1" algn="just">
              <a:buFont typeface="Wingdings" pitchFamily="2" charset="2"/>
              <a:buChar char="q"/>
            </a:pPr>
            <a:r>
              <a:rPr lang="pl-PL" dirty="0" smtClean="0">
                <a:solidFill>
                  <a:srgbClr val="000000"/>
                </a:solidFill>
                <a:cs typeface="Arial" pitchFamily="34" charset="0"/>
              </a:rPr>
              <a:t> koszty </a:t>
            </a:r>
            <a:r>
              <a:rPr lang="pl-PL" dirty="0">
                <a:solidFill>
                  <a:srgbClr val="000000"/>
                </a:solidFill>
                <a:cs typeface="Arial" pitchFamily="34" charset="0"/>
              </a:rPr>
              <a:t>zakupu lub leasingu </a:t>
            </a:r>
            <a:r>
              <a:rPr lang="pl-PL" dirty="0" smtClean="0">
                <a:solidFill>
                  <a:srgbClr val="000000"/>
                </a:solidFill>
                <a:cs typeface="Arial" pitchFamily="34" charset="0"/>
              </a:rPr>
              <a:t>nowych </a:t>
            </a:r>
            <a:r>
              <a:rPr lang="pl-PL" dirty="0">
                <a:solidFill>
                  <a:srgbClr val="000000"/>
                </a:solidFill>
                <a:cs typeface="Arial" pitchFamily="34" charset="0"/>
              </a:rPr>
              <a:t>maszyn i </a:t>
            </a:r>
            <a:r>
              <a:rPr lang="pl-PL" dirty="0" smtClean="0">
                <a:solidFill>
                  <a:srgbClr val="000000"/>
                </a:solidFill>
                <a:cs typeface="Arial" pitchFamily="34" charset="0"/>
              </a:rPr>
              <a:t>wyposażenia,</a:t>
            </a:r>
            <a:endParaRPr lang="pl-PL" dirty="0">
              <a:solidFill>
                <a:srgbClr val="000000"/>
              </a:solidFill>
              <a:cs typeface="Arial" pitchFamily="34" charset="0"/>
            </a:endParaRPr>
          </a:p>
          <a:p>
            <a:pPr lvl="1">
              <a:buFont typeface="Wingdings" pitchFamily="2" charset="2"/>
              <a:buChar char="q"/>
            </a:pPr>
            <a:r>
              <a:rPr lang="pl-PL" dirty="0" smtClean="0">
                <a:solidFill>
                  <a:srgbClr val="000000"/>
                </a:solidFill>
                <a:cs typeface="Arial" pitchFamily="34" charset="0"/>
              </a:rPr>
              <a:t> koszty </a:t>
            </a:r>
            <a:r>
              <a:rPr lang="pl-PL" dirty="0">
                <a:solidFill>
                  <a:srgbClr val="000000"/>
                </a:solidFill>
                <a:cs typeface="Arial" pitchFamily="34" charset="0"/>
              </a:rPr>
              <a:t>ogólne.</a:t>
            </a:r>
          </a:p>
          <a:p>
            <a:r>
              <a:rPr lang="pl-PL" b="1" i="1" dirty="0">
                <a:solidFill>
                  <a:srgbClr val="000000"/>
                </a:solidFill>
                <a:cs typeface="Arial" pitchFamily="34" charset="0"/>
              </a:rPr>
              <a:t> </a:t>
            </a:r>
            <a:endParaRPr lang="pl-PL" b="1" i="1" dirty="0" smtClean="0">
              <a:solidFill>
                <a:srgbClr val="000000"/>
              </a:solidFill>
              <a:cs typeface="Arial" pitchFamily="34" charset="0"/>
            </a:endParaRPr>
          </a:p>
          <a:p>
            <a:endParaRPr lang="pl-PL" dirty="0">
              <a:solidFill>
                <a:srgbClr val="000000"/>
              </a:solidFill>
              <a:cs typeface="Arial" pitchFamily="34" charset="0"/>
            </a:endParaRPr>
          </a:p>
          <a:p>
            <a:r>
              <a:rPr lang="pl-PL" b="1" dirty="0">
                <a:solidFill>
                  <a:srgbClr val="000000"/>
                </a:solidFill>
                <a:cs typeface="Arial" pitchFamily="34" charset="0"/>
              </a:rPr>
              <a:t>Zasady ustanawiania kryteriów </a:t>
            </a:r>
            <a:r>
              <a:rPr lang="pl-PL" b="1" dirty="0" smtClean="0">
                <a:solidFill>
                  <a:srgbClr val="000000"/>
                </a:solidFill>
                <a:cs typeface="Arial" pitchFamily="34" charset="0"/>
              </a:rPr>
              <a:t>wyboru</a:t>
            </a:r>
          </a:p>
          <a:p>
            <a:pPr algn="just"/>
            <a:r>
              <a:rPr lang="pl-PL" dirty="0" smtClean="0">
                <a:solidFill>
                  <a:srgbClr val="000000"/>
                </a:solidFill>
                <a:cs typeface="Arial" pitchFamily="34" charset="0"/>
              </a:rPr>
              <a:t>Przewiduje </a:t>
            </a:r>
            <a:r>
              <a:rPr lang="pl-PL" dirty="0">
                <a:solidFill>
                  <a:srgbClr val="000000"/>
                </a:solidFill>
                <a:cs typeface="Arial" pitchFamily="34" charset="0"/>
              </a:rPr>
              <a:t>się preferencje w przyznawaniu pomocy na operacje dotyczące ochrony przed skutkami powodzi lub deszczu nawalnego na terenach szczególnie narażonych na wystąpienie poszczególnych zdarzeń (np. na których potencjał produkcyjny członków spółek wodnych jest cyklicznie niszczony przez powódź lub deszcz nawalny).</a:t>
            </a:r>
          </a:p>
          <a:p>
            <a:r>
              <a:rPr lang="pl-PL" b="1" i="1" dirty="0">
                <a:solidFill>
                  <a:srgbClr val="000000"/>
                </a:solidFill>
                <a:cs typeface="Arial" pitchFamily="34" charset="0"/>
              </a:rPr>
              <a:t> </a:t>
            </a:r>
            <a:endParaRPr lang="pl-PL" b="1" i="1" dirty="0" smtClean="0">
              <a:solidFill>
                <a:srgbClr val="000000"/>
              </a:solidFill>
              <a:cs typeface="Arial" pitchFamily="34" charset="0"/>
            </a:endParaRPr>
          </a:p>
          <a:p>
            <a:r>
              <a:rPr lang="pl-PL" b="1" dirty="0" smtClean="0">
                <a:solidFill>
                  <a:srgbClr val="000000"/>
                </a:solidFill>
                <a:cs typeface="Arial" pitchFamily="34" charset="0"/>
              </a:rPr>
              <a:t>Kwoty </a:t>
            </a:r>
            <a:r>
              <a:rPr lang="pl-PL" b="1" dirty="0">
                <a:solidFill>
                  <a:srgbClr val="000000"/>
                </a:solidFill>
                <a:cs typeface="Arial" pitchFamily="34" charset="0"/>
              </a:rPr>
              <a:t>i wielkość wsparcia </a:t>
            </a:r>
            <a:endParaRPr lang="pl-PL" dirty="0">
              <a:solidFill>
                <a:srgbClr val="000000"/>
              </a:solidFill>
              <a:cs typeface="Arial" pitchFamily="34" charset="0"/>
            </a:endParaRPr>
          </a:p>
          <a:p>
            <a:r>
              <a:rPr lang="pl-PL" dirty="0">
                <a:solidFill>
                  <a:srgbClr val="000000"/>
                </a:solidFill>
                <a:cs typeface="Arial" pitchFamily="34" charset="0"/>
              </a:rPr>
              <a:t>Pomoc jest udzielana w formie refundacji  do 80 % kosztów kwalifikowalnych operacji. </a:t>
            </a:r>
          </a:p>
          <a:p>
            <a:pPr algn="just"/>
            <a:r>
              <a:rPr lang="pl-PL" dirty="0">
                <a:solidFill>
                  <a:srgbClr val="000000"/>
                </a:solidFill>
                <a:cs typeface="Arial" pitchFamily="34" charset="0"/>
              </a:rPr>
              <a:t>Maksymalna wysokość pomocy udzielonej jednemu beneficjentowi w ramach poddziałania, w okresie realizacji PROW 2014</a:t>
            </a:r>
            <a:r>
              <a:rPr lang="pl-PL" dirty="0">
                <a:solidFill>
                  <a:srgbClr val="000000"/>
                </a:solidFill>
                <a:cs typeface="Arial" pitchFamily="34" charset="0"/>
                <a:sym typeface="Symbol"/>
              </a:rPr>
              <a:t></a:t>
            </a:r>
            <a:r>
              <a:rPr lang="pl-PL" dirty="0">
                <a:solidFill>
                  <a:srgbClr val="000000"/>
                </a:solidFill>
                <a:cs typeface="Arial" pitchFamily="34" charset="0"/>
              </a:rPr>
              <a:t>2020, nie może przekroczyć </a:t>
            </a:r>
            <a:r>
              <a:rPr lang="pl-PL" b="1" dirty="0">
                <a:solidFill>
                  <a:srgbClr val="FF0000"/>
                </a:solidFill>
                <a:cs typeface="Arial" pitchFamily="34" charset="0"/>
              </a:rPr>
              <a:t>500 000 zł</a:t>
            </a:r>
            <a:r>
              <a:rPr lang="pl-PL" dirty="0">
                <a:solidFill>
                  <a:srgbClr val="000000"/>
                </a:solidFill>
                <a:cs typeface="Arial" pitchFamily="34" charset="0"/>
              </a:rPr>
              <a:t>.</a:t>
            </a:r>
          </a:p>
          <a:p>
            <a:pPr algn="just"/>
            <a:r>
              <a:rPr lang="pl-PL" dirty="0">
                <a:solidFill>
                  <a:srgbClr val="000000"/>
                </a:solidFill>
                <a:cs typeface="Arial" pitchFamily="34" charset="0"/>
              </a:rPr>
              <a:t>Pomoc przyznaje się na operację o planowanej wysokości kosztów kwalifikowalnych powyżej 20 tys. zł</a:t>
            </a:r>
            <a:r>
              <a:rPr lang="pl-PL" dirty="0" smtClean="0">
                <a:solidFill>
                  <a:srgbClr val="000000"/>
                </a:solidFill>
                <a:cs typeface="Arial" pitchFamily="34" charset="0"/>
              </a:rPr>
              <a:t>.</a:t>
            </a:r>
          </a:p>
          <a:p>
            <a:r>
              <a:rPr lang="pl-PL" sz="2800" dirty="0" smtClean="0">
                <a:solidFill>
                  <a:srgbClr val="000000"/>
                </a:solidFill>
                <a:cs typeface="Arial" pitchFamily="34" charset="0"/>
              </a:rPr>
              <a:t> </a:t>
            </a:r>
          </a:p>
          <a:p>
            <a:pPr marL="342900" indent="-342900" algn="ctr">
              <a:lnSpc>
                <a:spcPct val="80000"/>
              </a:lnSpc>
              <a:spcBef>
                <a:spcPct val="20000"/>
              </a:spcBef>
              <a:defRPr/>
            </a:pPr>
            <a:endParaRPr lang="pl-PL" sz="2800" b="1" kern="0" dirty="0" smtClean="0">
              <a:solidFill>
                <a:srgbClr val="000000"/>
              </a:solidFill>
              <a:latin typeface="Tahoma"/>
              <a:cs typeface="Arial" pitchFamily="34" charset="0"/>
            </a:endParaRPr>
          </a:p>
        </p:txBody>
      </p:sp>
      <p:sp>
        <p:nvSpPr>
          <p:cNvPr id="6" name="Symbol zastępczy numeru slajdu 5"/>
          <p:cNvSpPr>
            <a:spLocks noGrp="1"/>
          </p:cNvSpPr>
          <p:nvPr>
            <p:ph type="sldNum" sz="quarter" idx="12"/>
          </p:nvPr>
        </p:nvSpPr>
        <p:spPr/>
        <p:txBody>
          <a:bodyPr/>
          <a:lstStyle/>
          <a:p>
            <a:pPr>
              <a:defRPr/>
            </a:pPr>
            <a:fld id="{24B65095-A88D-4ED4-98BC-379CCEAE9A66}" type="slidenum">
              <a:rPr lang="pl-PL" smtClean="0"/>
              <a:pPr>
                <a:defRPr/>
              </a:pPr>
              <a:t>17</a:t>
            </a:fld>
            <a:endParaRPr lang="pl-PL" dirty="0"/>
          </a:p>
        </p:txBody>
      </p:sp>
    </p:spTree>
    <p:extLst>
      <p:ext uri="{BB962C8B-B14F-4D97-AF65-F5344CB8AC3E}">
        <p14:creationId xmlns:p14="http://schemas.microsoft.com/office/powerpoint/2010/main" xmlns="" val="2525821714"/>
      </p:ext>
    </p:extLst>
  </p:cSld>
  <p:clrMapOvr>
    <a:masterClrMapping/>
  </p:clrMapOvr>
  <p:transition>
    <p:fade thruBlk="1"/>
  </p:transition>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764704"/>
            <a:ext cx="8229600" cy="5361459"/>
          </a:xfrm>
        </p:spPr>
        <p:txBody>
          <a:bodyPr/>
          <a:lstStyle/>
          <a:p>
            <a:pPr marL="0" lvl="0" indent="0" algn="ctr">
              <a:buNone/>
            </a:pPr>
            <a:endParaRPr lang="pl-PL" sz="2400" b="1" dirty="0" smtClean="0">
              <a:solidFill>
                <a:srgbClr val="008000"/>
              </a:solidFill>
              <a:latin typeface="Times New Roman" pitchFamily="18" charset="0"/>
              <a:cs typeface="Times New Roman" pitchFamily="18" charset="0"/>
            </a:endParaRPr>
          </a:p>
          <a:p>
            <a:pPr marL="0" lvl="0" indent="0" algn="ctr">
              <a:buNone/>
            </a:pPr>
            <a:endParaRPr lang="pl-PL" sz="2400" b="1" dirty="0">
              <a:solidFill>
                <a:srgbClr val="008000"/>
              </a:solidFill>
              <a:latin typeface="Times New Roman" pitchFamily="18" charset="0"/>
              <a:cs typeface="Times New Roman" pitchFamily="18" charset="0"/>
            </a:endParaRPr>
          </a:p>
          <a:p>
            <a:pPr marL="0" lvl="0" indent="0" algn="ctr">
              <a:buNone/>
            </a:pPr>
            <a:endParaRPr lang="pl-PL" sz="2400" b="1" dirty="0" smtClean="0">
              <a:solidFill>
                <a:srgbClr val="008000"/>
              </a:solidFill>
              <a:latin typeface="Times New Roman" pitchFamily="18" charset="0"/>
              <a:cs typeface="Times New Roman" pitchFamily="18" charset="0"/>
            </a:endParaRPr>
          </a:p>
          <a:p>
            <a:pPr marL="0" lvl="0" indent="0" algn="ctr">
              <a:buNone/>
            </a:pPr>
            <a:r>
              <a:rPr lang="pl-PL" sz="2400" b="1" dirty="0" smtClean="0">
                <a:solidFill>
                  <a:srgbClr val="008000"/>
                </a:solidFill>
                <a:latin typeface="Times New Roman" pitchFamily="18" charset="0"/>
                <a:cs typeface="Times New Roman" pitchFamily="18" charset="0"/>
              </a:rPr>
              <a:t>Działanie 7.15</a:t>
            </a:r>
            <a:endParaRPr lang="pl-PL" sz="2400" b="1" dirty="0">
              <a:solidFill>
                <a:srgbClr val="008000"/>
              </a:solidFill>
              <a:latin typeface="Times New Roman" pitchFamily="18" charset="0"/>
              <a:cs typeface="Times New Roman" pitchFamily="18" charset="0"/>
            </a:endParaRPr>
          </a:p>
          <a:p>
            <a:pPr marL="0" indent="0" algn="ctr">
              <a:buNone/>
            </a:pPr>
            <a:endParaRPr lang="pl-PL" b="1" dirty="0" smtClean="0">
              <a:solidFill>
                <a:srgbClr val="008000"/>
              </a:solidFill>
              <a:latin typeface="Times New Roman" pitchFamily="18" charset="0"/>
              <a:ea typeface="+mj-ea"/>
              <a:cs typeface="Times New Roman" pitchFamily="18" charset="0"/>
            </a:endParaRPr>
          </a:p>
          <a:p>
            <a:pPr marL="0" indent="0" algn="ctr">
              <a:buNone/>
            </a:pPr>
            <a:r>
              <a:rPr lang="pl-PL" b="1" dirty="0" smtClean="0">
                <a:solidFill>
                  <a:srgbClr val="008000"/>
                </a:solidFill>
                <a:latin typeface="Times New Roman" pitchFamily="18" charset="0"/>
                <a:ea typeface="+mj-ea"/>
                <a:cs typeface="Times New Roman" pitchFamily="18" charset="0"/>
              </a:rPr>
              <a:t>Leader</a:t>
            </a:r>
            <a:endParaRPr lang="pl-PL" b="1" dirty="0">
              <a:solidFill>
                <a:srgbClr val="008000"/>
              </a:solidFill>
              <a:latin typeface="Times New Roman" pitchFamily="18" charset="0"/>
              <a:cs typeface="Times New Roman" pitchFamily="18" charset="0"/>
            </a:endParaRPr>
          </a:p>
        </p:txBody>
      </p:sp>
      <p:sp>
        <p:nvSpPr>
          <p:cNvPr id="6" name="Symbol zastępczy numeru slajdu 5"/>
          <p:cNvSpPr>
            <a:spLocks noGrp="1"/>
          </p:cNvSpPr>
          <p:nvPr>
            <p:ph type="sldNum" sz="quarter" idx="12"/>
          </p:nvPr>
        </p:nvSpPr>
        <p:spPr/>
        <p:txBody>
          <a:bodyPr/>
          <a:lstStyle/>
          <a:p>
            <a:pPr>
              <a:defRPr/>
            </a:pPr>
            <a:fld id="{24B65095-A88D-4ED4-98BC-379CCEAE9A66}" type="slidenum">
              <a:rPr lang="pl-PL" smtClean="0"/>
              <a:pPr>
                <a:defRPr/>
              </a:pPr>
              <a:t>170</a:t>
            </a:fld>
            <a:endParaRPr lang="pl-PL" dirty="0"/>
          </a:p>
        </p:txBody>
      </p:sp>
    </p:spTree>
    <p:extLst>
      <p:ext uri="{BB962C8B-B14F-4D97-AF65-F5344CB8AC3E}">
        <p14:creationId xmlns:p14="http://schemas.microsoft.com/office/powerpoint/2010/main" xmlns="" val="1727575294"/>
      </p:ext>
    </p:extLst>
  </p:cSld>
  <p:clrMapOvr>
    <a:masterClrMapping/>
  </p:clrMapOvr>
  <p:transition>
    <p:fade thruBlk="1"/>
  </p:transition>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ytuł 1"/>
          <p:cNvSpPr>
            <a:spLocks noGrp="1"/>
          </p:cNvSpPr>
          <p:nvPr>
            <p:ph type="title"/>
          </p:nvPr>
        </p:nvSpPr>
        <p:spPr>
          <a:xfrm>
            <a:off x="467544" y="-171400"/>
            <a:ext cx="8229600" cy="706437"/>
          </a:xfrm>
        </p:spPr>
        <p:txBody>
          <a:bodyPr/>
          <a:lstStyle/>
          <a:p>
            <a:pPr>
              <a:spcBef>
                <a:spcPts val="600"/>
              </a:spcBef>
            </a:pPr>
            <a:r>
              <a:rPr lang="pl-PL" sz="3000" b="1" dirty="0" smtClean="0">
                <a:solidFill>
                  <a:srgbClr val="008000"/>
                </a:solidFill>
                <a:latin typeface="Times New Roman" pitchFamily="18" charset="0"/>
                <a:cs typeface="Times New Roman" pitchFamily="18" charset="0"/>
              </a:rPr>
              <a:t>Działanie Leader</a:t>
            </a:r>
          </a:p>
        </p:txBody>
      </p:sp>
      <p:sp>
        <p:nvSpPr>
          <p:cNvPr id="3" name="Symbol zastępczy zawartości 2"/>
          <p:cNvSpPr>
            <a:spLocks noGrp="1"/>
          </p:cNvSpPr>
          <p:nvPr>
            <p:ph idx="1"/>
          </p:nvPr>
        </p:nvSpPr>
        <p:spPr>
          <a:xfrm>
            <a:off x="971600" y="404664"/>
            <a:ext cx="7993013" cy="6192687"/>
          </a:xfrm>
        </p:spPr>
        <p:txBody>
          <a:bodyPr/>
          <a:lstStyle/>
          <a:p>
            <a:pPr marL="0" indent="0" algn="just">
              <a:spcBef>
                <a:spcPts val="600"/>
              </a:spcBef>
              <a:spcAft>
                <a:spcPts val="0"/>
              </a:spcAft>
              <a:buFont typeface="Arial" charset="0"/>
              <a:buNone/>
              <a:defRPr/>
            </a:pPr>
            <a:r>
              <a:rPr lang="pl-PL" sz="1900" b="1" dirty="0" smtClean="0">
                <a:latin typeface="Times New Roman" pitchFamily="18" charset="0"/>
                <a:cs typeface="Times New Roman" pitchFamily="18" charset="0"/>
              </a:rPr>
              <a:t>LEADER </a:t>
            </a:r>
            <a:r>
              <a:rPr lang="pl-PL" sz="1900" dirty="0">
                <a:latin typeface="Times New Roman" pitchFamily="18" charset="0"/>
                <a:cs typeface="Times New Roman" pitchFamily="18" charset="0"/>
              </a:rPr>
              <a:t>to rozwój lokalny kierowany przez społeczność (RLKS), wspierany ze </a:t>
            </a:r>
            <a:r>
              <a:rPr lang="pl-PL" sz="1900" dirty="0" smtClean="0">
                <a:latin typeface="Times New Roman" pitchFamily="18" charset="0"/>
                <a:cs typeface="Times New Roman" pitchFamily="18" charset="0"/>
              </a:rPr>
              <a:t>środków EFRROW</a:t>
            </a:r>
            <a:r>
              <a:rPr lang="pl-PL" sz="1900" dirty="0">
                <a:latin typeface="Times New Roman" pitchFamily="18" charset="0"/>
                <a:cs typeface="Times New Roman" pitchFamily="18" charset="0"/>
              </a:rPr>
              <a:t>. </a:t>
            </a:r>
            <a:r>
              <a:rPr lang="pl-PL" sz="1900" dirty="0" smtClean="0">
                <a:latin typeface="Times New Roman" pitchFamily="18" charset="0"/>
                <a:cs typeface="Times New Roman" pitchFamily="18" charset="0"/>
              </a:rPr>
              <a:t>Podstawowe </a:t>
            </a:r>
            <a:r>
              <a:rPr lang="pl-PL" sz="1900" dirty="0">
                <a:latin typeface="Times New Roman" pitchFamily="18" charset="0"/>
                <a:cs typeface="Times New Roman" pitchFamily="18" charset="0"/>
              </a:rPr>
              <a:t>reguły RLKS przewidziane są w Umowie Partnerstwa (UP).</a:t>
            </a:r>
          </a:p>
          <a:p>
            <a:pPr marL="0" indent="0" algn="just">
              <a:spcBef>
                <a:spcPts val="600"/>
              </a:spcBef>
              <a:spcAft>
                <a:spcPts val="0"/>
              </a:spcAft>
              <a:buFont typeface="Arial" charset="0"/>
              <a:buNone/>
              <a:defRPr/>
            </a:pPr>
            <a:r>
              <a:rPr lang="pl-PL" sz="1900" b="1" dirty="0" smtClean="0">
                <a:latin typeface="Times New Roman" pitchFamily="18" charset="0"/>
                <a:cs typeface="Times New Roman" pitchFamily="18" charset="0"/>
              </a:rPr>
              <a:t>Obszar:</a:t>
            </a:r>
            <a:r>
              <a:rPr lang="pl-PL" sz="1900" dirty="0" smtClean="0">
                <a:latin typeface="Times New Roman" pitchFamily="18" charset="0"/>
                <a:cs typeface="Times New Roman" pitchFamily="18" charset="0"/>
              </a:rPr>
              <a:t> obszary wiejskie, z </a:t>
            </a:r>
            <a:r>
              <a:rPr lang="pl-PL" sz="1900" dirty="0">
                <a:latin typeface="Times New Roman" pitchFamily="18" charset="0"/>
                <a:cs typeface="Times New Roman" pitchFamily="18" charset="0"/>
              </a:rPr>
              <a:t>wyłączeniem obszaru miast o liczbie mieszkańców większej niż 20 </a:t>
            </a:r>
            <a:r>
              <a:rPr lang="pl-PL" sz="1900" dirty="0" smtClean="0">
                <a:latin typeface="Times New Roman" pitchFamily="18" charset="0"/>
                <a:cs typeface="Times New Roman" pitchFamily="18" charset="0"/>
              </a:rPr>
              <a:t>tys. Jedna lokalna strategia rozwoju (LSR) – to obszar zamieszkany </a:t>
            </a:r>
            <a:r>
              <a:rPr lang="pl-PL" sz="1900" dirty="0">
                <a:latin typeface="Times New Roman" pitchFamily="18" charset="0"/>
                <a:cs typeface="Times New Roman" pitchFamily="18" charset="0"/>
              </a:rPr>
              <a:t>przez </a:t>
            </a:r>
            <a:r>
              <a:rPr lang="pl-PL" sz="1900" dirty="0" smtClean="0">
                <a:latin typeface="Times New Roman" pitchFamily="18" charset="0"/>
                <a:cs typeface="Times New Roman" pitchFamily="18" charset="0"/>
              </a:rPr>
              <a:t>minimum 30 tys. i max 150 tys. mieszkańców z </a:t>
            </a:r>
            <a:r>
              <a:rPr lang="pl-PL" sz="1900" dirty="0">
                <a:latin typeface="Times New Roman" pitchFamily="18" charset="0"/>
                <a:cs typeface="Times New Roman" pitchFamily="18" charset="0"/>
              </a:rPr>
              <a:t>obszarów </a:t>
            </a:r>
            <a:r>
              <a:rPr lang="pl-PL" sz="1900" dirty="0" smtClean="0">
                <a:latin typeface="Times New Roman" pitchFamily="18" charset="0"/>
                <a:cs typeface="Times New Roman" pitchFamily="18" charset="0"/>
              </a:rPr>
              <a:t>wiejskich, który obejmuje przynajmniej 2 gminy, </a:t>
            </a:r>
            <a:r>
              <a:rPr lang="pl-PL" sz="1900" dirty="0">
                <a:latin typeface="Times New Roman" pitchFamily="18" charset="0"/>
                <a:cs typeface="Times New Roman" pitchFamily="18" charset="0"/>
              </a:rPr>
              <a:t>których obszary stanowią (bądź zawierają) </a:t>
            </a:r>
            <a:r>
              <a:rPr lang="pl-PL" sz="1900" dirty="0" smtClean="0">
                <a:latin typeface="Times New Roman" pitchFamily="18" charset="0"/>
                <a:cs typeface="Times New Roman" pitchFamily="18" charset="0"/>
              </a:rPr>
              <a:t>obszary wiejskie.</a:t>
            </a:r>
          </a:p>
          <a:p>
            <a:pPr marL="0" indent="0" algn="just">
              <a:spcBef>
                <a:spcPts val="600"/>
              </a:spcBef>
              <a:spcAft>
                <a:spcPts val="0"/>
              </a:spcAft>
              <a:buFont typeface="Arial" charset="0"/>
              <a:buNone/>
              <a:defRPr/>
            </a:pPr>
            <a:r>
              <a:rPr lang="pl-PL" sz="1900" b="1" dirty="0" smtClean="0">
                <a:latin typeface="Times New Roman" pitchFamily="18" charset="0"/>
                <a:cs typeface="Times New Roman" pitchFamily="18" charset="0"/>
              </a:rPr>
              <a:t>Budżet działania: </a:t>
            </a:r>
            <a:r>
              <a:rPr lang="pl-PL" sz="1900" dirty="0" smtClean="0">
                <a:latin typeface="Times New Roman" pitchFamily="18" charset="0"/>
                <a:cs typeface="Times New Roman" pitchFamily="18" charset="0"/>
              </a:rPr>
              <a:t> 734 999 913  euro (na podstawie projektu PROW 2014-2020)</a:t>
            </a:r>
          </a:p>
          <a:p>
            <a:pPr marL="0" indent="0" algn="just">
              <a:spcBef>
                <a:spcPts val="600"/>
              </a:spcBef>
              <a:spcAft>
                <a:spcPts val="0"/>
              </a:spcAft>
              <a:buFont typeface="Arial" charset="0"/>
              <a:buNone/>
              <a:defRPr/>
            </a:pPr>
            <a:r>
              <a:rPr lang="pl-PL" sz="1900" b="1" dirty="0" smtClean="0">
                <a:latin typeface="Times New Roman" pitchFamily="18" charset="0"/>
                <a:cs typeface="Times New Roman" pitchFamily="18" charset="0"/>
              </a:rPr>
              <a:t>Podstawa prawna: </a:t>
            </a:r>
          </a:p>
          <a:p>
            <a:pPr marL="0" indent="0" algn="just">
              <a:spcBef>
                <a:spcPts val="600"/>
              </a:spcBef>
              <a:spcAft>
                <a:spcPts val="0"/>
              </a:spcAft>
              <a:buFontTx/>
              <a:buNone/>
              <a:defRPr/>
            </a:pPr>
            <a:r>
              <a:rPr lang="pl-PL" sz="1400" dirty="0">
                <a:latin typeface="Times New Roman" pitchFamily="18" charset="0"/>
                <a:cs typeface="Times New Roman" pitchFamily="18" charset="0"/>
              </a:rPr>
              <a:t>Art. 32-35 Rozporządzenia Parlamentu Europejskiego </a:t>
            </a:r>
            <a:r>
              <a:rPr lang="pl-PL" sz="1400" dirty="0" smtClean="0">
                <a:latin typeface="Times New Roman" pitchFamily="18" charset="0"/>
                <a:cs typeface="Times New Roman" pitchFamily="18" charset="0"/>
              </a:rPr>
              <a:t>i </a:t>
            </a:r>
            <a:r>
              <a:rPr lang="pl-PL" sz="1400" dirty="0">
                <a:latin typeface="Times New Roman" pitchFamily="18" charset="0"/>
                <a:cs typeface="Times New Roman" pitchFamily="18" charset="0"/>
              </a:rPr>
              <a:t>Rady (UE) nr </a:t>
            </a:r>
            <a:r>
              <a:rPr lang="pl-PL" sz="1400" dirty="0" smtClean="0">
                <a:latin typeface="Times New Roman" pitchFamily="18" charset="0"/>
                <a:cs typeface="Times New Roman" pitchFamily="18" charset="0"/>
              </a:rPr>
              <a:t>1303/2013 </a:t>
            </a:r>
            <a:r>
              <a:rPr lang="pl-PL" sz="1400" i="1" dirty="0" smtClean="0">
                <a:latin typeface="Times New Roman" pitchFamily="18" charset="0"/>
                <a:cs typeface="Times New Roman" pitchFamily="18" charset="0"/>
              </a:rPr>
              <a:t>(rozporządzenie ramowe)</a:t>
            </a:r>
            <a:endParaRPr lang="pl-PL" sz="1400" i="1" dirty="0">
              <a:latin typeface="Times New Roman" pitchFamily="18" charset="0"/>
              <a:cs typeface="Times New Roman" pitchFamily="18" charset="0"/>
            </a:endParaRPr>
          </a:p>
          <a:p>
            <a:pPr marL="0" indent="0" algn="just">
              <a:spcBef>
                <a:spcPts val="600"/>
              </a:spcBef>
              <a:spcAft>
                <a:spcPts val="0"/>
              </a:spcAft>
              <a:buFontTx/>
              <a:buNone/>
              <a:defRPr/>
            </a:pPr>
            <a:r>
              <a:rPr lang="pl-PL" sz="1400" dirty="0">
                <a:latin typeface="Times New Roman" pitchFamily="18" charset="0"/>
                <a:cs typeface="Times New Roman" pitchFamily="18" charset="0"/>
              </a:rPr>
              <a:t>Art. 42-44 Rozporządzenia Parlamentu Europejskiego i Rady (UE) nr 1305/2013 </a:t>
            </a:r>
            <a:r>
              <a:rPr lang="pl-PL" sz="1400" i="1" dirty="0">
                <a:latin typeface="Times New Roman" pitchFamily="18" charset="0"/>
                <a:cs typeface="Times New Roman" pitchFamily="18" charset="0"/>
              </a:rPr>
              <a:t>(rozporządzenie EFRROW)</a:t>
            </a:r>
          </a:p>
          <a:p>
            <a:pPr marL="0" indent="0" algn="just">
              <a:spcBef>
                <a:spcPts val="600"/>
              </a:spcBef>
              <a:spcAft>
                <a:spcPts val="0"/>
              </a:spcAft>
              <a:buFont typeface="Arial" charset="0"/>
              <a:buNone/>
              <a:defRPr/>
            </a:pPr>
            <a:r>
              <a:rPr lang="pl-PL" sz="1900" b="1" dirty="0">
                <a:latin typeface="Times New Roman" pitchFamily="18" charset="0"/>
                <a:cs typeface="Times New Roman" pitchFamily="18" charset="0"/>
              </a:rPr>
              <a:t>Poddziałania</a:t>
            </a:r>
            <a:endParaRPr lang="pl-PL" sz="1900" dirty="0">
              <a:latin typeface="Times New Roman" pitchFamily="18" charset="0"/>
              <a:cs typeface="Times New Roman" pitchFamily="18" charset="0"/>
            </a:endParaRPr>
          </a:p>
          <a:p>
            <a:pPr marL="273050" indent="-273050" algn="just">
              <a:spcBef>
                <a:spcPts val="600"/>
              </a:spcBef>
              <a:spcAft>
                <a:spcPts val="0"/>
              </a:spcAft>
              <a:buFont typeface="+mj-lt"/>
              <a:buAutoNum type="arabicPeriod"/>
              <a:defRPr/>
            </a:pPr>
            <a:r>
              <a:rPr lang="pl-PL" sz="1900" dirty="0">
                <a:latin typeface="Times New Roman" pitchFamily="18" charset="0"/>
                <a:cs typeface="Times New Roman" pitchFamily="18" charset="0"/>
              </a:rPr>
              <a:t>Wsparcie przygotowawcze.</a:t>
            </a:r>
          </a:p>
          <a:p>
            <a:pPr marL="273050" indent="-273050" algn="just">
              <a:spcBef>
                <a:spcPts val="600"/>
              </a:spcBef>
              <a:spcAft>
                <a:spcPts val="0"/>
              </a:spcAft>
              <a:buFont typeface="+mj-lt"/>
              <a:buAutoNum type="arabicPeriod"/>
              <a:defRPr/>
            </a:pPr>
            <a:r>
              <a:rPr lang="pl-PL" sz="1900" dirty="0">
                <a:latin typeface="Times New Roman" pitchFamily="18" charset="0"/>
                <a:cs typeface="Times New Roman" pitchFamily="18" charset="0"/>
              </a:rPr>
              <a:t>Realizacja operacji w ramach lokalnych strategii rozwoju (LSR)</a:t>
            </a:r>
          </a:p>
          <a:p>
            <a:pPr marL="273050" indent="-273050" algn="just">
              <a:spcBef>
                <a:spcPts val="600"/>
              </a:spcBef>
              <a:spcAft>
                <a:spcPts val="0"/>
              </a:spcAft>
              <a:buFont typeface="+mj-lt"/>
              <a:buAutoNum type="arabicPeriod"/>
              <a:defRPr/>
            </a:pPr>
            <a:r>
              <a:rPr lang="pl-PL" sz="1900" dirty="0">
                <a:latin typeface="Times New Roman" pitchFamily="18" charset="0"/>
                <a:cs typeface="Times New Roman" pitchFamily="18" charset="0"/>
              </a:rPr>
              <a:t>Wdrażanie projektów współpracy.</a:t>
            </a:r>
          </a:p>
          <a:p>
            <a:pPr marL="273050" indent="-273050" algn="just">
              <a:spcBef>
                <a:spcPts val="600"/>
              </a:spcBef>
              <a:spcAft>
                <a:spcPts val="0"/>
              </a:spcAft>
              <a:buFont typeface="+mj-lt"/>
              <a:buAutoNum type="arabicPeriod"/>
              <a:defRPr/>
            </a:pPr>
            <a:r>
              <a:rPr lang="pl-PL" sz="1900" dirty="0">
                <a:latin typeface="Times New Roman" pitchFamily="18" charset="0"/>
                <a:cs typeface="Times New Roman" pitchFamily="18" charset="0"/>
              </a:rPr>
              <a:t>Wsparcie kosztów bieżących i aktywizacji.</a:t>
            </a:r>
          </a:p>
          <a:p>
            <a:pPr marL="0" indent="0">
              <a:spcBef>
                <a:spcPts val="600"/>
              </a:spcBef>
              <a:spcAft>
                <a:spcPts val="0"/>
              </a:spcAft>
              <a:buFont typeface="Arial" charset="0"/>
              <a:buNone/>
              <a:defRPr/>
            </a:pPr>
            <a:endParaRPr lang="pl-PL" sz="1900" b="1" u="sng" dirty="0" smtClean="0"/>
          </a:p>
        </p:txBody>
      </p:sp>
      <p:sp>
        <p:nvSpPr>
          <p:cNvPr id="6" name="Symbol zastępczy numeru slajdu 5"/>
          <p:cNvSpPr>
            <a:spLocks noGrp="1"/>
          </p:cNvSpPr>
          <p:nvPr>
            <p:ph type="sldNum" sz="quarter" idx="12"/>
          </p:nvPr>
        </p:nvSpPr>
        <p:spPr/>
        <p:txBody>
          <a:bodyPr/>
          <a:lstStyle/>
          <a:p>
            <a:pPr>
              <a:defRPr/>
            </a:pPr>
            <a:fld id="{24B65095-A88D-4ED4-98BC-379CCEAE9A66}" type="slidenum">
              <a:rPr lang="pl-PL" smtClean="0"/>
              <a:pPr>
                <a:defRPr/>
              </a:pPr>
              <a:t>171</a:t>
            </a:fld>
            <a:endParaRPr lang="pl-PL" dirty="0"/>
          </a:p>
        </p:txBody>
      </p:sp>
    </p:spTree>
    <p:extLst>
      <p:ext uri="{BB962C8B-B14F-4D97-AF65-F5344CB8AC3E}">
        <p14:creationId xmlns:p14="http://schemas.microsoft.com/office/powerpoint/2010/main" xmlns="" val="2060383298"/>
      </p:ext>
    </p:extLst>
  </p:cSld>
  <p:clrMapOvr>
    <a:masterClrMapping/>
  </p:clrMapOvr>
  <p:transition>
    <p:fade thruBlk="1"/>
  </p:transition>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ytuł 1"/>
          <p:cNvSpPr>
            <a:spLocks noGrp="1"/>
          </p:cNvSpPr>
          <p:nvPr>
            <p:ph type="title"/>
          </p:nvPr>
        </p:nvSpPr>
        <p:spPr>
          <a:xfrm>
            <a:off x="467544" y="116632"/>
            <a:ext cx="8229600" cy="561975"/>
          </a:xfrm>
        </p:spPr>
        <p:txBody>
          <a:bodyPr/>
          <a:lstStyle/>
          <a:p>
            <a:pPr>
              <a:spcBef>
                <a:spcPts val="600"/>
              </a:spcBef>
            </a:pPr>
            <a:r>
              <a:rPr lang="pl-PL" sz="3000" b="1" dirty="0" smtClean="0">
                <a:solidFill>
                  <a:srgbClr val="008000"/>
                </a:solidFill>
                <a:latin typeface="Times New Roman" pitchFamily="18" charset="0"/>
                <a:cs typeface="Times New Roman" pitchFamily="18" charset="0"/>
              </a:rPr>
              <a:t>Działanie Leader – operacje wspierane</a:t>
            </a:r>
          </a:p>
        </p:txBody>
      </p:sp>
      <p:sp>
        <p:nvSpPr>
          <p:cNvPr id="4099" name="Symbol zastępczy zawartości 2"/>
          <p:cNvSpPr>
            <a:spLocks noGrp="1"/>
          </p:cNvSpPr>
          <p:nvPr>
            <p:ph idx="1"/>
          </p:nvPr>
        </p:nvSpPr>
        <p:spPr>
          <a:xfrm>
            <a:off x="358775" y="980728"/>
            <a:ext cx="8785225" cy="5448300"/>
          </a:xfrm>
        </p:spPr>
        <p:txBody>
          <a:bodyPr/>
          <a:lstStyle/>
          <a:p>
            <a:pPr marL="273050" indent="-273050" algn="just">
              <a:spcBef>
                <a:spcPts val="600"/>
              </a:spcBef>
            </a:pPr>
            <a:r>
              <a:rPr lang="pl-PL" sz="1900" dirty="0" smtClean="0">
                <a:latin typeface="Times New Roman" pitchFamily="18" charset="0"/>
                <a:cs typeface="Times New Roman" pitchFamily="18" charset="0"/>
              </a:rPr>
              <a:t>wzmocnienie kapitału społecznego, w tym z wykorzystaniem rozwiązań innowacyjnych i wspieranie partycypacji społeczności lokalnej w realizacji LSR;</a:t>
            </a:r>
          </a:p>
          <a:p>
            <a:pPr marL="273050" indent="-273050" algn="just">
              <a:spcBef>
                <a:spcPts val="600"/>
              </a:spcBef>
            </a:pPr>
            <a:r>
              <a:rPr lang="pl-PL" sz="1900" dirty="0" smtClean="0">
                <a:latin typeface="Times New Roman" pitchFamily="18" charset="0"/>
                <a:cs typeface="Times New Roman" pitchFamily="18" charset="0"/>
              </a:rPr>
              <a:t>rozwój przedsiębiorczości, z wyłączeniem świadczenia usług rolniczych;</a:t>
            </a:r>
          </a:p>
          <a:p>
            <a:pPr marL="273050" indent="-273050" algn="just">
              <a:spcBef>
                <a:spcPts val="600"/>
              </a:spcBef>
            </a:pPr>
            <a:r>
              <a:rPr lang="pl-PL" sz="1900" dirty="0" smtClean="0">
                <a:latin typeface="Times New Roman" pitchFamily="18" charset="0"/>
                <a:cs typeface="Times New Roman" pitchFamily="18" charset="0"/>
              </a:rPr>
              <a:t>dywersyfikację źródeł dochodu, w tym tworzenie i rozwój inkubatorów przetwórstwa lokalnego (infrastruktury służącej przetwarzaniu produktów rolnych w celu udostępniania jej lokalnym producentom (produkty objęte i nieobjęte załącznikiem nr 1 do TFUE), z wyłączeniem świadczenia usług rolniczych;</a:t>
            </a:r>
          </a:p>
          <a:p>
            <a:pPr marL="273050" indent="-273050" algn="just">
              <a:spcBef>
                <a:spcPts val="600"/>
              </a:spcBef>
            </a:pPr>
            <a:r>
              <a:rPr lang="pl-PL" sz="1900" dirty="0" smtClean="0">
                <a:latin typeface="Times New Roman" pitchFamily="18" charset="0"/>
                <a:cs typeface="Times New Roman" pitchFamily="18" charset="0"/>
              </a:rPr>
              <a:t>podnoszenie kompetencji osób z obszaru LSR w powiązaniu z rozwojem przedsiębiorczości lub dywersyfikacją źródeł dochodów, lub podejmowaniem zatrudnienia, w szczególności rolników i osób długotrwale pozostających bez pracy;</a:t>
            </a:r>
          </a:p>
          <a:p>
            <a:pPr marL="273050" indent="-273050" algn="just">
              <a:spcBef>
                <a:spcPts val="600"/>
              </a:spcBef>
            </a:pPr>
            <a:r>
              <a:rPr lang="pl-PL" sz="1900" dirty="0" smtClean="0">
                <a:latin typeface="Times New Roman" pitchFamily="18" charset="0"/>
                <a:cs typeface="Times New Roman" pitchFamily="18" charset="0"/>
              </a:rPr>
              <a:t>rozwój produktów lokalnych;</a:t>
            </a:r>
          </a:p>
          <a:p>
            <a:pPr marL="273050" indent="-273050" algn="just">
              <a:spcBef>
                <a:spcPts val="600"/>
              </a:spcBef>
            </a:pPr>
            <a:r>
              <a:rPr lang="pl-PL" sz="1900" dirty="0" smtClean="0">
                <a:latin typeface="Times New Roman" pitchFamily="18" charset="0"/>
                <a:cs typeface="Times New Roman" pitchFamily="18" charset="0"/>
              </a:rPr>
              <a:t>rozwój rynków zbytu, z wyłączeniem targowisk;</a:t>
            </a:r>
          </a:p>
          <a:p>
            <a:pPr marL="273050" indent="-273050" algn="just">
              <a:spcBef>
                <a:spcPts val="600"/>
              </a:spcBef>
            </a:pPr>
            <a:r>
              <a:rPr lang="pl-PL" sz="1900" dirty="0" smtClean="0">
                <a:latin typeface="Times New Roman" pitchFamily="18" charset="0"/>
                <a:cs typeface="Times New Roman" pitchFamily="18" charset="0"/>
              </a:rPr>
              <a:t>zachowanie dziedzictwa lokalnego;</a:t>
            </a:r>
          </a:p>
          <a:p>
            <a:pPr marL="273050" indent="-273050" algn="just">
              <a:spcBef>
                <a:spcPts val="600"/>
              </a:spcBef>
            </a:pPr>
            <a:r>
              <a:rPr lang="pl-PL" sz="1900" dirty="0" smtClean="0">
                <a:latin typeface="Times New Roman" pitchFamily="18" charset="0"/>
                <a:cs typeface="Times New Roman" pitchFamily="18" charset="0"/>
              </a:rPr>
              <a:t>rozwój ogólnodostępnej i niekomercyjnej infrastruktury (turystycznej, rekreacyjnej lub kulturalnej; technicznej w tym z zakresu gospodarki wodno-ściekowej oraz budowy lub modernizacji dróg lokalnych).</a:t>
            </a:r>
          </a:p>
          <a:p>
            <a:pPr marL="273050" indent="-273050">
              <a:spcBef>
                <a:spcPts val="600"/>
              </a:spcBef>
              <a:buFont typeface="Calibri" pitchFamily="34" charset="0"/>
              <a:buAutoNum type="arabicPeriod"/>
            </a:pPr>
            <a:endParaRPr lang="pl-PL" sz="1900" dirty="0" smtClean="0"/>
          </a:p>
        </p:txBody>
      </p:sp>
      <p:sp>
        <p:nvSpPr>
          <p:cNvPr id="5" name="Symbol zastępczy numeru slajdu 4"/>
          <p:cNvSpPr>
            <a:spLocks noGrp="1"/>
          </p:cNvSpPr>
          <p:nvPr>
            <p:ph type="sldNum" sz="quarter" idx="12"/>
          </p:nvPr>
        </p:nvSpPr>
        <p:spPr/>
        <p:txBody>
          <a:bodyPr/>
          <a:lstStyle/>
          <a:p>
            <a:pPr>
              <a:defRPr/>
            </a:pPr>
            <a:fld id="{24B65095-A88D-4ED4-98BC-379CCEAE9A66}" type="slidenum">
              <a:rPr lang="pl-PL" smtClean="0"/>
              <a:pPr>
                <a:defRPr/>
              </a:pPr>
              <a:t>172</a:t>
            </a:fld>
            <a:endParaRPr lang="pl-PL" dirty="0"/>
          </a:p>
        </p:txBody>
      </p:sp>
    </p:spTree>
    <p:extLst>
      <p:ext uri="{BB962C8B-B14F-4D97-AF65-F5344CB8AC3E}">
        <p14:creationId xmlns:p14="http://schemas.microsoft.com/office/powerpoint/2010/main" xmlns="" val="4053447979"/>
      </p:ext>
    </p:extLst>
  </p:cSld>
  <p:clrMapOvr>
    <a:masterClrMapping/>
  </p:clrMapOvr>
  <p:transition>
    <p:fade thruBlk="1"/>
  </p:transition>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ytuł 1"/>
          <p:cNvSpPr>
            <a:spLocks noGrp="1"/>
          </p:cNvSpPr>
          <p:nvPr>
            <p:ph type="title"/>
          </p:nvPr>
        </p:nvSpPr>
        <p:spPr>
          <a:xfrm>
            <a:off x="457200" y="274638"/>
            <a:ext cx="8229600" cy="706437"/>
          </a:xfrm>
        </p:spPr>
        <p:txBody>
          <a:bodyPr/>
          <a:lstStyle/>
          <a:p>
            <a:pPr>
              <a:spcBef>
                <a:spcPts val="600"/>
              </a:spcBef>
            </a:pPr>
            <a:r>
              <a:rPr lang="pl-PL" sz="2000" dirty="0" smtClean="0">
                <a:solidFill>
                  <a:srgbClr val="008000"/>
                </a:solidFill>
                <a:latin typeface="Times New Roman" pitchFamily="18" charset="0"/>
                <a:cs typeface="Times New Roman" pitchFamily="18" charset="0"/>
              </a:rPr>
              <a:t>PODDZIAŁANIE 1</a:t>
            </a:r>
            <a:r>
              <a:rPr lang="pl-PL" sz="3000" b="1" dirty="0" smtClean="0">
                <a:solidFill>
                  <a:srgbClr val="008000"/>
                </a:solidFill>
                <a:latin typeface="Times New Roman" pitchFamily="18" charset="0"/>
                <a:cs typeface="Times New Roman" pitchFamily="18" charset="0"/>
              </a:rPr>
              <a:t> - </a:t>
            </a:r>
            <a:r>
              <a:rPr lang="pl-PL" sz="2400" b="1" dirty="0" smtClean="0">
                <a:solidFill>
                  <a:srgbClr val="008000"/>
                </a:solidFill>
                <a:latin typeface="Times New Roman" pitchFamily="18" charset="0"/>
                <a:cs typeface="Times New Roman" pitchFamily="18" charset="0"/>
              </a:rPr>
              <a:t>Wsparcie przygotowawcze</a:t>
            </a:r>
          </a:p>
        </p:txBody>
      </p:sp>
      <p:sp>
        <p:nvSpPr>
          <p:cNvPr id="3" name="Symbol zastępczy zawartości 2"/>
          <p:cNvSpPr>
            <a:spLocks noGrp="1"/>
          </p:cNvSpPr>
          <p:nvPr>
            <p:ph idx="1"/>
          </p:nvPr>
        </p:nvSpPr>
        <p:spPr>
          <a:xfrm>
            <a:off x="395288" y="1196975"/>
            <a:ext cx="8497887" cy="5184775"/>
          </a:xfrm>
        </p:spPr>
        <p:txBody>
          <a:bodyPr/>
          <a:lstStyle/>
          <a:p>
            <a:pPr marL="0" indent="0" algn="just">
              <a:spcBef>
                <a:spcPts val="600"/>
              </a:spcBef>
              <a:spcAft>
                <a:spcPts val="0"/>
              </a:spcAft>
              <a:buFont typeface="Arial" charset="0"/>
              <a:buNone/>
              <a:defRPr/>
            </a:pPr>
            <a:r>
              <a:rPr lang="pl-PL" sz="1900" b="1" dirty="0" smtClean="0">
                <a:latin typeface="Times New Roman" pitchFamily="18" charset="0"/>
                <a:cs typeface="Times New Roman" pitchFamily="18" charset="0"/>
              </a:rPr>
              <a:t>Cel:</a:t>
            </a:r>
            <a:r>
              <a:rPr lang="pl-PL" sz="1900" dirty="0" smtClean="0">
                <a:latin typeface="Times New Roman" pitchFamily="18" charset="0"/>
                <a:cs typeface="Times New Roman" pitchFamily="18" charset="0"/>
              </a:rPr>
              <a:t> przygotowanie </a:t>
            </a:r>
            <a:r>
              <a:rPr lang="pl-PL" sz="1900" dirty="0">
                <a:latin typeface="Times New Roman" pitchFamily="18" charset="0"/>
                <a:cs typeface="Times New Roman" pitchFamily="18" charset="0"/>
              </a:rPr>
              <a:t>lokalnych strategii, które będą realizowane w okresie 2014-2020 oraz utrzymanie potencjału administracyjnego istniejących LGD lub zbudowanie potencjału na obszarach dotąd nieobjętych podejściem </a:t>
            </a:r>
            <a:r>
              <a:rPr lang="pl-PL" sz="1900" dirty="0" smtClean="0">
                <a:latin typeface="Times New Roman" pitchFamily="18" charset="0"/>
                <a:cs typeface="Times New Roman" pitchFamily="18" charset="0"/>
              </a:rPr>
              <a:t>Leader.</a:t>
            </a:r>
            <a:endParaRPr lang="pl-PL" sz="1900" dirty="0">
              <a:latin typeface="Times New Roman" pitchFamily="18" charset="0"/>
              <a:cs typeface="Times New Roman" pitchFamily="18" charset="0"/>
            </a:endParaRPr>
          </a:p>
          <a:p>
            <a:pPr marL="0" indent="0" algn="just">
              <a:spcBef>
                <a:spcPts val="600"/>
              </a:spcBef>
              <a:spcAft>
                <a:spcPts val="0"/>
              </a:spcAft>
              <a:buFont typeface="Arial" charset="0"/>
              <a:buNone/>
              <a:defRPr/>
            </a:pPr>
            <a:r>
              <a:rPr lang="pl-PL" sz="1900" b="1" dirty="0" smtClean="0">
                <a:latin typeface="Times New Roman" pitchFamily="18" charset="0"/>
                <a:cs typeface="Times New Roman" pitchFamily="18" charset="0"/>
              </a:rPr>
              <a:t>Forma wsparcia: </a:t>
            </a:r>
            <a:r>
              <a:rPr lang="pl-PL" sz="1900" dirty="0" smtClean="0">
                <a:latin typeface="Times New Roman" pitchFamily="18" charset="0"/>
                <a:cs typeface="Times New Roman" pitchFamily="18" charset="0"/>
              </a:rPr>
              <a:t>płatność ryczałtowa. </a:t>
            </a:r>
            <a:endParaRPr lang="pl-PL" sz="1900" dirty="0">
              <a:latin typeface="Times New Roman" pitchFamily="18" charset="0"/>
              <a:cs typeface="Times New Roman" pitchFamily="18" charset="0"/>
            </a:endParaRPr>
          </a:p>
          <a:p>
            <a:pPr marL="0" indent="0" algn="just">
              <a:spcBef>
                <a:spcPts val="600"/>
              </a:spcBef>
              <a:spcAft>
                <a:spcPts val="0"/>
              </a:spcAft>
              <a:buFont typeface="Arial" charset="0"/>
              <a:buNone/>
              <a:defRPr/>
            </a:pPr>
            <a:r>
              <a:rPr lang="pl-PL" sz="1900" b="1" dirty="0">
                <a:latin typeface="Times New Roman" pitchFamily="18" charset="0"/>
                <a:cs typeface="Times New Roman" pitchFamily="18" charset="0"/>
              </a:rPr>
              <a:t>Kwota i wielkość </a:t>
            </a:r>
            <a:r>
              <a:rPr lang="pl-PL" sz="1900" b="1" dirty="0" smtClean="0">
                <a:latin typeface="Times New Roman" pitchFamily="18" charset="0"/>
                <a:cs typeface="Times New Roman" pitchFamily="18" charset="0"/>
              </a:rPr>
              <a:t>wsparcia: </a:t>
            </a:r>
            <a:r>
              <a:rPr lang="pl-PL" sz="1900" dirty="0" smtClean="0">
                <a:latin typeface="Times New Roman" pitchFamily="18" charset="0"/>
                <a:cs typeface="Times New Roman" pitchFamily="18" charset="0"/>
              </a:rPr>
              <a:t>zostanie </a:t>
            </a:r>
            <a:r>
              <a:rPr lang="pl-PL" sz="1900" dirty="0">
                <a:latin typeface="Times New Roman" pitchFamily="18" charset="0"/>
                <a:cs typeface="Times New Roman" pitchFamily="18" charset="0"/>
              </a:rPr>
              <a:t>określona na podstawie przeprowadzonej analizy kosztów.</a:t>
            </a:r>
          </a:p>
          <a:p>
            <a:pPr marL="0" indent="0" algn="just">
              <a:spcBef>
                <a:spcPts val="600"/>
              </a:spcBef>
              <a:spcAft>
                <a:spcPts val="0"/>
              </a:spcAft>
              <a:buFont typeface="Arial" charset="0"/>
              <a:buNone/>
              <a:defRPr/>
            </a:pPr>
            <a:r>
              <a:rPr lang="pl-PL" sz="1900" b="1" dirty="0" smtClean="0">
                <a:latin typeface="Times New Roman" pitchFamily="18" charset="0"/>
                <a:cs typeface="Times New Roman" pitchFamily="18" charset="0"/>
              </a:rPr>
              <a:t>Beneficjenci:</a:t>
            </a:r>
            <a:r>
              <a:rPr lang="pl-PL" sz="1900" dirty="0" smtClean="0">
                <a:latin typeface="Times New Roman" pitchFamily="18" charset="0"/>
                <a:cs typeface="Times New Roman" pitchFamily="18" charset="0"/>
              </a:rPr>
              <a:t> </a:t>
            </a:r>
            <a:r>
              <a:rPr lang="pl-PL" sz="1900" dirty="0">
                <a:latin typeface="Times New Roman" pitchFamily="18" charset="0"/>
                <a:cs typeface="Times New Roman" pitchFamily="18" charset="0"/>
              </a:rPr>
              <a:t>stowarzyszenie, fundacja lub związki stowarzyszeń</a:t>
            </a:r>
            <a:r>
              <a:rPr lang="pl-PL" sz="1900" dirty="0" smtClean="0">
                <a:latin typeface="Times New Roman" pitchFamily="18" charset="0"/>
                <a:cs typeface="Times New Roman" pitchFamily="18" charset="0"/>
              </a:rPr>
              <a:t>, z wyłączeniem </a:t>
            </a:r>
            <a:r>
              <a:rPr lang="pl-PL" sz="1900" dirty="0">
                <a:latin typeface="Times New Roman" pitchFamily="18" charset="0"/>
                <a:cs typeface="Times New Roman" pitchFamily="18" charset="0"/>
              </a:rPr>
              <a:t>stowarzyszeń jednostek samorządu terytorialnego</a:t>
            </a:r>
            <a:r>
              <a:rPr lang="pl-PL" sz="1900" dirty="0" smtClean="0">
                <a:latin typeface="Times New Roman" pitchFamily="18" charset="0"/>
                <a:cs typeface="Times New Roman" pitchFamily="18" charset="0"/>
              </a:rPr>
              <a:t>.</a:t>
            </a:r>
          </a:p>
          <a:p>
            <a:pPr marL="0" indent="0" algn="just">
              <a:spcBef>
                <a:spcPts val="600"/>
              </a:spcBef>
              <a:spcAft>
                <a:spcPts val="0"/>
              </a:spcAft>
              <a:buFont typeface="Arial" charset="0"/>
              <a:buNone/>
              <a:defRPr/>
            </a:pPr>
            <a:r>
              <a:rPr lang="pl-PL" sz="1800" b="1" dirty="0" smtClean="0">
                <a:latin typeface="Times New Roman" pitchFamily="18" charset="0"/>
                <a:cs typeface="Times New Roman" pitchFamily="18" charset="0"/>
              </a:rPr>
              <a:t>Warunku przyznania pomocy:</a:t>
            </a:r>
          </a:p>
          <a:p>
            <a:pPr marL="177800" indent="-177800" algn="just">
              <a:spcBef>
                <a:spcPts val="600"/>
              </a:spcBef>
              <a:spcAft>
                <a:spcPts val="0"/>
              </a:spcAft>
              <a:defRPr/>
            </a:pPr>
            <a:r>
              <a:rPr lang="pl-PL" sz="1800" dirty="0" smtClean="0">
                <a:latin typeface="Times New Roman" pitchFamily="18" charset="0"/>
                <a:cs typeface="Times New Roman" pitchFamily="18" charset="0"/>
              </a:rPr>
              <a:t>obszar LSR jest obszarem wiejskim lub zawiera obszar wiejski (obejmuje przynajmniej </a:t>
            </a:r>
            <a:br>
              <a:rPr lang="pl-PL" sz="1800" dirty="0" smtClean="0">
                <a:latin typeface="Times New Roman" pitchFamily="18" charset="0"/>
                <a:cs typeface="Times New Roman" pitchFamily="18" charset="0"/>
              </a:rPr>
            </a:br>
            <a:r>
              <a:rPr lang="pl-PL" sz="1800" dirty="0" smtClean="0">
                <a:latin typeface="Times New Roman" pitchFamily="18" charset="0"/>
                <a:cs typeface="Times New Roman" pitchFamily="18" charset="0"/>
              </a:rPr>
              <a:t>2 gminy i jest zamieszkiwany przez nie mniej niż 30 tys. i nie więcej niż 150 tys. mieszkańców);</a:t>
            </a:r>
          </a:p>
          <a:p>
            <a:pPr marL="177800" indent="-177800" algn="just">
              <a:spcBef>
                <a:spcPts val="600"/>
              </a:spcBef>
              <a:spcAft>
                <a:spcPts val="0"/>
              </a:spcAft>
              <a:defRPr/>
            </a:pPr>
            <a:r>
              <a:rPr lang="pl-PL" sz="1800" dirty="0" smtClean="0">
                <a:latin typeface="Times New Roman" pitchFamily="18" charset="0"/>
                <a:cs typeface="Times New Roman" pitchFamily="18" charset="0"/>
              </a:rPr>
              <a:t>członkami (partnerami) są przynajmniej po jednym przedstawicielu z każdego sektora (społecznego, gospodarczego i publicznego) z każdej gminy, której obszar zaliczany jest do obszaru wiejskiego, stanowiącego lub zawierającego się w obszarze objętym działalnością wnioskodawcy, na którym realizowana ma być LSR.</a:t>
            </a:r>
          </a:p>
          <a:p>
            <a:pPr marL="0" indent="0">
              <a:spcBef>
                <a:spcPts val="600"/>
              </a:spcBef>
              <a:spcAft>
                <a:spcPts val="0"/>
              </a:spcAft>
              <a:buFont typeface="Arial" charset="0"/>
              <a:buNone/>
              <a:defRPr/>
            </a:pPr>
            <a:endParaRPr lang="pl-PL" sz="1900" dirty="0" smtClean="0"/>
          </a:p>
        </p:txBody>
      </p:sp>
      <p:sp>
        <p:nvSpPr>
          <p:cNvPr id="6" name="Symbol zastępczy numeru slajdu 5"/>
          <p:cNvSpPr>
            <a:spLocks noGrp="1"/>
          </p:cNvSpPr>
          <p:nvPr>
            <p:ph type="sldNum" sz="quarter" idx="12"/>
          </p:nvPr>
        </p:nvSpPr>
        <p:spPr/>
        <p:txBody>
          <a:bodyPr/>
          <a:lstStyle/>
          <a:p>
            <a:pPr>
              <a:defRPr/>
            </a:pPr>
            <a:fld id="{24B65095-A88D-4ED4-98BC-379CCEAE9A66}" type="slidenum">
              <a:rPr lang="pl-PL" smtClean="0"/>
              <a:pPr>
                <a:defRPr/>
              </a:pPr>
              <a:t>173</a:t>
            </a:fld>
            <a:endParaRPr lang="pl-PL" dirty="0"/>
          </a:p>
        </p:txBody>
      </p:sp>
    </p:spTree>
    <p:extLst>
      <p:ext uri="{BB962C8B-B14F-4D97-AF65-F5344CB8AC3E}">
        <p14:creationId xmlns:p14="http://schemas.microsoft.com/office/powerpoint/2010/main" xmlns="" val="2261046422"/>
      </p:ext>
    </p:extLst>
  </p:cSld>
  <p:clrMapOvr>
    <a:masterClrMapping/>
  </p:clrMapOvr>
  <p:transition>
    <p:fade thruBlk="1"/>
  </p:transition>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ytuł 1"/>
          <p:cNvSpPr>
            <a:spLocks noGrp="1"/>
          </p:cNvSpPr>
          <p:nvPr>
            <p:ph type="title"/>
          </p:nvPr>
        </p:nvSpPr>
        <p:spPr>
          <a:xfrm>
            <a:off x="683568" y="0"/>
            <a:ext cx="8208912" cy="1143000"/>
          </a:xfrm>
        </p:spPr>
        <p:txBody>
          <a:bodyPr/>
          <a:lstStyle/>
          <a:p>
            <a:pPr>
              <a:spcBef>
                <a:spcPts val="600"/>
              </a:spcBef>
            </a:pPr>
            <a:r>
              <a:rPr lang="pl-PL" sz="3000" b="1" dirty="0" smtClean="0">
                <a:latin typeface="Times New Roman" pitchFamily="18" charset="0"/>
                <a:cs typeface="Times New Roman" pitchFamily="18" charset="0"/>
              </a:rPr>
              <a:t> </a:t>
            </a:r>
            <a:r>
              <a:rPr lang="pl-PL" sz="2000" dirty="0" smtClean="0">
                <a:solidFill>
                  <a:srgbClr val="008000"/>
                </a:solidFill>
                <a:latin typeface="Times New Roman" pitchFamily="18" charset="0"/>
                <a:cs typeface="Times New Roman" pitchFamily="18" charset="0"/>
              </a:rPr>
              <a:t>PODDZIAŁANIE 2</a:t>
            </a:r>
            <a:r>
              <a:rPr lang="pl-PL" sz="3000" b="1" dirty="0" smtClean="0">
                <a:solidFill>
                  <a:srgbClr val="008000"/>
                </a:solidFill>
                <a:latin typeface="Times New Roman" pitchFamily="18" charset="0"/>
                <a:cs typeface="Times New Roman" pitchFamily="18" charset="0"/>
              </a:rPr>
              <a:t> - </a:t>
            </a:r>
            <a:r>
              <a:rPr lang="pl-PL" sz="2400" b="1" dirty="0" smtClean="0">
                <a:solidFill>
                  <a:srgbClr val="008000"/>
                </a:solidFill>
                <a:latin typeface="Times New Roman" pitchFamily="18" charset="0"/>
                <a:cs typeface="Times New Roman" pitchFamily="18" charset="0"/>
              </a:rPr>
              <a:t>Realizacja operacji w ramach lokalnych strategii rozwoju (LSR)</a:t>
            </a:r>
          </a:p>
        </p:txBody>
      </p:sp>
      <p:sp>
        <p:nvSpPr>
          <p:cNvPr id="3" name="Symbol zastępczy zawartości 2"/>
          <p:cNvSpPr>
            <a:spLocks noGrp="1"/>
          </p:cNvSpPr>
          <p:nvPr>
            <p:ph idx="1"/>
          </p:nvPr>
        </p:nvSpPr>
        <p:spPr>
          <a:xfrm>
            <a:off x="323850" y="1341438"/>
            <a:ext cx="8496300" cy="4995862"/>
          </a:xfrm>
        </p:spPr>
        <p:txBody>
          <a:bodyPr/>
          <a:lstStyle/>
          <a:p>
            <a:pPr marL="0" indent="0" algn="just">
              <a:spcBef>
                <a:spcPts val="600"/>
              </a:spcBef>
              <a:spcAft>
                <a:spcPts val="0"/>
              </a:spcAft>
              <a:buFont typeface="Arial" charset="0"/>
              <a:buNone/>
              <a:defRPr/>
            </a:pPr>
            <a:r>
              <a:rPr lang="pl-PL" sz="1900" b="1" dirty="0">
                <a:latin typeface="Times New Roman" pitchFamily="18" charset="0"/>
                <a:cs typeface="Times New Roman" pitchFamily="18" charset="0"/>
              </a:rPr>
              <a:t>Beneficjent (w zależności od zakresu operacji): </a:t>
            </a:r>
            <a:endParaRPr lang="pl-PL" sz="1900" dirty="0">
              <a:latin typeface="Times New Roman" pitchFamily="18" charset="0"/>
              <a:cs typeface="Times New Roman" pitchFamily="18" charset="0"/>
            </a:endParaRPr>
          </a:p>
          <a:p>
            <a:pPr marL="177800" indent="-177800" algn="just">
              <a:spcBef>
                <a:spcPts val="600"/>
              </a:spcBef>
              <a:spcAft>
                <a:spcPts val="0"/>
              </a:spcAft>
              <a:defRPr/>
            </a:pPr>
            <a:r>
              <a:rPr lang="pl-PL" sz="1900" dirty="0" smtClean="0">
                <a:latin typeface="Times New Roman" pitchFamily="18" charset="0"/>
                <a:cs typeface="Times New Roman" pitchFamily="18" charset="0"/>
              </a:rPr>
              <a:t>osoba </a:t>
            </a:r>
            <a:r>
              <a:rPr lang="pl-PL" sz="1900" dirty="0">
                <a:latin typeface="Times New Roman" pitchFamily="18" charset="0"/>
                <a:cs typeface="Times New Roman" pitchFamily="18" charset="0"/>
              </a:rPr>
              <a:t>fizyczna,</a:t>
            </a:r>
          </a:p>
          <a:p>
            <a:pPr marL="177800" indent="-177800" algn="just">
              <a:spcBef>
                <a:spcPts val="600"/>
              </a:spcBef>
              <a:spcAft>
                <a:spcPts val="0"/>
              </a:spcAft>
              <a:defRPr/>
            </a:pPr>
            <a:r>
              <a:rPr lang="pl-PL" sz="1900" dirty="0" smtClean="0">
                <a:latin typeface="Times New Roman" pitchFamily="18" charset="0"/>
                <a:cs typeface="Times New Roman" pitchFamily="18" charset="0"/>
              </a:rPr>
              <a:t>osoba </a:t>
            </a:r>
            <a:r>
              <a:rPr lang="pl-PL" sz="1900" dirty="0">
                <a:latin typeface="Times New Roman" pitchFamily="18" charset="0"/>
                <a:cs typeface="Times New Roman" pitchFamily="18" charset="0"/>
              </a:rPr>
              <a:t>prawna: gmina, powiat, kółka rolnicze, organizacje pozarządowe, kościoły, związki wyznaniowe i inne,</a:t>
            </a:r>
          </a:p>
          <a:p>
            <a:pPr marL="177800" indent="-177800" algn="just">
              <a:spcBef>
                <a:spcPts val="600"/>
              </a:spcBef>
              <a:spcAft>
                <a:spcPts val="0"/>
              </a:spcAft>
              <a:defRPr/>
            </a:pPr>
            <a:r>
              <a:rPr lang="pl-PL" sz="1900" dirty="0" smtClean="0">
                <a:latin typeface="Times New Roman" pitchFamily="18" charset="0"/>
                <a:cs typeface="Times New Roman" pitchFamily="18" charset="0"/>
              </a:rPr>
              <a:t>jednostka </a:t>
            </a:r>
            <a:r>
              <a:rPr lang="pl-PL" sz="1900" dirty="0">
                <a:latin typeface="Times New Roman" pitchFamily="18" charset="0"/>
                <a:cs typeface="Times New Roman" pitchFamily="18" charset="0"/>
              </a:rPr>
              <a:t>organizacyjna nieposiadająca osobowości prawnej, którym ustawy przyznają zdolność prawną.</a:t>
            </a:r>
          </a:p>
          <a:p>
            <a:pPr marL="0" indent="0" algn="just">
              <a:spcBef>
                <a:spcPts val="600"/>
              </a:spcBef>
              <a:spcAft>
                <a:spcPts val="0"/>
              </a:spcAft>
              <a:buFont typeface="Arial" charset="0"/>
              <a:buNone/>
              <a:defRPr/>
            </a:pPr>
            <a:r>
              <a:rPr lang="pl-PL" sz="1900" b="1" dirty="0">
                <a:latin typeface="Times New Roman" pitchFamily="18" charset="0"/>
                <a:cs typeface="Times New Roman" pitchFamily="18" charset="0"/>
              </a:rPr>
              <a:t>W przypadku projektów parasolowych beneficjentem jest Lokalna Grupa Działania (LGD) a odbiorcami realizującymi „mikro-projekt” są:</a:t>
            </a:r>
          </a:p>
          <a:p>
            <a:pPr marL="177800" indent="-177800" algn="just">
              <a:spcBef>
                <a:spcPts val="600"/>
              </a:spcBef>
              <a:spcAft>
                <a:spcPts val="0"/>
              </a:spcAft>
              <a:defRPr/>
            </a:pPr>
            <a:r>
              <a:rPr lang="pl-PL" sz="1900" dirty="0" smtClean="0">
                <a:latin typeface="Times New Roman" pitchFamily="18" charset="0"/>
                <a:cs typeface="Times New Roman" pitchFamily="18" charset="0"/>
              </a:rPr>
              <a:t>osoba </a:t>
            </a:r>
            <a:r>
              <a:rPr lang="pl-PL" sz="1900" dirty="0">
                <a:latin typeface="Times New Roman" pitchFamily="18" charset="0"/>
                <a:cs typeface="Times New Roman" pitchFamily="18" charset="0"/>
              </a:rPr>
              <a:t>fizyczna,</a:t>
            </a:r>
          </a:p>
          <a:p>
            <a:pPr marL="177800" indent="-177800" algn="just">
              <a:spcBef>
                <a:spcPts val="600"/>
              </a:spcBef>
              <a:spcAft>
                <a:spcPts val="0"/>
              </a:spcAft>
              <a:defRPr/>
            </a:pPr>
            <a:r>
              <a:rPr lang="pl-PL" sz="1900" dirty="0" smtClean="0">
                <a:latin typeface="Times New Roman" pitchFamily="18" charset="0"/>
                <a:cs typeface="Times New Roman" pitchFamily="18" charset="0"/>
              </a:rPr>
              <a:t>inne </a:t>
            </a:r>
            <a:r>
              <a:rPr lang="pl-PL" sz="1900" dirty="0">
                <a:latin typeface="Times New Roman" pitchFamily="18" charset="0"/>
                <a:cs typeface="Times New Roman" pitchFamily="18" charset="0"/>
              </a:rPr>
              <a:t>niż LGD osoba prawna, </a:t>
            </a:r>
          </a:p>
          <a:p>
            <a:pPr marL="177800" indent="-177800" algn="just">
              <a:spcBef>
                <a:spcPts val="600"/>
              </a:spcBef>
              <a:spcAft>
                <a:spcPts val="0"/>
              </a:spcAft>
              <a:defRPr/>
            </a:pPr>
            <a:r>
              <a:rPr lang="pl-PL" sz="1900" dirty="0" smtClean="0">
                <a:latin typeface="Times New Roman" pitchFamily="18" charset="0"/>
                <a:cs typeface="Times New Roman" pitchFamily="18" charset="0"/>
              </a:rPr>
              <a:t>jednostka </a:t>
            </a:r>
            <a:r>
              <a:rPr lang="pl-PL" sz="1900" dirty="0">
                <a:latin typeface="Times New Roman" pitchFamily="18" charset="0"/>
                <a:cs typeface="Times New Roman" pitchFamily="18" charset="0"/>
              </a:rPr>
              <a:t>organizacyjna nieposiadające osobowości prawnej, którym ustawy przyznają zdolność prawną.</a:t>
            </a:r>
          </a:p>
          <a:p>
            <a:pPr marL="0" indent="0" algn="just">
              <a:spcBef>
                <a:spcPts val="600"/>
              </a:spcBef>
              <a:spcAft>
                <a:spcPts val="0"/>
              </a:spcAft>
              <a:buFont typeface="Arial" charset="0"/>
              <a:buNone/>
              <a:defRPr/>
            </a:pPr>
            <a:r>
              <a:rPr lang="pl-PL" sz="1900" dirty="0">
                <a:latin typeface="Times New Roman" pitchFamily="18" charset="0"/>
                <a:cs typeface="Times New Roman" pitchFamily="18" charset="0"/>
              </a:rPr>
              <a:t>Odbiorcami realizującymi mikro-projekt mogą być również grupy nieformalne, </a:t>
            </a:r>
            <a:r>
              <a:rPr lang="pl-PL" sz="1900" dirty="0" smtClean="0">
                <a:latin typeface="Times New Roman" pitchFamily="18" charset="0"/>
                <a:cs typeface="Times New Roman" pitchFamily="18" charset="0"/>
              </a:rPr>
              <a:t/>
            </a:r>
            <a:br>
              <a:rPr lang="pl-PL" sz="1900" dirty="0" smtClean="0">
                <a:latin typeface="Times New Roman" pitchFamily="18" charset="0"/>
                <a:cs typeface="Times New Roman" pitchFamily="18" charset="0"/>
              </a:rPr>
            </a:br>
            <a:r>
              <a:rPr lang="pl-PL" sz="1900" dirty="0" smtClean="0">
                <a:latin typeface="Times New Roman" pitchFamily="18" charset="0"/>
                <a:cs typeface="Times New Roman" pitchFamily="18" charset="0"/>
              </a:rPr>
              <a:t>tj</a:t>
            </a:r>
            <a:r>
              <a:rPr lang="pl-PL" sz="1900" dirty="0">
                <a:latin typeface="Times New Roman" pitchFamily="18" charset="0"/>
                <a:cs typeface="Times New Roman" pitchFamily="18" charset="0"/>
              </a:rPr>
              <a:t>. np. koła gospodyń wiejskich.</a:t>
            </a:r>
          </a:p>
        </p:txBody>
      </p:sp>
      <p:sp>
        <p:nvSpPr>
          <p:cNvPr id="6" name="Symbol zastępczy numeru slajdu 5"/>
          <p:cNvSpPr>
            <a:spLocks noGrp="1"/>
          </p:cNvSpPr>
          <p:nvPr>
            <p:ph type="sldNum" sz="quarter" idx="12"/>
          </p:nvPr>
        </p:nvSpPr>
        <p:spPr/>
        <p:txBody>
          <a:bodyPr/>
          <a:lstStyle/>
          <a:p>
            <a:pPr>
              <a:defRPr/>
            </a:pPr>
            <a:fld id="{24B65095-A88D-4ED4-98BC-379CCEAE9A66}" type="slidenum">
              <a:rPr lang="pl-PL" smtClean="0"/>
              <a:pPr>
                <a:defRPr/>
              </a:pPr>
              <a:t>174</a:t>
            </a:fld>
            <a:endParaRPr lang="pl-PL" dirty="0"/>
          </a:p>
        </p:txBody>
      </p:sp>
    </p:spTree>
    <p:extLst>
      <p:ext uri="{BB962C8B-B14F-4D97-AF65-F5344CB8AC3E}">
        <p14:creationId xmlns:p14="http://schemas.microsoft.com/office/powerpoint/2010/main" xmlns="" val="1800716788"/>
      </p:ext>
    </p:extLst>
  </p:cSld>
  <p:clrMapOvr>
    <a:masterClrMapping/>
  </p:clrMapOvr>
  <p:transition>
    <p:fade thruBlk="1"/>
  </p:transition>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ytuł 1"/>
          <p:cNvSpPr>
            <a:spLocks noGrp="1"/>
          </p:cNvSpPr>
          <p:nvPr>
            <p:ph type="title"/>
          </p:nvPr>
        </p:nvSpPr>
        <p:spPr>
          <a:xfrm>
            <a:off x="611560" y="116632"/>
            <a:ext cx="8686800" cy="633412"/>
          </a:xfrm>
        </p:spPr>
        <p:txBody>
          <a:bodyPr/>
          <a:lstStyle/>
          <a:p>
            <a:pPr>
              <a:spcBef>
                <a:spcPts val="600"/>
              </a:spcBef>
            </a:pPr>
            <a:r>
              <a:rPr lang="pl-PL" sz="2000" dirty="0" smtClean="0">
                <a:solidFill>
                  <a:srgbClr val="008000"/>
                </a:solidFill>
                <a:latin typeface="Times New Roman" pitchFamily="18" charset="0"/>
                <a:cs typeface="Times New Roman" pitchFamily="18" charset="0"/>
              </a:rPr>
              <a:t>PODDZIAŁANIE 2</a:t>
            </a:r>
            <a:r>
              <a:rPr lang="pl-PL" sz="3000" b="1" dirty="0" smtClean="0">
                <a:solidFill>
                  <a:srgbClr val="008000"/>
                </a:solidFill>
                <a:latin typeface="Times New Roman" pitchFamily="18" charset="0"/>
                <a:cs typeface="Times New Roman" pitchFamily="18" charset="0"/>
              </a:rPr>
              <a:t> </a:t>
            </a:r>
            <a:r>
              <a:rPr lang="pl-PL" sz="2400" b="1" dirty="0" smtClean="0">
                <a:solidFill>
                  <a:srgbClr val="008000"/>
                </a:solidFill>
                <a:latin typeface="Times New Roman" pitchFamily="18" charset="0"/>
                <a:cs typeface="Times New Roman" pitchFamily="18" charset="0"/>
              </a:rPr>
              <a:t>– Realizacja operacji w ramach </a:t>
            </a:r>
            <a:br>
              <a:rPr lang="pl-PL" sz="2400" b="1" dirty="0" smtClean="0">
                <a:solidFill>
                  <a:srgbClr val="008000"/>
                </a:solidFill>
                <a:latin typeface="Times New Roman" pitchFamily="18" charset="0"/>
                <a:cs typeface="Times New Roman" pitchFamily="18" charset="0"/>
              </a:rPr>
            </a:br>
            <a:r>
              <a:rPr lang="pl-PL" sz="2400" b="1" dirty="0" smtClean="0">
                <a:solidFill>
                  <a:srgbClr val="008000"/>
                </a:solidFill>
                <a:latin typeface="Times New Roman" pitchFamily="18" charset="0"/>
                <a:cs typeface="Times New Roman" pitchFamily="18" charset="0"/>
              </a:rPr>
              <a:t>LSR c.d.</a:t>
            </a:r>
          </a:p>
        </p:txBody>
      </p:sp>
      <p:sp>
        <p:nvSpPr>
          <p:cNvPr id="7171" name="Symbol zastępczy zawartości 2"/>
          <p:cNvSpPr>
            <a:spLocks noGrp="1"/>
          </p:cNvSpPr>
          <p:nvPr>
            <p:ph idx="1"/>
          </p:nvPr>
        </p:nvSpPr>
        <p:spPr>
          <a:xfrm>
            <a:off x="323850" y="981075"/>
            <a:ext cx="8229600" cy="5327650"/>
          </a:xfrm>
        </p:spPr>
        <p:txBody>
          <a:bodyPr/>
          <a:lstStyle/>
          <a:p>
            <a:pPr marL="0" indent="0" algn="just">
              <a:spcBef>
                <a:spcPts val="600"/>
              </a:spcBef>
              <a:buFont typeface="Arial" charset="0"/>
              <a:buNone/>
            </a:pPr>
            <a:r>
              <a:rPr lang="pl-PL" sz="1900" b="1" dirty="0" smtClean="0">
                <a:latin typeface="Times New Roman" pitchFamily="18" charset="0"/>
                <a:cs typeface="Times New Roman" pitchFamily="18" charset="0"/>
              </a:rPr>
              <a:t>Rodzaj wsparcia: </a:t>
            </a:r>
            <a:r>
              <a:rPr lang="pl-PL" sz="1900" dirty="0" smtClean="0">
                <a:latin typeface="Times New Roman" pitchFamily="18" charset="0"/>
                <a:cs typeface="Times New Roman" pitchFamily="18" charset="0"/>
              </a:rPr>
              <a:t>Pomoc ma formę refundacji. W przypadku operacji szkoleniowych - dopuszcza się stosowanie kosztów uproszczonych w formie płatności ryczałtowych lub finansowania ryczałtowego.</a:t>
            </a:r>
          </a:p>
          <a:p>
            <a:pPr marL="0" indent="0" algn="just">
              <a:spcBef>
                <a:spcPts val="600"/>
              </a:spcBef>
              <a:buFont typeface="Arial" charset="0"/>
              <a:buNone/>
            </a:pPr>
            <a:r>
              <a:rPr lang="pl-PL" sz="1900" b="1" dirty="0" smtClean="0">
                <a:latin typeface="Times New Roman" pitchFamily="18" charset="0"/>
                <a:cs typeface="Times New Roman" pitchFamily="18" charset="0"/>
              </a:rPr>
              <a:t>Koszty kwalifikowalne: </a:t>
            </a:r>
            <a:r>
              <a:rPr lang="pl-PL" sz="1900" dirty="0" smtClean="0">
                <a:latin typeface="Times New Roman" pitchFamily="18" charset="0"/>
                <a:cs typeface="Times New Roman" pitchFamily="18" charset="0"/>
              </a:rPr>
              <a:t>zakup dóbr i usług; roboty budowlane; organizacja </a:t>
            </a:r>
            <a:br>
              <a:rPr lang="pl-PL" sz="1900" dirty="0" smtClean="0">
                <a:latin typeface="Times New Roman" pitchFamily="18" charset="0"/>
                <a:cs typeface="Times New Roman" pitchFamily="18" charset="0"/>
              </a:rPr>
            </a:br>
            <a:r>
              <a:rPr lang="pl-PL" sz="1900" dirty="0" smtClean="0">
                <a:latin typeface="Times New Roman" pitchFamily="18" charset="0"/>
                <a:cs typeface="Times New Roman" pitchFamily="18" charset="0"/>
              </a:rPr>
              <a:t>i przeprowadzenie spotkań, szkoleń, wydarzeń promocyjnych itp.; najem, dzierżawa lub zakup oprogramowania, sprzętu, narzędzi, urządzeń lub maszyn, materiałów lub przedmiotów; zakup specjalistycznych środków transportu (max 30% kosztów kwalifikowalnych operacji, pomniejszonych o koszty ogólne); zatrudnienie osób zaangażowanych w realizację operacji tylko w przypadku operacji  szkoleniowych, funkcjonowania nowoutworzonych sieci oraz inkubatorów przetwórstwa lokalnego; koszty ogólne (nie więcej niż 10% kosztów kwalifikowalnych operacji), inne koszty związane z realizacją operacji, </a:t>
            </a:r>
          </a:p>
          <a:p>
            <a:pPr marL="0" indent="0" algn="just">
              <a:spcBef>
                <a:spcPts val="600"/>
              </a:spcBef>
              <a:buFont typeface="Arial" charset="0"/>
              <a:buNone/>
            </a:pPr>
            <a:r>
              <a:rPr lang="pl-PL" sz="1900" i="1" dirty="0" smtClean="0">
                <a:latin typeface="Times New Roman" pitchFamily="18" charset="0"/>
                <a:cs typeface="Times New Roman" pitchFamily="18" charset="0"/>
              </a:rPr>
              <a:t>Nie ma możliwości wsparcia zakupu używanych maszyn, urządzeń, sprzętu lub innego wyposażenia objętego operacją, za wyjątkiem operacji dotyczących zachowania dziedzictwa</a:t>
            </a:r>
            <a:r>
              <a:rPr lang="pl-PL" sz="1900" dirty="0" smtClean="0">
                <a:latin typeface="Times New Roman" pitchFamily="18" charset="0"/>
                <a:cs typeface="Times New Roman" pitchFamily="18" charset="0"/>
              </a:rPr>
              <a:t>.</a:t>
            </a:r>
          </a:p>
          <a:p>
            <a:pPr marL="0" indent="0" algn="just">
              <a:spcBef>
                <a:spcPts val="600"/>
              </a:spcBef>
              <a:buFont typeface="Arial" charset="0"/>
              <a:buNone/>
            </a:pPr>
            <a:r>
              <a:rPr lang="pl-PL" sz="1900" dirty="0" smtClean="0">
                <a:latin typeface="Times New Roman" pitchFamily="18" charset="0"/>
                <a:cs typeface="Times New Roman" pitchFamily="18" charset="0"/>
              </a:rPr>
              <a:t>Zgodnie z art. 61 ust. 3 rozporządzenia EFRROW do kosztów kwalifikowalnych zalicza się także wkład niepieniężny wnioskodawcy.</a:t>
            </a:r>
            <a:endParaRPr lang="pl-PL" sz="1900" b="1" dirty="0" smtClean="0">
              <a:latin typeface="Times New Roman" pitchFamily="18" charset="0"/>
              <a:cs typeface="Times New Roman" pitchFamily="18" charset="0"/>
            </a:endParaRPr>
          </a:p>
        </p:txBody>
      </p:sp>
      <p:sp>
        <p:nvSpPr>
          <p:cNvPr id="5" name="Symbol zastępczy numeru slajdu 4"/>
          <p:cNvSpPr>
            <a:spLocks noGrp="1"/>
          </p:cNvSpPr>
          <p:nvPr>
            <p:ph type="sldNum" sz="quarter" idx="12"/>
          </p:nvPr>
        </p:nvSpPr>
        <p:spPr/>
        <p:txBody>
          <a:bodyPr/>
          <a:lstStyle/>
          <a:p>
            <a:pPr>
              <a:defRPr/>
            </a:pPr>
            <a:fld id="{24B65095-A88D-4ED4-98BC-379CCEAE9A66}" type="slidenum">
              <a:rPr lang="pl-PL" smtClean="0"/>
              <a:pPr>
                <a:defRPr/>
              </a:pPr>
              <a:t>175</a:t>
            </a:fld>
            <a:endParaRPr lang="pl-PL" dirty="0"/>
          </a:p>
        </p:txBody>
      </p:sp>
    </p:spTree>
    <p:extLst>
      <p:ext uri="{BB962C8B-B14F-4D97-AF65-F5344CB8AC3E}">
        <p14:creationId xmlns:p14="http://schemas.microsoft.com/office/powerpoint/2010/main" xmlns="" val="2360753822"/>
      </p:ext>
    </p:extLst>
  </p:cSld>
  <p:clrMapOvr>
    <a:masterClrMapping/>
  </p:clrMapOvr>
  <p:transition>
    <p:fade thruBlk="1"/>
  </p:transition>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ytuł 1"/>
          <p:cNvSpPr>
            <a:spLocks noGrp="1"/>
          </p:cNvSpPr>
          <p:nvPr>
            <p:ph type="title"/>
          </p:nvPr>
        </p:nvSpPr>
        <p:spPr>
          <a:xfrm>
            <a:off x="683568" y="188640"/>
            <a:ext cx="7772400" cy="1143000"/>
          </a:xfrm>
        </p:spPr>
        <p:txBody>
          <a:bodyPr/>
          <a:lstStyle/>
          <a:p>
            <a:pPr>
              <a:spcBef>
                <a:spcPts val="600"/>
              </a:spcBef>
            </a:pPr>
            <a:r>
              <a:rPr lang="pl-PL" sz="2000" dirty="0" smtClean="0">
                <a:solidFill>
                  <a:srgbClr val="008000"/>
                </a:solidFill>
                <a:latin typeface="Times New Roman" pitchFamily="18" charset="0"/>
                <a:cs typeface="Times New Roman" pitchFamily="18" charset="0"/>
              </a:rPr>
              <a:t>PODDZIAŁANIE 2</a:t>
            </a:r>
            <a:r>
              <a:rPr lang="pl-PL" sz="3000" b="1" dirty="0" smtClean="0">
                <a:solidFill>
                  <a:srgbClr val="008000"/>
                </a:solidFill>
                <a:latin typeface="Times New Roman" pitchFamily="18" charset="0"/>
                <a:cs typeface="Times New Roman" pitchFamily="18" charset="0"/>
              </a:rPr>
              <a:t> </a:t>
            </a:r>
            <a:br>
              <a:rPr lang="pl-PL" sz="3000" b="1" dirty="0" smtClean="0">
                <a:solidFill>
                  <a:srgbClr val="008000"/>
                </a:solidFill>
                <a:latin typeface="Times New Roman" pitchFamily="18" charset="0"/>
                <a:cs typeface="Times New Roman" pitchFamily="18" charset="0"/>
              </a:rPr>
            </a:br>
            <a:r>
              <a:rPr lang="pl-PL" sz="2400" b="1" dirty="0" smtClean="0">
                <a:solidFill>
                  <a:srgbClr val="008000"/>
                </a:solidFill>
                <a:latin typeface="Times New Roman" pitchFamily="18" charset="0"/>
                <a:cs typeface="Times New Roman" pitchFamily="18" charset="0"/>
              </a:rPr>
              <a:t>Realizacja operacji w ramach LSR c.d.</a:t>
            </a:r>
          </a:p>
        </p:txBody>
      </p:sp>
      <p:sp>
        <p:nvSpPr>
          <p:cNvPr id="3" name="Symbol zastępczy zawartości 2"/>
          <p:cNvSpPr>
            <a:spLocks noGrp="1"/>
          </p:cNvSpPr>
          <p:nvPr>
            <p:ph idx="1"/>
          </p:nvPr>
        </p:nvSpPr>
        <p:spPr>
          <a:xfrm>
            <a:off x="611560" y="1556792"/>
            <a:ext cx="7772400" cy="4114800"/>
          </a:xfrm>
        </p:spPr>
        <p:txBody>
          <a:bodyPr/>
          <a:lstStyle/>
          <a:p>
            <a:pPr>
              <a:spcBef>
                <a:spcPts val="600"/>
              </a:spcBef>
              <a:spcAft>
                <a:spcPts val="0"/>
              </a:spcAft>
              <a:buFontTx/>
              <a:buNone/>
              <a:defRPr/>
            </a:pPr>
            <a:r>
              <a:rPr lang="pl-PL" sz="2000" b="1" dirty="0">
                <a:latin typeface="Times New Roman" pitchFamily="18" charset="0"/>
                <a:cs typeface="Times New Roman" pitchFamily="18" charset="0"/>
              </a:rPr>
              <a:t>Intensywność pomocy</a:t>
            </a:r>
          </a:p>
          <a:p>
            <a:pPr marL="0" indent="0" algn="just">
              <a:spcBef>
                <a:spcPts val="600"/>
              </a:spcBef>
              <a:spcAft>
                <a:spcPts val="0"/>
              </a:spcAft>
              <a:buFontTx/>
              <a:buNone/>
              <a:defRPr/>
            </a:pPr>
            <a:r>
              <a:rPr lang="pl-PL" sz="2000" dirty="0" smtClean="0">
                <a:latin typeface="Times New Roman" pitchFamily="18" charset="0"/>
                <a:cs typeface="Times New Roman" pitchFamily="18" charset="0"/>
              </a:rPr>
              <a:t>Od </a:t>
            </a:r>
            <a:r>
              <a:rPr lang="pl-PL" sz="2000" dirty="0">
                <a:latin typeface="Times New Roman" pitchFamily="18" charset="0"/>
                <a:cs typeface="Times New Roman" pitchFamily="18" charset="0"/>
              </a:rPr>
              <a:t>50 % do 100% kosztów kwalifikowalnych operacji,</a:t>
            </a:r>
            <a:r>
              <a:rPr lang="pl-PL" sz="2000" b="1" dirty="0">
                <a:latin typeface="Times New Roman" pitchFamily="18" charset="0"/>
                <a:cs typeface="Times New Roman" pitchFamily="18" charset="0"/>
              </a:rPr>
              <a:t> </a:t>
            </a:r>
            <a:r>
              <a:rPr lang="pl-PL" sz="2000" dirty="0">
                <a:latin typeface="Times New Roman" pitchFamily="18" charset="0"/>
                <a:cs typeface="Times New Roman" pitchFamily="18" charset="0"/>
              </a:rPr>
              <a:t>w zależności od </a:t>
            </a:r>
            <a:r>
              <a:rPr lang="pl-PL" sz="2000" dirty="0" smtClean="0">
                <a:latin typeface="Times New Roman" pitchFamily="18" charset="0"/>
                <a:cs typeface="Times New Roman" pitchFamily="18" charset="0"/>
              </a:rPr>
              <a:t>charakteru </a:t>
            </a:r>
            <a:r>
              <a:rPr lang="pl-PL" sz="2000" dirty="0">
                <a:latin typeface="Times New Roman" pitchFamily="18" charset="0"/>
                <a:cs typeface="Times New Roman" pitchFamily="18" charset="0"/>
              </a:rPr>
              <a:t>operacji i rodzaju beneficjenta</a:t>
            </a:r>
          </a:p>
          <a:p>
            <a:pPr marL="0" indent="0" algn="just">
              <a:spcBef>
                <a:spcPts val="600"/>
              </a:spcBef>
              <a:spcAft>
                <a:spcPts val="0"/>
              </a:spcAft>
              <a:buFont typeface="Arial" charset="0"/>
              <a:buNone/>
              <a:defRPr/>
            </a:pPr>
            <a:r>
              <a:rPr lang="pl-PL" sz="1900" b="1" dirty="0" smtClean="0">
                <a:latin typeface="Times New Roman" pitchFamily="18" charset="0"/>
                <a:cs typeface="Times New Roman" pitchFamily="18" charset="0"/>
              </a:rPr>
              <a:t>Maksymalna </a:t>
            </a:r>
            <a:r>
              <a:rPr lang="pl-PL" sz="1900" b="1" dirty="0">
                <a:latin typeface="Times New Roman" pitchFamily="18" charset="0"/>
                <a:cs typeface="Times New Roman" pitchFamily="18" charset="0"/>
              </a:rPr>
              <a:t>kwota pomocy dla operacji ustalana przez </a:t>
            </a:r>
            <a:r>
              <a:rPr lang="pl-PL" sz="1900" b="1" dirty="0" smtClean="0">
                <a:latin typeface="Times New Roman" pitchFamily="18" charset="0"/>
                <a:cs typeface="Times New Roman" pitchFamily="18" charset="0"/>
              </a:rPr>
              <a:t>LGD</a:t>
            </a:r>
            <a:r>
              <a:rPr lang="pl-PL" sz="1900" b="1" dirty="0">
                <a:latin typeface="Times New Roman" pitchFamily="18" charset="0"/>
                <a:cs typeface="Times New Roman" pitchFamily="18" charset="0"/>
              </a:rPr>
              <a:t>:</a:t>
            </a:r>
            <a:endParaRPr lang="pl-PL" sz="1900" dirty="0">
              <a:latin typeface="Times New Roman" pitchFamily="18" charset="0"/>
              <a:cs typeface="Times New Roman" pitchFamily="18" charset="0"/>
            </a:endParaRPr>
          </a:p>
          <a:p>
            <a:pPr marL="273050" indent="-273050" algn="just">
              <a:spcBef>
                <a:spcPts val="600"/>
              </a:spcBef>
              <a:spcAft>
                <a:spcPts val="0"/>
              </a:spcAft>
              <a:defRPr/>
            </a:pPr>
            <a:r>
              <a:rPr lang="pl-PL" sz="1900" dirty="0" smtClean="0">
                <a:latin typeface="Times New Roman" pitchFamily="18" charset="0"/>
                <a:cs typeface="Times New Roman" pitchFamily="18" charset="0"/>
              </a:rPr>
              <a:t>2 </a:t>
            </a:r>
            <a:r>
              <a:rPr lang="pl-PL" sz="1900" dirty="0">
                <a:latin typeface="Times New Roman" pitchFamily="18" charset="0"/>
                <a:cs typeface="Times New Roman" pitchFamily="18" charset="0"/>
              </a:rPr>
              <a:t>mln zł w przypadku beneficjenta w zakresie infrastruktury technicznej </a:t>
            </a:r>
          </a:p>
          <a:p>
            <a:pPr marL="273050" indent="-273050" algn="just">
              <a:spcBef>
                <a:spcPts val="600"/>
              </a:spcBef>
              <a:spcAft>
                <a:spcPts val="0"/>
              </a:spcAft>
              <a:defRPr/>
            </a:pPr>
            <a:r>
              <a:rPr lang="pl-PL" sz="1900" dirty="0" smtClean="0">
                <a:latin typeface="Times New Roman" pitchFamily="18" charset="0"/>
                <a:cs typeface="Times New Roman" pitchFamily="18" charset="0"/>
              </a:rPr>
              <a:t>do </a:t>
            </a:r>
            <a:r>
              <a:rPr lang="pl-PL" sz="1900" dirty="0">
                <a:latin typeface="Times New Roman" pitchFamily="18" charset="0"/>
                <a:cs typeface="Times New Roman" pitchFamily="18" charset="0"/>
              </a:rPr>
              <a:t>500 000 zł na inkubatory przetwórstwa lokalnego,</a:t>
            </a:r>
          </a:p>
          <a:p>
            <a:pPr marL="273050" indent="-273050" algn="just">
              <a:spcBef>
                <a:spcPts val="600"/>
              </a:spcBef>
              <a:spcAft>
                <a:spcPts val="0"/>
              </a:spcAft>
              <a:defRPr/>
            </a:pPr>
            <a:r>
              <a:rPr lang="pl-PL" sz="1900" dirty="0" smtClean="0">
                <a:latin typeface="Times New Roman" pitchFamily="18" charset="0"/>
                <a:cs typeface="Times New Roman" pitchFamily="18" charset="0"/>
              </a:rPr>
              <a:t>do </a:t>
            </a:r>
            <a:r>
              <a:rPr lang="pl-PL" sz="1900" dirty="0">
                <a:latin typeface="Times New Roman" pitchFamily="18" charset="0"/>
                <a:cs typeface="Times New Roman" pitchFamily="18" charset="0"/>
              </a:rPr>
              <a:t>400 000 na projekty parasolowe,</a:t>
            </a:r>
          </a:p>
          <a:p>
            <a:pPr marL="273050" indent="-273050" algn="just">
              <a:spcBef>
                <a:spcPts val="600"/>
              </a:spcBef>
              <a:spcAft>
                <a:spcPts val="0"/>
              </a:spcAft>
              <a:defRPr/>
            </a:pPr>
            <a:r>
              <a:rPr lang="pl-PL" sz="1900" dirty="0" smtClean="0">
                <a:latin typeface="Times New Roman" pitchFamily="18" charset="0"/>
                <a:cs typeface="Times New Roman" pitchFamily="18" charset="0"/>
              </a:rPr>
              <a:t>jednostki </a:t>
            </a:r>
            <a:r>
              <a:rPr lang="pl-PL" sz="1900" dirty="0">
                <a:latin typeface="Times New Roman" pitchFamily="18" charset="0"/>
                <a:cs typeface="Times New Roman" pitchFamily="18" charset="0"/>
              </a:rPr>
              <a:t>sektora finansów publicznych do 500 000zł na jedną miejscowość w zakresie innym infrastruktura techniczna, </a:t>
            </a:r>
          </a:p>
          <a:p>
            <a:pPr marL="273050" indent="-273050" algn="just">
              <a:spcBef>
                <a:spcPts val="600"/>
              </a:spcBef>
              <a:spcAft>
                <a:spcPts val="0"/>
              </a:spcAft>
              <a:defRPr/>
            </a:pPr>
            <a:r>
              <a:rPr lang="pl-PL" sz="1900" dirty="0" smtClean="0">
                <a:latin typeface="Times New Roman" pitchFamily="18" charset="0"/>
                <a:cs typeface="Times New Roman" pitchFamily="18" charset="0"/>
              </a:rPr>
              <a:t>do </a:t>
            </a:r>
            <a:r>
              <a:rPr lang="pl-PL" sz="1900" dirty="0">
                <a:latin typeface="Times New Roman" pitchFamily="18" charset="0"/>
                <a:cs typeface="Times New Roman" pitchFamily="18" charset="0"/>
              </a:rPr>
              <a:t>300 000 zł dla pozostałych beneficjentów, </a:t>
            </a:r>
          </a:p>
          <a:p>
            <a:pPr marL="273050" indent="-273050" algn="just">
              <a:spcBef>
                <a:spcPts val="600"/>
              </a:spcBef>
              <a:spcAft>
                <a:spcPts val="0"/>
              </a:spcAft>
              <a:defRPr/>
            </a:pPr>
            <a:r>
              <a:rPr lang="pl-PL" sz="1900" dirty="0" smtClean="0">
                <a:latin typeface="Times New Roman" pitchFamily="18" charset="0"/>
                <a:cs typeface="Times New Roman" pitchFamily="18" charset="0"/>
              </a:rPr>
              <a:t>mikro-projekty </a:t>
            </a:r>
            <a:r>
              <a:rPr lang="pl-PL" sz="1900" dirty="0">
                <a:latin typeface="Times New Roman" pitchFamily="18" charset="0"/>
                <a:cs typeface="Times New Roman" pitchFamily="18" charset="0"/>
              </a:rPr>
              <a:t>w ramach „projektów parasolowych” – do 50 000 zł (maksymalnie 100 000 zł na jedną nieformalną grupę), </a:t>
            </a:r>
          </a:p>
          <a:p>
            <a:pPr marL="273050" indent="-273050" algn="just">
              <a:spcBef>
                <a:spcPts val="600"/>
              </a:spcBef>
              <a:spcAft>
                <a:spcPts val="0"/>
              </a:spcAft>
              <a:defRPr/>
            </a:pPr>
            <a:r>
              <a:rPr lang="pl-PL" sz="1900" dirty="0" smtClean="0">
                <a:latin typeface="Times New Roman" pitchFamily="18" charset="0"/>
                <a:cs typeface="Times New Roman" pitchFamily="18" charset="0"/>
              </a:rPr>
              <a:t>minimalna </a:t>
            </a:r>
            <a:r>
              <a:rPr lang="pl-PL" sz="1900" dirty="0">
                <a:latin typeface="Times New Roman" pitchFamily="18" charset="0"/>
                <a:cs typeface="Times New Roman" pitchFamily="18" charset="0"/>
              </a:rPr>
              <a:t>całkowita wartość operacji realizowanych poza projektem „parasolowym” </a:t>
            </a:r>
            <a:r>
              <a:rPr lang="pl-PL" sz="1900" dirty="0" smtClean="0">
                <a:latin typeface="Times New Roman" pitchFamily="18" charset="0"/>
                <a:cs typeface="Times New Roman" pitchFamily="18" charset="0"/>
              </a:rPr>
              <a:t>– 50 000 </a:t>
            </a:r>
            <a:r>
              <a:rPr lang="pl-PL" sz="1900" dirty="0">
                <a:latin typeface="Times New Roman" pitchFamily="18" charset="0"/>
                <a:cs typeface="Times New Roman" pitchFamily="18" charset="0"/>
              </a:rPr>
              <a:t>zł.</a:t>
            </a:r>
            <a:endParaRPr lang="pl-PL" sz="1900" b="1" dirty="0">
              <a:latin typeface="Times New Roman" pitchFamily="18" charset="0"/>
              <a:cs typeface="Times New Roman" pitchFamily="18" charset="0"/>
            </a:endParaRPr>
          </a:p>
        </p:txBody>
      </p:sp>
      <p:sp>
        <p:nvSpPr>
          <p:cNvPr id="6" name="Symbol zastępczy numeru slajdu 5"/>
          <p:cNvSpPr>
            <a:spLocks noGrp="1"/>
          </p:cNvSpPr>
          <p:nvPr>
            <p:ph type="sldNum" sz="quarter" idx="12"/>
          </p:nvPr>
        </p:nvSpPr>
        <p:spPr/>
        <p:txBody>
          <a:bodyPr/>
          <a:lstStyle/>
          <a:p>
            <a:pPr>
              <a:defRPr/>
            </a:pPr>
            <a:fld id="{24B65095-A88D-4ED4-98BC-379CCEAE9A66}" type="slidenum">
              <a:rPr lang="pl-PL" smtClean="0"/>
              <a:pPr>
                <a:defRPr/>
              </a:pPr>
              <a:t>176</a:t>
            </a:fld>
            <a:endParaRPr lang="pl-PL" dirty="0"/>
          </a:p>
        </p:txBody>
      </p:sp>
    </p:spTree>
    <p:extLst>
      <p:ext uri="{BB962C8B-B14F-4D97-AF65-F5344CB8AC3E}">
        <p14:creationId xmlns:p14="http://schemas.microsoft.com/office/powerpoint/2010/main" xmlns="" val="986544930"/>
      </p:ext>
    </p:extLst>
  </p:cSld>
  <p:clrMapOvr>
    <a:masterClrMapping/>
  </p:clrMapOvr>
  <p:transition>
    <p:fade thruBlk="1"/>
  </p:transition>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ytuł 1"/>
          <p:cNvSpPr>
            <a:spLocks noGrp="1"/>
          </p:cNvSpPr>
          <p:nvPr>
            <p:ph type="title"/>
          </p:nvPr>
        </p:nvSpPr>
        <p:spPr>
          <a:xfrm>
            <a:off x="755576" y="116632"/>
            <a:ext cx="7772400" cy="1143000"/>
          </a:xfrm>
        </p:spPr>
        <p:txBody>
          <a:bodyPr/>
          <a:lstStyle/>
          <a:p>
            <a:pPr>
              <a:spcBef>
                <a:spcPts val="600"/>
              </a:spcBef>
            </a:pPr>
            <a:r>
              <a:rPr lang="pl-PL" sz="2000" dirty="0" smtClean="0">
                <a:solidFill>
                  <a:srgbClr val="008000"/>
                </a:solidFill>
                <a:latin typeface="Times New Roman" pitchFamily="18" charset="0"/>
                <a:cs typeface="Times New Roman" pitchFamily="18" charset="0"/>
              </a:rPr>
              <a:t>PODDZIAŁANIE 2</a:t>
            </a:r>
            <a:r>
              <a:rPr lang="pl-PL" sz="3000" b="1" dirty="0" smtClean="0">
                <a:solidFill>
                  <a:srgbClr val="008000"/>
                </a:solidFill>
                <a:latin typeface="Times New Roman" pitchFamily="18" charset="0"/>
                <a:cs typeface="Times New Roman" pitchFamily="18" charset="0"/>
              </a:rPr>
              <a:t> </a:t>
            </a:r>
            <a:br>
              <a:rPr lang="pl-PL" sz="3000" b="1" dirty="0" smtClean="0">
                <a:solidFill>
                  <a:srgbClr val="008000"/>
                </a:solidFill>
                <a:latin typeface="Times New Roman" pitchFamily="18" charset="0"/>
                <a:cs typeface="Times New Roman" pitchFamily="18" charset="0"/>
              </a:rPr>
            </a:br>
            <a:r>
              <a:rPr lang="pl-PL" sz="2400" b="1" dirty="0" smtClean="0">
                <a:solidFill>
                  <a:srgbClr val="008000"/>
                </a:solidFill>
                <a:latin typeface="Times New Roman" pitchFamily="18" charset="0"/>
                <a:cs typeface="Times New Roman" pitchFamily="18" charset="0"/>
              </a:rPr>
              <a:t>Realizacja operacji w ramach LSR c.d.</a:t>
            </a:r>
          </a:p>
        </p:txBody>
      </p:sp>
      <p:sp>
        <p:nvSpPr>
          <p:cNvPr id="3" name="Symbol zastępczy zawartości 2"/>
          <p:cNvSpPr>
            <a:spLocks noGrp="1"/>
          </p:cNvSpPr>
          <p:nvPr>
            <p:ph idx="1"/>
          </p:nvPr>
        </p:nvSpPr>
        <p:spPr>
          <a:xfrm>
            <a:off x="250825" y="1341438"/>
            <a:ext cx="8569325" cy="5183187"/>
          </a:xfrm>
        </p:spPr>
        <p:txBody>
          <a:bodyPr/>
          <a:lstStyle/>
          <a:p>
            <a:pPr marL="0" indent="0">
              <a:spcBef>
                <a:spcPts val="600"/>
              </a:spcBef>
              <a:spcAft>
                <a:spcPts val="0"/>
              </a:spcAft>
              <a:buFont typeface="Arial" charset="0"/>
              <a:buNone/>
              <a:defRPr/>
            </a:pPr>
            <a:r>
              <a:rPr lang="pl-PL" sz="1900" b="1" dirty="0" smtClean="0">
                <a:latin typeface="Times New Roman" pitchFamily="18" charset="0"/>
                <a:cs typeface="Times New Roman" pitchFamily="18" charset="0"/>
              </a:rPr>
              <a:t>Wybrane kryteria dostępu:</a:t>
            </a:r>
            <a:endParaRPr lang="pl-PL" sz="1900" dirty="0">
              <a:latin typeface="Times New Roman" pitchFamily="18" charset="0"/>
              <a:cs typeface="Times New Roman" pitchFamily="18" charset="0"/>
            </a:endParaRPr>
          </a:p>
          <a:p>
            <a:pPr algn="just">
              <a:spcBef>
                <a:spcPts val="600"/>
              </a:spcBef>
              <a:spcAft>
                <a:spcPts val="0"/>
              </a:spcAft>
              <a:defRPr/>
            </a:pPr>
            <a:r>
              <a:rPr lang="pl-PL" sz="1900" dirty="0">
                <a:latin typeface="Times New Roman" pitchFamily="18" charset="0"/>
                <a:cs typeface="Times New Roman" pitchFamily="18" charset="0"/>
              </a:rPr>
              <a:t>W przypadku wsparcia w zakresie rozwijania działalności gospodarczej, uzyskanie </a:t>
            </a:r>
            <a:r>
              <a:rPr lang="pl-PL" sz="1900" dirty="0" smtClean="0">
                <a:latin typeface="Times New Roman" pitchFamily="18" charset="0"/>
                <a:cs typeface="Times New Roman" pitchFamily="18" charset="0"/>
              </a:rPr>
              <a:t>pomocy powyżej </a:t>
            </a:r>
            <a:r>
              <a:rPr lang="pl-PL" sz="1900" dirty="0">
                <a:latin typeface="Times New Roman" pitchFamily="18" charset="0"/>
                <a:cs typeface="Times New Roman" pitchFamily="18" charset="0"/>
              </a:rPr>
              <a:t>25 000 zł wymaga utworzenia co najmniej jednego miejsca pracy. Warunek </a:t>
            </a:r>
            <a:r>
              <a:rPr lang="pl-PL" sz="1900" dirty="0" smtClean="0">
                <a:latin typeface="Times New Roman" pitchFamily="18" charset="0"/>
                <a:cs typeface="Times New Roman" pitchFamily="18" charset="0"/>
              </a:rPr>
              <a:t>ten weryfikowany </a:t>
            </a:r>
            <a:r>
              <a:rPr lang="pl-PL" sz="1900" dirty="0">
                <a:latin typeface="Times New Roman" pitchFamily="18" charset="0"/>
                <a:cs typeface="Times New Roman" pitchFamily="18" charset="0"/>
              </a:rPr>
              <a:t>jest w odniesieniu do beneficjenta operacji (lub realizatora mikroprojektu</a:t>
            </a:r>
            <a:r>
              <a:rPr lang="pl-PL" sz="1900" dirty="0" smtClean="0">
                <a:latin typeface="Times New Roman" pitchFamily="18" charset="0"/>
                <a:cs typeface="Times New Roman" pitchFamily="18" charset="0"/>
              </a:rPr>
              <a:t>) biorąc </a:t>
            </a:r>
            <a:r>
              <a:rPr lang="pl-PL" sz="1900" dirty="0">
                <a:latin typeface="Times New Roman" pitchFamily="18" charset="0"/>
                <a:cs typeface="Times New Roman" pitchFamily="18" charset="0"/>
              </a:rPr>
              <a:t>pod uwagę łączną kwotę udzielonego wsparcia. W przypadku zakładania </a:t>
            </a:r>
            <a:r>
              <a:rPr lang="pl-PL" sz="1900" dirty="0" smtClean="0">
                <a:latin typeface="Times New Roman" pitchFamily="18" charset="0"/>
                <a:cs typeface="Times New Roman" pitchFamily="18" charset="0"/>
              </a:rPr>
              <a:t>działalności gospodarczej </a:t>
            </a:r>
            <a:r>
              <a:rPr lang="pl-PL" sz="1900" dirty="0">
                <a:latin typeface="Times New Roman" pitchFamily="18" charset="0"/>
                <a:cs typeface="Times New Roman" pitchFamily="18" charset="0"/>
              </a:rPr>
              <a:t>zawsze wymagane jest utworzenie przynajmniej 1 miejsca pracy (w </a:t>
            </a:r>
            <a:r>
              <a:rPr lang="pl-PL" sz="1900" dirty="0" smtClean="0">
                <a:latin typeface="Times New Roman" pitchFamily="18" charset="0"/>
                <a:cs typeface="Times New Roman" pitchFamily="18" charset="0"/>
              </a:rPr>
              <a:t>tym samozatrudnienie</a:t>
            </a:r>
            <a:r>
              <a:rPr lang="pl-PL" sz="1900" dirty="0">
                <a:latin typeface="Times New Roman" pitchFamily="18" charset="0"/>
                <a:cs typeface="Times New Roman" pitchFamily="18" charset="0"/>
              </a:rPr>
              <a:t>).</a:t>
            </a:r>
          </a:p>
          <a:p>
            <a:pPr marL="0" indent="0" algn="just">
              <a:spcBef>
                <a:spcPts val="600"/>
              </a:spcBef>
              <a:spcAft>
                <a:spcPts val="0"/>
              </a:spcAft>
              <a:buFont typeface="Arial" charset="0"/>
              <a:buNone/>
              <a:defRPr/>
            </a:pPr>
            <a:r>
              <a:rPr lang="pl-PL" sz="1900" b="1" dirty="0">
                <a:latin typeface="Times New Roman" pitchFamily="18" charset="0"/>
                <a:cs typeface="Times New Roman" pitchFamily="18" charset="0"/>
              </a:rPr>
              <a:t>Pomoc nie jest przyznawana na:</a:t>
            </a:r>
          </a:p>
          <a:p>
            <a:pPr marL="342900" lvl="1" indent="-342900" algn="just">
              <a:spcBef>
                <a:spcPts val="600"/>
              </a:spcBef>
              <a:spcAft>
                <a:spcPts val="0"/>
              </a:spcAft>
              <a:buFont typeface="Arial" charset="0"/>
              <a:buChar char="•"/>
              <a:defRPr/>
            </a:pPr>
            <a:r>
              <a:rPr lang="pl-PL" sz="1900" dirty="0">
                <a:latin typeface="Times New Roman" pitchFamily="18" charset="0"/>
                <a:cs typeface="Times New Roman" pitchFamily="18" charset="0"/>
              </a:rPr>
              <a:t>operacje służące zaspokajaniu partykularnych potrzeb beneficjenta (lub </a:t>
            </a:r>
            <a:r>
              <a:rPr lang="pl-PL" sz="1900" dirty="0" smtClean="0">
                <a:latin typeface="Times New Roman" pitchFamily="18" charset="0"/>
                <a:cs typeface="Times New Roman" pitchFamily="18" charset="0"/>
              </a:rPr>
              <a:t>beneficjenta ostatecznego</a:t>
            </a:r>
            <a:r>
              <a:rPr lang="pl-PL" sz="1900" dirty="0">
                <a:latin typeface="Times New Roman" pitchFamily="18" charset="0"/>
                <a:cs typeface="Times New Roman" pitchFamily="18" charset="0"/>
              </a:rPr>
              <a:t>);</a:t>
            </a:r>
          </a:p>
          <a:p>
            <a:pPr marL="342900" lvl="1" indent="-342900" algn="just">
              <a:spcBef>
                <a:spcPts val="600"/>
              </a:spcBef>
              <a:spcAft>
                <a:spcPts val="0"/>
              </a:spcAft>
              <a:buFont typeface="Arial" charset="0"/>
              <a:buChar char="•"/>
              <a:defRPr/>
            </a:pPr>
            <a:r>
              <a:rPr lang="pl-PL" sz="1900" dirty="0">
                <a:latin typeface="Times New Roman" pitchFamily="18" charset="0"/>
                <a:cs typeface="Times New Roman" pitchFamily="18" charset="0"/>
              </a:rPr>
              <a:t>organizację operacji cyklicznych, za wyjątkiem wydarzenia inicjującego cykl wydarzeń lub specyficznego dla danej LSR, wskazanych i uzasadnionych w LSR;</a:t>
            </a:r>
          </a:p>
          <a:p>
            <a:pPr marL="342900" lvl="1" indent="-342900" algn="just">
              <a:spcBef>
                <a:spcPts val="600"/>
              </a:spcBef>
              <a:spcAft>
                <a:spcPts val="0"/>
              </a:spcAft>
              <a:buFont typeface="Arial" charset="0"/>
              <a:buChar char="•"/>
              <a:defRPr/>
            </a:pPr>
            <a:r>
              <a:rPr lang="pl-PL" sz="1900" dirty="0">
                <a:latin typeface="Times New Roman" pitchFamily="18" charset="0"/>
                <a:cs typeface="Times New Roman" pitchFamily="18" charset="0"/>
              </a:rPr>
              <a:t>promocję indywidualnych przedsiębiorców, ich produktów i usług.</a:t>
            </a:r>
          </a:p>
        </p:txBody>
      </p:sp>
      <p:sp>
        <p:nvSpPr>
          <p:cNvPr id="6" name="Symbol zastępczy numeru slajdu 5"/>
          <p:cNvSpPr>
            <a:spLocks noGrp="1"/>
          </p:cNvSpPr>
          <p:nvPr>
            <p:ph type="sldNum" sz="quarter" idx="12"/>
          </p:nvPr>
        </p:nvSpPr>
        <p:spPr/>
        <p:txBody>
          <a:bodyPr/>
          <a:lstStyle/>
          <a:p>
            <a:pPr>
              <a:defRPr/>
            </a:pPr>
            <a:fld id="{24B65095-A88D-4ED4-98BC-379CCEAE9A66}" type="slidenum">
              <a:rPr lang="pl-PL" smtClean="0"/>
              <a:pPr>
                <a:defRPr/>
              </a:pPr>
              <a:t>177</a:t>
            </a:fld>
            <a:endParaRPr lang="pl-PL" dirty="0"/>
          </a:p>
        </p:txBody>
      </p:sp>
    </p:spTree>
    <p:extLst>
      <p:ext uri="{BB962C8B-B14F-4D97-AF65-F5344CB8AC3E}">
        <p14:creationId xmlns:p14="http://schemas.microsoft.com/office/powerpoint/2010/main" xmlns="" val="3234345425"/>
      </p:ext>
    </p:extLst>
  </p:cSld>
  <p:clrMapOvr>
    <a:masterClrMapping/>
  </p:clrMapOvr>
  <p:transition>
    <p:fade thruBlk="1"/>
  </p:transition>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ytuł 1"/>
          <p:cNvSpPr>
            <a:spLocks noGrp="1"/>
          </p:cNvSpPr>
          <p:nvPr>
            <p:ph type="title"/>
          </p:nvPr>
        </p:nvSpPr>
        <p:spPr>
          <a:xfrm>
            <a:off x="899592" y="116632"/>
            <a:ext cx="7772400" cy="1143000"/>
          </a:xfrm>
        </p:spPr>
        <p:txBody>
          <a:bodyPr/>
          <a:lstStyle/>
          <a:p>
            <a:pPr>
              <a:spcBef>
                <a:spcPts val="600"/>
              </a:spcBef>
            </a:pPr>
            <a:r>
              <a:rPr lang="pl-PL" sz="2000" dirty="0" smtClean="0">
                <a:solidFill>
                  <a:srgbClr val="008000"/>
                </a:solidFill>
                <a:latin typeface="Times New Roman" pitchFamily="18" charset="0"/>
                <a:cs typeface="Times New Roman" pitchFamily="18" charset="0"/>
              </a:rPr>
              <a:t>PODDZIAŁANIE 2 </a:t>
            </a:r>
            <a:r>
              <a:rPr lang="pl-PL" sz="3000" b="1" dirty="0" smtClean="0">
                <a:solidFill>
                  <a:srgbClr val="008000"/>
                </a:solidFill>
                <a:latin typeface="Times New Roman" pitchFamily="18" charset="0"/>
                <a:cs typeface="Times New Roman" pitchFamily="18" charset="0"/>
              </a:rPr>
              <a:t/>
            </a:r>
            <a:br>
              <a:rPr lang="pl-PL" sz="3000" b="1" dirty="0" smtClean="0">
                <a:solidFill>
                  <a:srgbClr val="008000"/>
                </a:solidFill>
                <a:latin typeface="Times New Roman" pitchFamily="18" charset="0"/>
                <a:cs typeface="Times New Roman" pitchFamily="18" charset="0"/>
              </a:rPr>
            </a:br>
            <a:r>
              <a:rPr lang="pl-PL" sz="2400" b="1" dirty="0" smtClean="0">
                <a:solidFill>
                  <a:srgbClr val="008000"/>
                </a:solidFill>
                <a:latin typeface="Times New Roman" pitchFamily="18" charset="0"/>
                <a:cs typeface="Times New Roman" pitchFamily="18" charset="0"/>
              </a:rPr>
              <a:t>Realizacja operacji w ramach LSR c.d.</a:t>
            </a:r>
          </a:p>
        </p:txBody>
      </p:sp>
      <p:sp>
        <p:nvSpPr>
          <p:cNvPr id="3" name="Symbol zastępczy zawartości 2"/>
          <p:cNvSpPr>
            <a:spLocks noGrp="1"/>
          </p:cNvSpPr>
          <p:nvPr>
            <p:ph idx="1"/>
          </p:nvPr>
        </p:nvSpPr>
        <p:spPr>
          <a:xfrm>
            <a:off x="251520" y="1556792"/>
            <a:ext cx="8569325" cy="5183187"/>
          </a:xfrm>
        </p:spPr>
        <p:txBody>
          <a:bodyPr/>
          <a:lstStyle/>
          <a:p>
            <a:pPr marL="0" indent="0">
              <a:spcBef>
                <a:spcPts val="600"/>
              </a:spcBef>
              <a:spcAft>
                <a:spcPts val="0"/>
              </a:spcAft>
              <a:buFont typeface="Arial" charset="0"/>
              <a:buNone/>
              <a:defRPr/>
            </a:pPr>
            <a:r>
              <a:rPr lang="pl-PL" sz="1900" b="1" dirty="0" smtClean="0">
                <a:latin typeface="Times New Roman" pitchFamily="18" charset="0"/>
                <a:cs typeface="Times New Roman" pitchFamily="18" charset="0"/>
              </a:rPr>
              <a:t>Wybrane kryteria dostępu:</a:t>
            </a:r>
            <a:endParaRPr lang="pl-PL" sz="1900" dirty="0">
              <a:latin typeface="Times New Roman" pitchFamily="18" charset="0"/>
              <a:cs typeface="Times New Roman" pitchFamily="18" charset="0"/>
            </a:endParaRPr>
          </a:p>
          <a:p>
            <a:pPr marL="342900" lvl="1" indent="-342900" algn="just">
              <a:spcBef>
                <a:spcPts val="600"/>
              </a:spcBef>
              <a:spcAft>
                <a:spcPts val="0"/>
              </a:spcAft>
              <a:buFont typeface="Arial" charset="0"/>
              <a:buChar char="•"/>
              <a:defRPr/>
            </a:pPr>
            <a:r>
              <a:rPr lang="pl-PL" sz="1900" dirty="0" smtClean="0">
                <a:latin typeface="Times New Roman" pitchFamily="18" charset="0"/>
                <a:cs typeface="Times New Roman" pitchFamily="18" charset="0"/>
              </a:rPr>
              <a:t>Podmiotowi</a:t>
            </a:r>
            <a:r>
              <a:rPr lang="pl-PL" sz="1900" dirty="0">
                <a:latin typeface="Times New Roman" pitchFamily="18" charset="0"/>
                <a:cs typeface="Times New Roman" pitchFamily="18" charset="0"/>
              </a:rPr>
              <a:t>, który otrzymał pomoc na rozpoczęcie działalności gospodarczej, pomoc </a:t>
            </a:r>
            <a:r>
              <a:rPr lang="pl-PL" sz="1900" dirty="0" smtClean="0">
                <a:latin typeface="Times New Roman" pitchFamily="18" charset="0"/>
                <a:cs typeface="Times New Roman" pitchFamily="18" charset="0"/>
              </a:rPr>
              <a:t>na </a:t>
            </a:r>
            <a:r>
              <a:rPr lang="pl-PL" sz="1900" b="1" dirty="0" smtClean="0">
                <a:latin typeface="Times New Roman" pitchFamily="18" charset="0"/>
                <a:cs typeface="Times New Roman" pitchFamily="18" charset="0"/>
              </a:rPr>
              <a:t>rozwój </a:t>
            </a:r>
            <a:r>
              <a:rPr lang="pl-PL" sz="1900" b="1" dirty="0">
                <a:latin typeface="Times New Roman" pitchFamily="18" charset="0"/>
                <a:cs typeface="Times New Roman" pitchFamily="18" charset="0"/>
              </a:rPr>
              <a:t>tej działalności może być przyznana nie wcześniej niż po upływie 2 lat od </a:t>
            </a:r>
            <a:r>
              <a:rPr lang="pl-PL" sz="1900" b="1" dirty="0" smtClean="0">
                <a:latin typeface="Times New Roman" pitchFamily="18" charset="0"/>
                <a:cs typeface="Times New Roman" pitchFamily="18" charset="0"/>
              </a:rPr>
              <a:t>dnia przyznania </a:t>
            </a:r>
            <a:r>
              <a:rPr lang="pl-PL" sz="1900" b="1" dirty="0">
                <a:latin typeface="Times New Roman" pitchFamily="18" charset="0"/>
                <a:cs typeface="Times New Roman" pitchFamily="18" charset="0"/>
              </a:rPr>
              <a:t>tej pomocy.</a:t>
            </a:r>
          </a:p>
          <a:p>
            <a:pPr algn="just">
              <a:spcBef>
                <a:spcPts val="600"/>
              </a:spcBef>
              <a:spcAft>
                <a:spcPts val="0"/>
              </a:spcAft>
              <a:defRPr/>
            </a:pPr>
            <a:r>
              <a:rPr lang="pl-PL" sz="1900" b="1" dirty="0">
                <a:latin typeface="Times New Roman" pitchFamily="18" charset="0"/>
                <a:cs typeface="Times New Roman" pitchFamily="18" charset="0"/>
              </a:rPr>
              <a:t>Podmiotowi, który otrzymał </a:t>
            </a:r>
            <a:r>
              <a:rPr lang="pl-PL" sz="1900" dirty="0">
                <a:latin typeface="Times New Roman" pitchFamily="18" charset="0"/>
                <a:cs typeface="Times New Roman" pitchFamily="18" charset="0"/>
              </a:rPr>
              <a:t>pomoc w ramach poddziałania „Pomoc na </a:t>
            </a:r>
            <a:r>
              <a:rPr lang="pl-PL" sz="1900" dirty="0" smtClean="0">
                <a:latin typeface="Times New Roman" pitchFamily="18" charset="0"/>
                <a:cs typeface="Times New Roman" pitchFamily="18" charset="0"/>
              </a:rPr>
              <a:t>inwestycje w </a:t>
            </a:r>
            <a:r>
              <a:rPr lang="pl-PL" sz="1900" dirty="0">
                <a:latin typeface="Times New Roman" pitchFamily="18" charset="0"/>
                <a:cs typeface="Times New Roman" pitchFamily="18" charset="0"/>
              </a:rPr>
              <a:t>przetwórstwo/marketing i rozwój produktów rolnych” pomoc </a:t>
            </a:r>
            <a:r>
              <a:rPr lang="pl-PL" sz="1900" dirty="0" smtClean="0">
                <a:latin typeface="Times New Roman" pitchFamily="18" charset="0"/>
                <a:cs typeface="Times New Roman" pitchFamily="18" charset="0"/>
              </a:rPr>
              <a:t/>
            </a:r>
            <a:br>
              <a:rPr lang="pl-PL" sz="1900" dirty="0" smtClean="0">
                <a:latin typeface="Times New Roman" pitchFamily="18" charset="0"/>
                <a:cs typeface="Times New Roman" pitchFamily="18" charset="0"/>
              </a:rPr>
            </a:br>
            <a:r>
              <a:rPr lang="pl-PL" sz="1900" dirty="0" smtClean="0">
                <a:latin typeface="Times New Roman" pitchFamily="18" charset="0"/>
                <a:cs typeface="Times New Roman" pitchFamily="18" charset="0"/>
              </a:rPr>
              <a:t>w </a:t>
            </a:r>
            <a:r>
              <a:rPr lang="pl-PL" sz="1900" dirty="0">
                <a:latin typeface="Times New Roman" pitchFamily="18" charset="0"/>
                <a:cs typeface="Times New Roman" pitchFamily="18" charset="0"/>
              </a:rPr>
              <a:t>zakresie przetwórstwa </a:t>
            </a:r>
            <a:r>
              <a:rPr lang="pl-PL" sz="1900" dirty="0" smtClean="0">
                <a:latin typeface="Times New Roman" pitchFamily="18" charset="0"/>
                <a:cs typeface="Times New Roman" pitchFamily="18" charset="0"/>
              </a:rPr>
              <a:t>nie może </a:t>
            </a:r>
            <a:r>
              <a:rPr lang="pl-PL" sz="1900" dirty="0">
                <a:latin typeface="Times New Roman" pitchFamily="18" charset="0"/>
                <a:cs typeface="Times New Roman" pitchFamily="18" charset="0"/>
              </a:rPr>
              <a:t>być przyznana.</a:t>
            </a:r>
          </a:p>
          <a:p>
            <a:pPr algn="just">
              <a:spcBef>
                <a:spcPts val="600"/>
              </a:spcBef>
              <a:spcAft>
                <a:spcPts val="0"/>
              </a:spcAft>
              <a:defRPr/>
            </a:pPr>
            <a:r>
              <a:rPr lang="pl-PL" sz="1900" dirty="0" smtClean="0">
                <a:latin typeface="Times New Roman" pitchFamily="18" charset="0"/>
                <a:cs typeface="Times New Roman" pitchFamily="18" charset="0"/>
              </a:rPr>
              <a:t>W </a:t>
            </a:r>
            <a:r>
              <a:rPr lang="pl-PL" sz="1900" dirty="0">
                <a:latin typeface="Times New Roman" pitchFamily="18" charset="0"/>
                <a:cs typeface="Times New Roman" pitchFamily="18" charset="0"/>
              </a:rPr>
              <a:t>ramach działania LEADER jeden przedsiębiorca nie może uzyskać wsparcia zarówno </a:t>
            </a:r>
            <a:r>
              <a:rPr lang="pl-PL" sz="1900" dirty="0" smtClean="0">
                <a:latin typeface="Times New Roman" pitchFamily="18" charset="0"/>
                <a:cs typeface="Times New Roman" pitchFamily="18" charset="0"/>
              </a:rPr>
              <a:t>na utworzenie </a:t>
            </a:r>
            <a:r>
              <a:rPr lang="pl-PL" sz="1900" dirty="0">
                <a:latin typeface="Times New Roman" pitchFamily="18" charset="0"/>
                <a:cs typeface="Times New Roman" pitchFamily="18" charset="0"/>
              </a:rPr>
              <a:t>inkubatorów przetwórstwa lokalnego, jak i na tworzenie lub </a:t>
            </a:r>
            <a:r>
              <a:rPr lang="pl-PL" sz="1900" dirty="0" smtClean="0">
                <a:latin typeface="Times New Roman" pitchFamily="18" charset="0"/>
                <a:cs typeface="Times New Roman" pitchFamily="18" charset="0"/>
              </a:rPr>
              <a:t>rozwój przedsiębiorczości </a:t>
            </a:r>
            <a:r>
              <a:rPr lang="pl-PL" sz="1900" dirty="0">
                <a:latin typeface="Times New Roman" pitchFamily="18" charset="0"/>
                <a:cs typeface="Times New Roman" pitchFamily="18" charset="0"/>
              </a:rPr>
              <a:t>w zakresie przetwórstwa.</a:t>
            </a:r>
            <a:endParaRPr lang="pl-PL" sz="1900" b="1" dirty="0">
              <a:latin typeface="Times New Roman" pitchFamily="18" charset="0"/>
              <a:cs typeface="Times New Roman" pitchFamily="18" charset="0"/>
            </a:endParaRPr>
          </a:p>
        </p:txBody>
      </p:sp>
      <p:sp>
        <p:nvSpPr>
          <p:cNvPr id="6" name="Symbol zastępczy numeru slajdu 5"/>
          <p:cNvSpPr>
            <a:spLocks noGrp="1"/>
          </p:cNvSpPr>
          <p:nvPr>
            <p:ph type="sldNum" sz="quarter" idx="12"/>
          </p:nvPr>
        </p:nvSpPr>
        <p:spPr/>
        <p:txBody>
          <a:bodyPr/>
          <a:lstStyle/>
          <a:p>
            <a:pPr>
              <a:defRPr/>
            </a:pPr>
            <a:fld id="{24B65095-A88D-4ED4-98BC-379CCEAE9A66}" type="slidenum">
              <a:rPr lang="pl-PL" smtClean="0"/>
              <a:pPr>
                <a:defRPr/>
              </a:pPr>
              <a:t>178</a:t>
            </a:fld>
            <a:endParaRPr lang="pl-PL" dirty="0"/>
          </a:p>
        </p:txBody>
      </p:sp>
    </p:spTree>
    <p:extLst>
      <p:ext uri="{BB962C8B-B14F-4D97-AF65-F5344CB8AC3E}">
        <p14:creationId xmlns:p14="http://schemas.microsoft.com/office/powerpoint/2010/main" xmlns="" val="248661121"/>
      </p:ext>
    </p:extLst>
  </p:cSld>
  <p:clrMapOvr>
    <a:masterClrMapping/>
  </p:clrMapOvr>
  <p:transition>
    <p:fade thruBlk="1"/>
  </p:transition>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ytuł 1"/>
          <p:cNvSpPr>
            <a:spLocks noGrp="1"/>
          </p:cNvSpPr>
          <p:nvPr>
            <p:ph type="title"/>
          </p:nvPr>
        </p:nvSpPr>
        <p:spPr>
          <a:xfrm>
            <a:off x="827584" y="188640"/>
            <a:ext cx="7772400" cy="1143000"/>
          </a:xfrm>
        </p:spPr>
        <p:txBody>
          <a:bodyPr/>
          <a:lstStyle/>
          <a:p>
            <a:pPr>
              <a:spcBef>
                <a:spcPts val="600"/>
              </a:spcBef>
            </a:pPr>
            <a:r>
              <a:rPr lang="pl-PL" sz="2000" dirty="0" smtClean="0">
                <a:solidFill>
                  <a:srgbClr val="008000"/>
                </a:solidFill>
                <a:latin typeface="Times New Roman" pitchFamily="18" charset="0"/>
                <a:cs typeface="Times New Roman" pitchFamily="18" charset="0"/>
              </a:rPr>
              <a:t>PODDZIAŁANIE 3 </a:t>
            </a:r>
            <a:r>
              <a:rPr lang="pl-PL" sz="3000" b="1" dirty="0" smtClean="0">
                <a:solidFill>
                  <a:srgbClr val="008000"/>
                </a:solidFill>
                <a:latin typeface="Times New Roman" pitchFamily="18" charset="0"/>
                <a:cs typeface="Times New Roman" pitchFamily="18" charset="0"/>
              </a:rPr>
              <a:t/>
            </a:r>
            <a:br>
              <a:rPr lang="pl-PL" sz="3000" b="1" dirty="0" smtClean="0">
                <a:solidFill>
                  <a:srgbClr val="008000"/>
                </a:solidFill>
                <a:latin typeface="Times New Roman" pitchFamily="18" charset="0"/>
                <a:cs typeface="Times New Roman" pitchFamily="18" charset="0"/>
              </a:rPr>
            </a:br>
            <a:r>
              <a:rPr lang="pl-PL" sz="2400" b="1" dirty="0" smtClean="0">
                <a:solidFill>
                  <a:srgbClr val="008000"/>
                </a:solidFill>
                <a:latin typeface="Times New Roman" pitchFamily="18" charset="0"/>
                <a:cs typeface="Times New Roman" pitchFamily="18" charset="0"/>
              </a:rPr>
              <a:t>Wdrażanie  projektów współpracy </a:t>
            </a:r>
          </a:p>
        </p:txBody>
      </p:sp>
      <p:sp>
        <p:nvSpPr>
          <p:cNvPr id="3" name="Symbol zastępczy zawartości 2"/>
          <p:cNvSpPr>
            <a:spLocks noGrp="1"/>
          </p:cNvSpPr>
          <p:nvPr>
            <p:ph idx="1"/>
          </p:nvPr>
        </p:nvSpPr>
        <p:spPr>
          <a:xfrm>
            <a:off x="539552" y="1484784"/>
            <a:ext cx="7772400" cy="4114800"/>
          </a:xfrm>
        </p:spPr>
        <p:txBody>
          <a:bodyPr/>
          <a:lstStyle/>
          <a:p>
            <a:pPr marL="0" indent="0">
              <a:spcBef>
                <a:spcPts val="600"/>
              </a:spcBef>
              <a:spcAft>
                <a:spcPts val="0"/>
              </a:spcAft>
              <a:buFont typeface="Arial" charset="0"/>
              <a:buNone/>
              <a:defRPr/>
            </a:pPr>
            <a:r>
              <a:rPr lang="pl-PL" sz="1900" b="1" dirty="0">
                <a:latin typeface="Times New Roman" pitchFamily="18" charset="0"/>
                <a:cs typeface="Times New Roman" pitchFamily="18" charset="0"/>
              </a:rPr>
              <a:t>Opis </a:t>
            </a:r>
            <a:r>
              <a:rPr lang="pl-PL" sz="1900" b="1" dirty="0" smtClean="0">
                <a:latin typeface="Times New Roman" pitchFamily="18" charset="0"/>
                <a:cs typeface="Times New Roman" pitchFamily="18" charset="0"/>
              </a:rPr>
              <a:t>poddziałania</a:t>
            </a:r>
            <a:r>
              <a:rPr lang="pl-PL" sz="1900" b="1" u="sng" dirty="0" smtClean="0">
                <a:latin typeface="Times New Roman" pitchFamily="18" charset="0"/>
                <a:cs typeface="Times New Roman" pitchFamily="18" charset="0"/>
              </a:rPr>
              <a:t>:</a:t>
            </a:r>
            <a:endParaRPr lang="pl-PL" sz="1900" b="1" u="sng" dirty="0">
              <a:latin typeface="Times New Roman" pitchFamily="18" charset="0"/>
              <a:cs typeface="Times New Roman" pitchFamily="18" charset="0"/>
            </a:endParaRPr>
          </a:p>
          <a:p>
            <a:pPr algn="just">
              <a:spcBef>
                <a:spcPts val="600"/>
              </a:spcBef>
              <a:spcAft>
                <a:spcPts val="0"/>
              </a:spcAft>
              <a:defRPr/>
            </a:pPr>
            <a:r>
              <a:rPr lang="pl-PL" sz="1900" dirty="0">
                <a:latin typeface="Times New Roman" pitchFamily="18" charset="0"/>
                <a:cs typeface="Times New Roman" pitchFamily="18" charset="0"/>
              </a:rPr>
              <a:t>Przygotowanie projektu współpracy i realizacja projektu współpracy.</a:t>
            </a:r>
          </a:p>
          <a:p>
            <a:pPr algn="just">
              <a:spcBef>
                <a:spcPts val="600"/>
              </a:spcBef>
              <a:spcAft>
                <a:spcPts val="0"/>
              </a:spcAft>
              <a:defRPr/>
            </a:pPr>
            <a:r>
              <a:rPr lang="pl-PL" sz="1900" dirty="0">
                <a:latin typeface="Times New Roman" pitchFamily="18" charset="0"/>
                <a:cs typeface="Times New Roman" pitchFamily="18" charset="0"/>
              </a:rPr>
              <a:t>Projekty współpracy mogą dotyczyć współpracy </a:t>
            </a:r>
            <a:r>
              <a:rPr lang="pl-PL" sz="1900" dirty="0" err="1">
                <a:latin typeface="Times New Roman" pitchFamily="18" charset="0"/>
                <a:cs typeface="Times New Roman" pitchFamily="18" charset="0"/>
              </a:rPr>
              <a:t>międzyterytorialnej</a:t>
            </a:r>
            <a:r>
              <a:rPr lang="pl-PL" sz="1900" dirty="0">
                <a:latin typeface="Times New Roman" pitchFamily="18" charset="0"/>
                <a:cs typeface="Times New Roman" pitchFamily="18" charset="0"/>
              </a:rPr>
              <a:t> (pomiędzy </a:t>
            </a:r>
            <a:r>
              <a:rPr lang="pl-PL" sz="1900" dirty="0" smtClean="0">
                <a:latin typeface="Times New Roman" pitchFamily="18" charset="0"/>
                <a:cs typeface="Times New Roman" pitchFamily="18" charset="0"/>
              </a:rPr>
              <a:t>LGD w </a:t>
            </a:r>
            <a:r>
              <a:rPr lang="pl-PL" sz="1900" dirty="0">
                <a:latin typeface="Times New Roman" pitchFamily="18" charset="0"/>
                <a:cs typeface="Times New Roman" pitchFamily="18" charset="0"/>
              </a:rPr>
              <a:t>ramach jednego województwa lub z różnych województw) lub międzynarodowej.</a:t>
            </a:r>
            <a:endParaRPr lang="pl-PL" sz="1900" b="1" u="sng" dirty="0" smtClean="0">
              <a:latin typeface="Times New Roman" pitchFamily="18" charset="0"/>
              <a:cs typeface="Times New Roman" pitchFamily="18" charset="0"/>
            </a:endParaRPr>
          </a:p>
          <a:p>
            <a:pPr marL="0" indent="0" algn="just">
              <a:spcBef>
                <a:spcPts val="600"/>
              </a:spcBef>
              <a:spcAft>
                <a:spcPts val="0"/>
              </a:spcAft>
              <a:buFont typeface="Arial" charset="0"/>
              <a:buNone/>
              <a:defRPr/>
            </a:pPr>
            <a:r>
              <a:rPr lang="pl-PL" sz="1900" b="1" dirty="0" smtClean="0">
                <a:latin typeface="Times New Roman" pitchFamily="18" charset="0"/>
                <a:cs typeface="Times New Roman" pitchFamily="18" charset="0"/>
              </a:rPr>
              <a:t>Wsparcie</a:t>
            </a:r>
            <a:r>
              <a:rPr lang="pl-PL" sz="1900" b="1" dirty="0">
                <a:latin typeface="Times New Roman" pitchFamily="18" charset="0"/>
                <a:cs typeface="Times New Roman" pitchFamily="18" charset="0"/>
              </a:rPr>
              <a:t>: </a:t>
            </a:r>
            <a:endParaRPr lang="pl-PL" sz="1900" dirty="0">
              <a:latin typeface="Times New Roman" pitchFamily="18" charset="0"/>
              <a:cs typeface="Times New Roman" pitchFamily="18" charset="0"/>
            </a:endParaRPr>
          </a:p>
          <a:p>
            <a:pPr marL="273050" indent="-273050" algn="just">
              <a:spcBef>
                <a:spcPts val="600"/>
              </a:spcBef>
              <a:spcAft>
                <a:spcPts val="0"/>
              </a:spcAft>
              <a:defRPr/>
            </a:pPr>
            <a:r>
              <a:rPr lang="pl-PL" sz="1900" dirty="0" smtClean="0">
                <a:latin typeface="Times New Roman" pitchFamily="18" charset="0"/>
                <a:cs typeface="Times New Roman" pitchFamily="18" charset="0"/>
              </a:rPr>
              <a:t>całkowity </a:t>
            </a:r>
            <a:r>
              <a:rPr lang="pl-PL" sz="1900" dirty="0">
                <a:latin typeface="Times New Roman" pitchFamily="18" charset="0"/>
                <a:cs typeface="Times New Roman" pitchFamily="18" charset="0"/>
              </a:rPr>
              <a:t>planowany koszt jednego projektu międzyterytorialnego wynosi minimum 50 000 zł,</a:t>
            </a:r>
          </a:p>
          <a:p>
            <a:pPr marL="273050" indent="-273050" algn="just">
              <a:spcBef>
                <a:spcPts val="600"/>
              </a:spcBef>
              <a:spcAft>
                <a:spcPts val="0"/>
              </a:spcAft>
              <a:defRPr/>
            </a:pPr>
            <a:r>
              <a:rPr lang="pl-PL" sz="1900" dirty="0" smtClean="0">
                <a:latin typeface="Times New Roman" pitchFamily="18" charset="0"/>
                <a:cs typeface="Times New Roman" pitchFamily="18" charset="0"/>
              </a:rPr>
              <a:t>limit </a:t>
            </a:r>
            <a:r>
              <a:rPr lang="pl-PL" sz="1900" dirty="0">
                <a:latin typeface="Times New Roman" pitchFamily="18" charset="0"/>
                <a:cs typeface="Times New Roman" pitchFamily="18" charset="0"/>
              </a:rPr>
              <a:t>pomocy na LGD: do 5% wsparcia kierowanego z Programu na daną LSR w ramach poddziałań „Realizacja operacji”…, oraz „Koszty bieżące…”.</a:t>
            </a:r>
          </a:p>
          <a:p>
            <a:pPr marL="0" indent="0" algn="just">
              <a:spcBef>
                <a:spcPts val="600"/>
              </a:spcBef>
              <a:spcAft>
                <a:spcPts val="0"/>
              </a:spcAft>
              <a:buFont typeface="Arial" charset="0"/>
              <a:buNone/>
              <a:defRPr/>
            </a:pPr>
            <a:r>
              <a:rPr lang="pl-PL" sz="1900" b="1" dirty="0">
                <a:latin typeface="Times New Roman" pitchFamily="18" charset="0"/>
                <a:cs typeface="Times New Roman" pitchFamily="18" charset="0"/>
              </a:rPr>
              <a:t>Beneficjent:</a:t>
            </a:r>
            <a:endParaRPr lang="pl-PL" sz="1900" dirty="0">
              <a:latin typeface="Times New Roman" pitchFamily="18" charset="0"/>
              <a:cs typeface="Times New Roman" pitchFamily="18" charset="0"/>
            </a:endParaRPr>
          </a:p>
          <a:p>
            <a:pPr marL="0" indent="0" algn="just">
              <a:spcBef>
                <a:spcPts val="600"/>
              </a:spcBef>
              <a:spcAft>
                <a:spcPts val="0"/>
              </a:spcAft>
              <a:buFont typeface="Arial" charset="0"/>
              <a:buNone/>
              <a:defRPr/>
            </a:pPr>
            <a:r>
              <a:rPr lang="pl-PL" sz="1900" dirty="0" smtClean="0">
                <a:latin typeface="Times New Roman" pitchFamily="18" charset="0"/>
                <a:cs typeface="Times New Roman" pitchFamily="18" charset="0"/>
              </a:rPr>
              <a:t>LGD</a:t>
            </a:r>
            <a:r>
              <a:rPr lang="pl-PL" sz="1900" dirty="0">
                <a:latin typeface="Times New Roman" pitchFamily="18" charset="0"/>
                <a:cs typeface="Times New Roman" pitchFamily="18" charset="0"/>
              </a:rPr>
              <a:t>, których LSR zostały wybrane do realizacji i finansowania ze środków Programu</a:t>
            </a:r>
            <a:r>
              <a:rPr lang="pl-PL" sz="1900" dirty="0" smtClean="0">
                <a:latin typeface="Times New Roman" pitchFamily="18" charset="0"/>
                <a:cs typeface="Times New Roman" pitchFamily="18" charset="0"/>
              </a:rPr>
              <a:t>.</a:t>
            </a:r>
          </a:p>
          <a:p>
            <a:pPr>
              <a:spcBef>
                <a:spcPts val="600"/>
              </a:spcBef>
              <a:spcAft>
                <a:spcPts val="0"/>
              </a:spcAft>
              <a:defRPr/>
            </a:pPr>
            <a:endParaRPr lang="pl-PL" sz="1900" b="1" dirty="0"/>
          </a:p>
        </p:txBody>
      </p:sp>
      <p:sp>
        <p:nvSpPr>
          <p:cNvPr id="6" name="Symbol zastępczy numeru slajdu 5"/>
          <p:cNvSpPr>
            <a:spLocks noGrp="1"/>
          </p:cNvSpPr>
          <p:nvPr>
            <p:ph type="sldNum" sz="quarter" idx="12"/>
          </p:nvPr>
        </p:nvSpPr>
        <p:spPr/>
        <p:txBody>
          <a:bodyPr/>
          <a:lstStyle/>
          <a:p>
            <a:pPr>
              <a:defRPr/>
            </a:pPr>
            <a:fld id="{24B65095-A88D-4ED4-98BC-379CCEAE9A66}" type="slidenum">
              <a:rPr lang="pl-PL" smtClean="0"/>
              <a:pPr>
                <a:defRPr/>
              </a:pPr>
              <a:t>179</a:t>
            </a:fld>
            <a:endParaRPr lang="pl-PL" dirty="0"/>
          </a:p>
        </p:txBody>
      </p:sp>
    </p:spTree>
    <p:extLst>
      <p:ext uri="{BB962C8B-B14F-4D97-AF65-F5344CB8AC3E}">
        <p14:creationId xmlns:p14="http://schemas.microsoft.com/office/powerpoint/2010/main" xmlns="" val="2743228364"/>
      </p:ext>
    </p:extLst>
  </p:cSld>
  <p:clrMapOvr>
    <a:masterClrMapping/>
  </p:clrMapOvr>
  <p:transition>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ytuł 1"/>
          <p:cNvSpPr>
            <a:spLocks noGrp="1"/>
          </p:cNvSpPr>
          <p:nvPr>
            <p:ph type="title"/>
          </p:nvPr>
        </p:nvSpPr>
        <p:spPr>
          <a:xfrm>
            <a:off x="1115616" y="188640"/>
            <a:ext cx="7632848" cy="1224136"/>
          </a:xfrm>
        </p:spPr>
        <p:txBody>
          <a:bodyPr anchor="t"/>
          <a:lstStyle/>
          <a:p>
            <a:pPr algn="l"/>
            <a:r>
              <a:rPr lang="pl-PL" sz="1800" i="1" dirty="0" smtClean="0">
                <a:solidFill>
                  <a:schemeClr val="tx2"/>
                </a:solidFill>
                <a:latin typeface="Times New Roman" pitchFamily="18" charset="0"/>
                <a:cs typeface="Times New Roman" pitchFamily="18" charset="0"/>
              </a:rPr>
              <a:t>Poddziałanie 7.6.2</a:t>
            </a:r>
            <a:r>
              <a:rPr lang="pl-PL" sz="1800" dirty="0" smtClean="0">
                <a:solidFill>
                  <a:schemeClr val="tx2"/>
                </a:solidFill>
                <a:latin typeface="Times New Roman" pitchFamily="18" charset="0"/>
                <a:cs typeface="Times New Roman" pitchFamily="18" charset="0"/>
              </a:rPr>
              <a:t> </a:t>
            </a:r>
            <a:r>
              <a:rPr lang="pl-PL" sz="1800" b="1" dirty="0" smtClean="0">
                <a:solidFill>
                  <a:schemeClr val="tx2"/>
                </a:solidFill>
                <a:latin typeface="Times New Roman" pitchFamily="18" charset="0"/>
                <a:cs typeface="Times New Roman" pitchFamily="18" charset="0"/>
              </a:rPr>
              <a:t>Wsparcie inwestycji w odtwarzanie gruntów rolnych i przywracanie potencjału produkcji rolnej zniszczonego w wyniku klęsk żywiołowych niekorzystnych zjawisk klimatycznych i katastrof  (inwestycje odtworzeniowe)</a:t>
            </a:r>
            <a:br>
              <a:rPr lang="pl-PL" sz="1800" b="1" dirty="0" smtClean="0">
                <a:solidFill>
                  <a:schemeClr val="tx2"/>
                </a:solidFill>
                <a:latin typeface="Times New Roman" pitchFamily="18" charset="0"/>
                <a:cs typeface="Times New Roman" pitchFamily="18" charset="0"/>
              </a:rPr>
            </a:br>
            <a:r>
              <a:rPr lang="pl-PL" sz="1800" dirty="0" smtClean="0">
                <a:solidFill>
                  <a:schemeClr val="tx2"/>
                </a:solidFill>
                <a:latin typeface="+mj-lt"/>
                <a:ea typeface="+mj-ea"/>
                <a:cs typeface="+mj-cs"/>
              </a:rPr>
              <a:t/>
            </a:r>
            <a:br>
              <a:rPr lang="pl-PL" sz="1800" dirty="0" smtClean="0">
                <a:solidFill>
                  <a:schemeClr val="tx2"/>
                </a:solidFill>
                <a:latin typeface="+mj-lt"/>
                <a:ea typeface="+mj-ea"/>
                <a:cs typeface="+mj-cs"/>
              </a:rPr>
            </a:br>
            <a:endParaRPr lang="pl-PL" sz="1800" dirty="0" smtClean="0"/>
          </a:p>
        </p:txBody>
      </p:sp>
      <p:sp>
        <p:nvSpPr>
          <p:cNvPr id="6" name="Rectangle 3"/>
          <p:cNvSpPr txBox="1">
            <a:spLocks noChangeArrowheads="1"/>
          </p:cNvSpPr>
          <p:nvPr/>
        </p:nvSpPr>
        <p:spPr bwMode="auto">
          <a:xfrm>
            <a:off x="251520" y="1340768"/>
            <a:ext cx="8568952" cy="518457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pl-PL" sz="1600" b="1" dirty="0" smtClean="0">
                <a:solidFill>
                  <a:srgbClr val="000000"/>
                </a:solidFill>
                <a:cs typeface="Arial" pitchFamily="34" charset="0"/>
              </a:rPr>
              <a:t>Beneficjenci – </a:t>
            </a:r>
            <a:r>
              <a:rPr lang="pl-PL" sz="1600" dirty="0" smtClean="0">
                <a:solidFill>
                  <a:srgbClr val="000000"/>
                </a:solidFill>
                <a:cs typeface="Arial" pitchFamily="34" charset="0"/>
              </a:rPr>
              <a:t>Rolnicy</a:t>
            </a:r>
          </a:p>
          <a:p>
            <a:endParaRPr lang="pl-PL" sz="1600" dirty="0" smtClean="0">
              <a:solidFill>
                <a:srgbClr val="000000"/>
              </a:solidFill>
              <a:cs typeface="Arial" pitchFamily="34" charset="0"/>
            </a:endParaRPr>
          </a:p>
          <a:p>
            <a:r>
              <a:rPr lang="pl-PL" sz="1600" b="1" dirty="0" smtClean="0">
                <a:solidFill>
                  <a:srgbClr val="000000"/>
                </a:solidFill>
                <a:cs typeface="Arial" pitchFamily="34" charset="0"/>
              </a:rPr>
              <a:t>Rodzaj wsparcia </a:t>
            </a:r>
            <a:r>
              <a:rPr lang="pl-PL" sz="1600" b="1" i="1" dirty="0" smtClean="0">
                <a:solidFill>
                  <a:srgbClr val="000000"/>
                </a:solidFill>
                <a:cs typeface="Arial" pitchFamily="34" charset="0"/>
              </a:rPr>
              <a:t>- </a:t>
            </a:r>
            <a:r>
              <a:rPr lang="pl-PL" sz="1600" dirty="0" smtClean="0">
                <a:solidFill>
                  <a:srgbClr val="000000"/>
                </a:solidFill>
                <a:cs typeface="Arial" pitchFamily="34" charset="0"/>
              </a:rPr>
              <a:t>refundacja części kosztów kwalifikowalnych operacji</a:t>
            </a:r>
          </a:p>
          <a:p>
            <a:endParaRPr lang="pl-PL" sz="1600" b="1" i="1" dirty="0" smtClean="0">
              <a:solidFill>
                <a:srgbClr val="000000"/>
              </a:solidFill>
              <a:cs typeface="Arial" pitchFamily="34" charset="0"/>
            </a:endParaRPr>
          </a:p>
          <a:p>
            <a:r>
              <a:rPr lang="pl-PL" sz="1600" b="1" dirty="0" smtClean="0">
                <a:solidFill>
                  <a:srgbClr val="000000"/>
                </a:solidFill>
                <a:cs typeface="Arial" pitchFamily="34" charset="0"/>
              </a:rPr>
              <a:t>Warunki </a:t>
            </a:r>
            <a:r>
              <a:rPr lang="pl-PL" sz="1600" b="1" dirty="0">
                <a:solidFill>
                  <a:srgbClr val="000000"/>
                </a:solidFill>
                <a:cs typeface="Arial" pitchFamily="34" charset="0"/>
              </a:rPr>
              <a:t>kwalifikowalności </a:t>
            </a:r>
          </a:p>
          <a:p>
            <a:pPr algn="just"/>
            <a:r>
              <a:rPr lang="pl-PL" sz="1600" dirty="0">
                <a:solidFill>
                  <a:srgbClr val="000000"/>
                </a:solidFill>
                <a:cs typeface="Arial" pitchFamily="34" charset="0"/>
              </a:rPr>
              <a:t>Pomoc może być przyznana wyłącznie w przypadku, gdy: </a:t>
            </a:r>
          </a:p>
          <a:p>
            <a:pPr marL="712788" lvl="1" indent="-255588" algn="just">
              <a:buFont typeface="Wingdings" pitchFamily="2" charset="2"/>
              <a:buChar char="q"/>
            </a:pPr>
            <a:r>
              <a:rPr lang="pl-PL" sz="1600" dirty="0" smtClean="0">
                <a:solidFill>
                  <a:srgbClr val="000000"/>
                </a:solidFill>
                <a:cs typeface="Arial" pitchFamily="34" charset="0"/>
              </a:rPr>
              <a:t>realizacja </a:t>
            </a:r>
            <a:r>
              <a:rPr lang="pl-PL" sz="1600" dirty="0">
                <a:solidFill>
                  <a:srgbClr val="000000"/>
                </a:solidFill>
                <a:cs typeface="Arial" pitchFamily="34" charset="0"/>
              </a:rPr>
              <a:t>inwestycji jest oraz nie jest możliwa bez udziału środków publicznych (unikanie efektu deadweight</a:t>
            </a:r>
            <a:r>
              <a:rPr lang="pl-PL" sz="1600" dirty="0" smtClean="0">
                <a:solidFill>
                  <a:srgbClr val="000000"/>
                </a:solidFill>
                <a:cs typeface="Arial" pitchFamily="34" charset="0"/>
              </a:rPr>
              <a:t>),</a:t>
            </a:r>
            <a:endParaRPr lang="pl-PL" sz="1600" dirty="0">
              <a:solidFill>
                <a:srgbClr val="000000"/>
              </a:solidFill>
              <a:cs typeface="Arial" pitchFamily="34" charset="0"/>
            </a:endParaRPr>
          </a:p>
          <a:p>
            <a:pPr marL="712788" lvl="1" indent="-255588" algn="just">
              <a:buFont typeface="Wingdings" pitchFamily="2" charset="2"/>
              <a:buChar char="q"/>
            </a:pPr>
            <a:r>
              <a:rPr lang="pl-PL" sz="1600" dirty="0" smtClean="0">
                <a:solidFill>
                  <a:srgbClr val="000000"/>
                </a:solidFill>
                <a:cs typeface="Arial" pitchFamily="34" charset="0"/>
              </a:rPr>
              <a:t>wnioskodawca </a:t>
            </a:r>
            <a:r>
              <a:rPr lang="pl-PL" sz="1600" dirty="0">
                <a:solidFill>
                  <a:srgbClr val="000000"/>
                </a:solidFill>
                <a:cs typeface="Arial" pitchFamily="34" charset="0"/>
              </a:rPr>
              <a:t>posiada gospodarstwo rolne w rozumieniu Kodeksu cywilnego, o powierzchni użytków rolnych co najmniej 1 ha lub nieruchomość służącą do prowadzenia produkcji w zakresie działów specjalnych produkcji rolnej w rozumieniu przepisów o ubezpieczeniu społecznym rolników, zwane dalej „</a:t>
            </a:r>
            <a:r>
              <a:rPr lang="pl-PL" sz="1600" dirty="0" smtClean="0">
                <a:solidFill>
                  <a:srgbClr val="000000"/>
                </a:solidFill>
                <a:cs typeface="Arial" pitchFamily="34" charset="0"/>
              </a:rPr>
              <a:t>gospodarstwem”,</a:t>
            </a:r>
          </a:p>
          <a:p>
            <a:pPr marL="712788" lvl="1" indent="-255588" algn="just">
              <a:buFont typeface="Wingdings" pitchFamily="2" charset="2"/>
              <a:buChar char="q"/>
            </a:pPr>
            <a:r>
              <a:rPr lang="pl-PL" sz="1600" dirty="0" smtClean="0">
                <a:solidFill>
                  <a:srgbClr val="000000"/>
                </a:solidFill>
                <a:cs typeface="Arial" pitchFamily="34" charset="0"/>
              </a:rPr>
              <a:t>w </a:t>
            </a:r>
            <a:r>
              <a:rPr lang="pl-PL" sz="1600" dirty="0">
                <a:solidFill>
                  <a:srgbClr val="000000"/>
                </a:solidFill>
                <a:cs typeface="Arial" pitchFamily="34" charset="0"/>
              </a:rPr>
              <a:t>gospodarstwie prowadzona jest zarobkowa działalność rolnicza w zakresie produkcji roślinnej lub zwierzęcej, </a:t>
            </a:r>
            <a:r>
              <a:rPr lang="pl-PL" sz="1600" dirty="0" smtClean="0">
                <a:solidFill>
                  <a:srgbClr val="000000"/>
                </a:solidFill>
                <a:cs typeface="Arial" pitchFamily="34" charset="0"/>
              </a:rPr>
              <a:t>z </a:t>
            </a:r>
            <a:r>
              <a:rPr lang="pl-PL" sz="1600" dirty="0">
                <a:solidFill>
                  <a:srgbClr val="000000"/>
                </a:solidFill>
                <a:cs typeface="Arial" pitchFamily="34" charset="0"/>
              </a:rPr>
              <a:t>wyłączeniem chowu i hodowli </a:t>
            </a:r>
            <a:r>
              <a:rPr lang="pl-PL" sz="1600" dirty="0" smtClean="0">
                <a:solidFill>
                  <a:srgbClr val="000000"/>
                </a:solidFill>
                <a:cs typeface="Arial" pitchFamily="34" charset="0"/>
              </a:rPr>
              <a:t>ryb,</a:t>
            </a:r>
            <a:endParaRPr lang="pl-PL" sz="1600" dirty="0">
              <a:solidFill>
                <a:srgbClr val="000000"/>
              </a:solidFill>
              <a:cs typeface="Arial" pitchFamily="34" charset="0"/>
            </a:endParaRPr>
          </a:p>
          <a:p>
            <a:pPr marL="712788" lvl="1" indent="-255588" algn="just">
              <a:buFont typeface="Wingdings" pitchFamily="2" charset="2"/>
              <a:buChar char="q"/>
            </a:pPr>
            <a:r>
              <a:rPr lang="pl-PL" sz="1600" dirty="0" smtClean="0">
                <a:solidFill>
                  <a:srgbClr val="000000"/>
                </a:solidFill>
                <a:cs typeface="Arial" pitchFamily="34" charset="0"/>
              </a:rPr>
              <a:t>w </a:t>
            </a:r>
            <a:r>
              <a:rPr lang="pl-PL" sz="1600" dirty="0">
                <a:solidFill>
                  <a:srgbClr val="000000"/>
                </a:solidFill>
                <a:cs typeface="Arial" pitchFamily="34" charset="0"/>
              </a:rPr>
              <a:t>gospodarstwie w wyniku klęski żywiołowej lub działań podjętych zgodnie z dyrektywą 2000/29/WE w celu zwalczenia lub  powstrzymania choroby roślin lub inwazji szkodników uległo zniszczeniu co najmniej 30% odpowiedniego potencjału rolnego</a:t>
            </a:r>
            <a:r>
              <a:rPr lang="pl-PL" sz="1600" dirty="0" smtClean="0">
                <a:solidFill>
                  <a:srgbClr val="000000"/>
                </a:solidFill>
                <a:cs typeface="Arial" pitchFamily="34" charset="0"/>
              </a:rPr>
              <a:t>.</a:t>
            </a:r>
          </a:p>
          <a:p>
            <a:pPr algn="just">
              <a:buFont typeface="Wingdings" pitchFamily="2" charset="2"/>
              <a:buChar char="q"/>
            </a:pPr>
            <a:endParaRPr lang="pl-PL" sz="1600" dirty="0">
              <a:solidFill>
                <a:srgbClr val="000000"/>
              </a:solidFill>
              <a:cs typeface="Arial" pitchFamily="34" charset="0"/>
            </a:endParaRPr>
          </a:p>
          <a:p>
            <a:pPr algn="just"/>
            <a:r>
              <a:rPr lang="pl-PL" sz="1600" dirty="0">
                <a:solidFill>
                  <a:srgbClr val="000000"/>
                </a:solidFill>
                <a:cs typeface="Arial" pitchFamily="34" charset="0"/>
              </a:rPr>
              <a:t>Pomocy nie przyznaje się, jeżeli szkody </a:t>
            </a:r>
            <a:r>
              <a:rPr lang="pl-PL" sz="1600" dirty="0" smtClean="0">
                <a:solidFill>
                  <a:srgbClr val="000000"/>
                </a:solidFill>
                <a:cs typeface="Arial" pitchFamily="34" charset="0"/>
              </a:rPr>
              <a:t>powstały </a:t>
            </a:r>
            <a:r>
              <a:rPr lang="pl-PL" sz="1600" dirty="0">
                <a:solidFill>
                  <a:srgbClr val="000000"/>
                </a:solidFill>
                <a:cs typeface="Arial" pitchFamily="34" charset="0"/>
              </a:rPr>
              <a:t>w budynkach wchodzących w skład gospodarstwa rolnego oraz uprawach, do których rolnik jest zobowiązany zawrzeć umowę ubezpieczenia obowiązkowego na podstawie obowiązujących przepisów prawa.</a:t>
            </a:r>
          </a:p>
          <a:p>
            <a:r>
              <a:rPr lang="pl-PL" sz="1700" b="1" i="1" dirty="0">
                <a:solidFill>
                  <a:srgbClr val="000000"/>
                </a:solidFill>
                <a:cs typeface="Arial" pitchFamily="34" charset="0"/>
              </a:rPr>
              <a:t> </a:t>
            </a:r>
            <a:endParaRPr lang="pl-PL" sz="1700" dirty="0">
              <a:solidFill>
                <a:srgbClr val="000000"/>
              </a:solidFill>
              <a:cs typeface="Arial" pitchFamily="34" charset="0"/>
            </a:endParaRPr>
          </a:p>
          <a:p>
            <a:pPr marL="342900" indent="-342900" algn="ctr">
              <a:lnSpc>
                <a:spcPct val="80000"/>
              </a:lnSpc>
              <a:spcBef>
                <a:spcPct val="20000"/>
              </a:spcBef>
              <a:defRPr/>
            </a:pPr>
            <a:endParaRPr lang="pl-PL" sz="1700" b="1" kern="0" dirty="0" smtClean="0">
              <a:solidFill>
                <a:srgbClr val="000000"/>
              </a:solidFill>
              <a:latin typeface="Tahoma"/>
              <a:cs typeface="Arial" pitchFamily="34" charset="0"/>
            </a:endParaRPr>
          </a:p>
        </p:txBody>
      </p:sp>
      <p:sp>
        <p:nvSpPr>
          <p:cNvPr id="5" name="Symbol zastępczy numeru slajdu 4"/>
          <p:cNvSpPr>
            <a:spLocks noGrp="1"/>
          </p:cNvSpPr>
          <p:nvPr>
            <p:ph type="sldNum" sz="quarter" idx="12"/>
          </p:nvPr>
        </p:nvSpPr>
        <p:spPr/>
        <p:txBody>
          <a:bodyPr/>
          <a:lstStyle/>
          <a:p>
            <a:pPr>
              <a:defRPr/>
            </a:pPr>
            <a:fld id="{24B65095-A88D-4ED4-98BC-379CCEAE9A66}" type="slidenum">
              <a:rPr lang="pl-PL" smtClean="0"/>
              <a:pPr>
                <a:defRPr/>
              </a:pPr>
              <a:t>18</a:t>
            </a:fld>
            <a:endParaRPr lang="pl-PL" dirty="0"/>
          </a:p>
        </p:txBody>
      </p:sp>
    </p:spTree>
    <p:extLst>
      <p:ext uri="{BB962C8B-B14F-4D97-AF65-F5344CB8AC3E}">
        <p14:creationId xmlns:p14="http://schemas.microsoft.com/office/powerpoint/2010/main" xmlns="" val="1217595200"/>
      </p:ext>
    </p:extLst>
  </p:cSld>
  <p:clrMapOvr>
    <a:masterClrMapping/>
  </p:clrMapOvr>
  <p:transition>
    <p:fade thruBlk="1"/>
  </p:transition>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ytuł 1"/>
          <p:cNvSpPr>
            <a:spLocks noGrp="1"/>
          </p:cNvSpPr>
          <p:nvPr>
            <p:ph type="title"/>
          </p:nvPr>
        </p:nvSpPr>
        <p:spPr>
          <a:xfrm>
            <a:off x="755576" y="116632"/>
            <a:ext cx="7772400" cy="1143000"/>
          </a:xfrm>
        </p:spPr>
        <p:txBody>
          <a:bodyPr/>
          <a:lstStyle/>
          <a:p>
            <a:pPr>
              <a:spcBef>
                <a:spcPts val="600"/>
              </a:spcBef>
            </a:pPr>
            <a:r>
              <a:rPr lang="pl-PL" sz="2000" dirty="0" smtClean="0">
                <a:solidFill>
                  <a:srgbClr val="008000"/>
                </a:solidFill>
                <a:latin typeface="Times New Roman" pitchFamily="18" charset="0"/>
                <a:cs typeface="Times New Roman" pitchFamily="18" charset="0"/>
              </a:rPr>
              <a:t>PODDZIAŁANIE 4</a:t>
            </a:r>
            <a:r>
              <a:rPr lang="pl-PL" sz="3000" b="1" dirty="0" smtClean="0">
                <a:solidFill>
                  <a:srgbClr val="008000"/>
                </a:solidFill>
                <a:latin typeface="Times New Roman" pitchFamily="18" charset="0"/>
                <a:cs typeface="Times New Roman" pitchFamily="18" charset="0"/>
              </a:rPr>
              <a:t> </a:t>
            </a:r>
            <a:br>
              <a:rPr lang="pl-PL" sz="3000" b="1" dirty="0" smtClean="0">
                <a:solidFill>
                  <a:srgbClr val="008000"/>
                </a:solidFill>
                <a:latin typeface="Times New Roman" pitchFamily="18" charset="0"/>
                <a:cs typeface="Times New Roman" pitchFamily="18" charset="0"/>
              </a:rPr>
            </a:br>
            <a:r>
              <a:rPr lang="pl-PL" sz="2400" b="1" dirty="0" smtClean="0">
                <a:solidFill>
                  <a:srgbClr val="008000"/>
                </a:solidFill>
                <a:latin typeface="Times New Roman" pitchFamily="18" charset="0"/>
                <a:cs typeface="Times New Roman" pitchFamily="18" charset="0"/>
              </a:rPr>
              <a:t>- Koszty bieżące i aktywizacja</a:t>
            </a:r>
          </a:p>
        </p:txBody>
      </p:sp>
      <p:sp>
        <p:nvSpPr>
          <p:cNvPr id="10243" name="Symbol zastępczy zawartości 2"/>
          <p:cNvSpPr>
            <a:spLocks noGrp="1"/>
          </p:cNvSpPr>
          <p:nvPr>
            <p:ph idx="1"/>
          </p:nvPr>
        </p:nvSpPr>
        <p:spPr>
          <a:xfrm>
            <a:off x="395288" y="1341438"/>
            <a:ext cx="8424862" cy="5040312"/>
          </a:xfrm>
        </p:spPr>
        <p:txBody>
          <a:bodyPr/>
          <a:lstStyle/>
          <a:p>
            <a:pPr marL="0" indent="0" algn="just">
              <a:spcBef>
                <a:spcPts val="600"/>
              </a:spcBef>
              <a:spcAft>
                <a:spcPts val="0"/>
              </a:spcAft>
              <a:buFont typeface="Arial" charset="0"/>
              <a:buNone/>
              <a:defRPr/>
            </a:pPr>
            <a:r>
              <a:rPr lang="pl-PL" sz="1900" b="1" dirty="0">
                <a:latin typeface="Times New Roman" pitchFamily="18" charset="0"/>
                <a:cs typeface="Times New Roman" pitchFamily="18" charset="0"/>
              </a:rPr>
              <a:t>Rodzaj wsparcia</a:t>
            </a:r>
          </a:p>
          <a:p>
            <a:pPr marL="0" indent="0" algn="just">
              <a:spcBef>
                <a:spcPts val="600"/>
              </a:spcBef>
              <a:spcAft>
                <a:spcPts val="0"/>
              </a:spcAft>
              <a:buFont typeface="Arial" charset="0"/>
              <a:buNone/>
              <a:defRPr/>
            </a:pPr>
            <a:r>
              <a:rPr lang="pl-PL" sz="1900" dirty="0">
                <a:latin typeface="Times New Roman" pitchFamily="18" charset="0"/>
                <a:cs typeface="Times New Roman" pitchFamily="18" charset="0"/>
              </a:rPr>
              <a:t>Pomoc ma formę dotacji, która w zależności od rodzaju kosztów oraz decyzji LGD może </a:t>
            </a:r>
            <a:r>
              <a:rPr lang="pl-PL" sz="1900" dirty="0" smtClean="0">
                <a:latin typeface="Times New Roman" pitchFamily="18" charset="0"/>
                <a:cs typeface="Times New Roman" pitchFamily="18" charset="0"/>
              </a:rPr>
              <a:t>być przyjąć </a:t>
            </a:r>
            <a:r>
              <a:rPr lang="pl-PL" sz="1900" dirty="0">
                <a:latin typeface="Times New Roman" pitchFamily="18" charset="0"/>
                <a:cs typeface="Times New Roman" pitchFamily="18" charset="0"/>
              </a:rPr>
              <a:t>formę: zwrotu kosztów kwalifikowalnych, płatności ryczałtowych lub </a:t>
            </a:r>
            <a:r>
              <a:rPr lang="pl-PL" sz="1900" dirty="0" smtClean="0">
                <a:latin typeface="Times New Roman" pitchFamily="18" charset="0"/>
                <a:cs typeface="Times New Roman" pitchFamily="18" charset="0"/>
              </a:rPr>
              <a:t>finansowania ryczałtowego </a:t>
            </a:r>
            <a:r>
              <a:rPr lang="pl-PL" sz="1900" dirty="0">
                <a:latin typeface="Times New Roman" pitchFamily="18" charset="0"/>
                <a:cs typeface="Times New Roman" pitchFamily="18" charset="0"/>
              </a:rPr>
              <a:t>określonego przez zastosowanie wartości procentowej do jednej lub </a:t>
            </a:r>
            <a:r>
              <a:rPr lang="pl-PL" sz="1900" dirty="0" smtClean="0">
                <a:latin typeface="Times New Roman" pitchFamily="18" charset="0"/>
                <a:cs typeface="Times New Roman" pitchFamily="18" charset="0"/>
              </a:rPr>
              <a:t>kilku kategorii </a:t>
            </a:r>
            <a:r>
              <a:rPr lang="pl-PL" sz="1900" dirty="0">
                <a:latin typeface="Times New Roman" pitchFamily="18" charset="0"/>
                <a:cs typeface="Times New Roman" pitchFamily="18" charset="0"/>
              </a:rPr>
              <a:t>kosztów</a:t>
            </a:r>
            <a:r>
              <a:rPr lang="pl-PL" sz="1900" dirty="0" smtClean="0">
                <a:latin typeface="Times New Roman" pitchFamily="18" charset="0"/>
                <a:cs typeface="Times New Roman" pitchFamily="18" charset="0"/>
              </a:rPr>
              <a:t>.</a:t>
            </a:r>
          </a:p>
          <a:p>
            <a:pPr marL="0" indent="0" algn="just">
              <a:spcBef>
                <a:spcPts val="600"/>
              </a:spcBef>
              <a:spcAft>
                <a:spcPts val="0"/>
              </a:spcAft>
              <a:buFont typeface="Arial" charset="0"/>
              <a:buNone/>
              <a:defRPr/>
            </a:pPr>
            <a:r>
              <a:rPr lang="pl-PL" sz="1900" b="1" dirty="0" smtClean="0">
                <a:latin typeface="Times New Roman" pitchFamily="18" charset="0"/>
                <a:cs typeface="Times New Roman" pitchFamily="18" charset="0"/>
              </a:rPr>
              <a:t>Beneficjent:</a:t>
            </a:r>
            <a:endParaRPr lang="pl-PL" sz="1900" dirty="0" smtClean="0">
              <a:latin typeface="Times New Roman" pitchFamily="18" charset="0"/>
              <a:cs typeface="Times New Roman" pitchFamily="18" charset="0"/>
            </a:endParaRPr>
          </a:p>
          <a:p>
            <a:pPr marL="0" indent="0" algn="just">
              <a:spcBef>
                <a:spcPts val="600"/>
              </a:spcBef>
              <a:spcAft>
                <a:spcPts val="0"/>
              </a:spcAft>
              <a:buFont typeface="Arial" charset="0"/>
              <a:buNone/>
              <a:defRPr/>
            </a:pPr>
            <a:r>
              <a:rPr lang="pl-PL" sz="1900" dirty="0" smtClean="0">
                <a:latin typeface="Times New Roman" pitchFamily="18" charset="0"/>
                <a:cs typeface="Times New Roman" pitchFamily="18" charset="0"/>
              </a:rPr>
              <a:t>LGD, których LSR zostały wybrane do realizacji i finansowania ze środków Programu. </a:t>
            </a:r>
          </a:p>
          <a:p>
            <a:pPr algn="just">
              <a:spcBef>
                <a:spcPts val="600"/>
              </a:spcBef>
              <a:spcAft>
                <a:spcPts val="0"/>
              </a:spcAft>
              <a:buFontTx/>
              <a:buNone/>
              <a:defRPr/>
            </a:pPr>
            <a:r>
              <a:rPr lang="pl-PL" sz="2000" b="1" dirty="0">
                <a:latin typeface="Times New Roman" pitchFamily="18" charset="0"/>
                <a:cs typeface="Times New Roman" pitchFamily="18" charset="0"/>
              </a:rPr>
              <a:t>Intensywność pomocy</a:t>
            </a:r>
          </a:p>
          <a:p>
            <a:pPr marL="0" indent="0" algn="just">
              <a:spcBef>
                <a:spcPts val="600"/>
              </a:spcBef>
              <a:spcAft>
                <a:spcPts val="0"/>
              </a:spcAft>
              <a:buFont typeface="Arial" charset="0"/>
              <a:buNone/>
              <a:defRPr/>
            </a:pPr>
            <a:r>
              <a:rPr lang="pl-PL" sz="1900" dirty="0">
                <a:latin typeface="Times New Roman" pitchFamily="18" charset="0"/>
                <a:cs typeface="Times New Roman" pitchFamily="18" charset="0"/>
              </a:rPr>
              <a:t>Do 95% kosztów kwalifikowanych operacji, chyba że w danym województwie </a:t>
            </a:r>
            <a:r>
              <a:rPr lang="pl-PL" sz="1900" dirty="0" smtClean="0">
                <a:latin typeface="Times New Roman" pitchFamily="18" charset="0"/>
                <a:cs typeface="Times New Roman" pitchFamily="18" charset="0"/>
              </a:rPr>
              <a:t/>
            </a:r>
            <a:br>
              <a:rPr lang="pl-PL" sz="1900" dirty="0" smtClean="0">
                <a:latin typeface="Times New Roman" pitchFamily="18" charset="0"/>
                <a:cs typeface="Times New Roman" pitchFamily="18" charset="0"/>
              </a:rPr>
            </a:br>
            <a:r>
              <a:rPr lang="pl-PL" sz="1900" dirty="0" smtClean="0">
                <a:latin typeface="Times New Roman" pitchFamily="18" charset="0"/>
                <a:cs typeface="Times New Roman" pitchFamily="18" charset="0"/>
              </a:rPr>
              <a:t>w </a:t>
            </a:r>
            <a:r>
              <a:rPr lang="pl-PL" sz="1900" dirty="0">
                <a:latin typeface="Times New Roman" pitchFamily="18" charset="0"/>
                <a:cs typeface="Times New Roman" pitchFamily="18" charset="0"/>
              </a:rPr>
              <a:t>ramach innego programu uwzględniającego RLKS przewiduje się niższą intensywność</a:t>
            </a:r>
          </a:p>
          <a:p>
            <a:pPr marL="0" indent="0" algn="just">
              <a:spcBef>
                <a:spcPts val="600"/>
              </a:spcBef>
              <a:spcAft>
                <a:spcPts val="0"/>
              </a:spcAft>
              <a:buFont typeface="Arial" charset="0"/>
              <a:buNone/>
              <a:defRPr/>
            </a:pPr>
            <a:r>
              <a:rPr lang="pl-PL" sz="2000" b="1" dirty="0" smtClean="0">
                <a:latin typeface="Times New Roman" pitchFamily="18" charset="0"/>
                <a:cs typeface="Times New Roman" pitchFamily="18" charset="0"/>
              </a:rPr>
              <a:t>Koszty kwalifikowalne: </a:t>
            </a:r>
            <a:r>
              <a:rPr lang="pl-PL" sz="2000" dirty="0" smtClean="0">
                <a:latin typeface="Times New Roman" pitchFamily="18" charset="0"/>
                <a:cs typeface="Times New Roman" pitchFamily="18" charset="0"/>
              </a:rPr>
              <a:t>administracyjne </a:t>
            </a:r>
            <a:r>
              <a:rPr lang="pl-PL" sz="2000" dirty="0">
                <a:latin typeface="Times New Roman" pitchFamily="18" charset="0"/>
                <a:cs typeface="Times New Roman" pitchFamily="18" charset="0"/>
              </a:rPr>
              <a:t>LGD, w tym koszty personelu</a:t>
            </a:r>
            <a:r>
              <a:rPr lang="pl-PL" sz="2000" dirty="0" smtClean="0">
                <a:latin typeface="Times New Roman" pitchFamily="18" charset="0"/>
                <a:cs typeface="Times New Roman" pitchFamily="18" charset="0"/>
              </a:rPr>
              <a:t>; szkolenia; związane </a:t>
            </a:r>
            <a:r>
              <a:rPr lang="pl-PL" sz="2000" dirty="0">
                <a:latin typeface="Times New Roman" pitchFamily="18" charset="0"/>
                <a:cs typeface="Times New Roman" pitchFamily="18" charset="0"/>
              </a:rPr>
              <a:t>z kształtowaniem wizerunku</a:t>
            </a:r>
            <a:r>
              <a:rPr lang="pl-PL" sz="2000" dirty="0" smtClean="0">
                <a:latin typeface="Times New Roman" pitchFamily="18" charset="0"/>
                <a:cs typeface="Times New Roman" pitchFamily="18" charset="0"/>
              </a:rPr>
              <a:t>; finansowe;</a:t>
            </a:r>
            <a:r>
              <a:rPr lang="pl-PL" sz="2000" dirty="0">
                <a:latin typeface="Times New Roman" pitchFamily="18" charset="0"/>
                <a:cs typeface="Times New Roman" pitchFamily="18" charset="0"/>
              </a:rPr>
              <a:t> </a:t>
            </a:r>
            <a:r>
              <a:rPr lang="pl-PL" sz="2000" dirty="0" smtClean="0">
                <a:latin typeface="Times New Roman" pitchFamily="18" charset="0"/>
                <a:cs typeface="Times New Roman" pitchFamily="18" charset="0"/>
              </a:rPr>
              <a:t>związane </a:t>
            </a:r>
            <a:br>
              <a:rPr lang="pl-PL" sz="2000" dirty="0" smtClean="0">
                <a:latin typeface="Times New Roman" pitchFamily="18" charset="0"/>
                <a:cs typeface="Times New Roman" pitchFamily="18" charset="0"/>
              </a:rPr>
            </a:br>
            <a:r>
              <a:rPr lang="pl-PL" sz="2000" dirty="0" smtClean="0">
                <a:latin typeface="Times New Roman" pitchFamily="18" charset="0"/>
                <a:cs typeface="Times New Roman" pitchFamily="18" charset="0"/>
              </a:rPr>
              <a:t>z </a:t>
            </a:r>
            <a:r>
              <a:rPr lang="pl-PL" sz="2000" dirty="0">
                <a:latin typeface="Times New Roman" pitchFamily="18" charset="0"/>
                <a:cs typeface="Times New Roman" pitchFamily="18" charset="0"/>
              </a:rPr>
              <a:t>tworzeniem sieci kontaktów</a:t>
            </a:r>
            <a:r>
              <a:rPr lang="pl-PL" sz="2000" dirty="0" smtClean="0">
                <a:latin typeface="Times New Roman" pitchFamily="18" charset="0"/>
                <a:cs typeface="Times New Roman" pitchFamily="18" charset="0"/>
              </a:rPr>
              <a:t>; związane </a:t>
            </a:r>
            <a:r>
              <a:rPr lang="pl-PL" sz="2000" dirty="0">
                <a:latin typeface="Times New Roman" pitchFamily="18" charset="0"/>
                <a:cs typeface="Times New Roman" pitchFamily="18" charset="0"/>
              </a:rPr>
              <a:t>z monitorowaniem i ewaluacją LSR</a:t>
            </a:r>
            <a:r>
              <a:rPr lang="pl-PL" sz="2000" dirty="0" smtClean="0">
                <a:latin typeface="Times New Roman" pitchFamily="18" charset="0"/>
                <a:cs typeface="Times New Roman" pitchFamily="18" charset="0"/>
              </a:rPr>
              <a:t>; niezbędne </a:t>
            </a:r>
            <a:r>
              <a:rPr lang="pl-PL" sz="2000" dirty="0">
                <a:latin typeface="Times New Roman" pitchFamily="18" charset="0"/>
                <a:cs typeface="Times New Roman" pitchFamily="18" charset="0"/>
              </a:rPr>
              <a:t>do prowadzenia procesu aktywizacji.</a:t>
            </a:r>
            <a:endParaRPr lang="pl-PL" sz="1900" b="1" dirty="0" smtClean="0">
              <a:latin typeface="Times New Roman" pitchFamily="18" charset="0"/>
              <a:cs typeface="Times New Roman" pitchFamily="18" charset="0"/>
            </a:endParaRPr>
          </a:p>
        </p:txBody>
      </p:sp>
      <p:sp>
        <p:nvSpPr>
          <p:cNvPr id="5" name="Symbol zastępczy numeru slajdu 4"/>
          <p:cNvSpPr>
            <a:spLocks noGrp="1"/>
          </p:cNvSpPr>
          <p:nvPr>
            <p:ph type="sldNum" sz="quarter" idx="12"/>
          </p:nvPr>
        </p:nvSpPr>
        <p:spPr/>
        <p:txBody>
          <a:bodyPr/>
          <a:lstStyle/>
          <a:p>
            <a:pPr>
              <a:defRPr/>
            </a:pPr>
            <a:fld id="{24B65095-A88D-4ED4-98BC-379CCEAE9A66}" type="slidenum">
              <a:rPr lang="pl-PL" smtClean="0"/>
              <a:pPr>
                <a:defRPr/>
              </a:pPr>
              <a:t>180</a:t>
            </a:fld>
            <a:endParaRPr lang="pl-PL" dirty="0"/>
          </a:p>
        </p:txBody>
      </p:sp>
    </p:spTree>
    <p:extLst>
      <p:ext uri="{BB962C8B-B14F-4D97-AF65-F5344CB8AC3E}">
        <p14:creationId xmlns:p14="http://schemas.microsoft.com/office/powerpoint/2010/main" xmlns="" val="4063886199"/>
      </p:ext>
    </p:extLst>
  </p:cSld>
  <p:clrMapOvr>
    <a:masterClrMapping/>
  </p:clrMapOvr>
  <p:transition>
    <p:fade thruBlk="1"/>
  </p:transition>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ytuł 1"/>
          <p:cNvSpPr>
            <a:spLocks noGrp="1"/>
          </p:cNvSpPr>
          <p:nvPr>
            <p:ph type="title"/>
          </p:nvPr>
        </p:nvSpPr>
        <p:spPr>
          <a:xfrm>
            <a:off x="683568" y="116632"/>
            <a:ext cx="7772400" cy="1143000"/>
          </a:xfrm>
        </p:spPr>
        <p:txBody>
          <a:bodyPr/>
          <a:lstStyle/>
          <a:p>
            <a:pPr>
              <a:spcBef>
                <a:spcPts val="600"/>
              </a:spcBef>
            </a:pPr>
            <a:r>
              <a:rPr lang="pl-PL" sz="2000" dirty="0" smtClean="0">
                <a:solidFill>
                  <a:srgbClr val="008000"/>
                </a:solidFill>
                <a:latin typeface="Times New Roman" pitchFamily="18" charset="0"/>
                <a:cs typeface="Times New Roman" pitchFamily="18" charset="0"/>
              </a:rPr>
              <a:t>PODDZIAŁANIE 4 </a:t>
            </a:r>
            <a:r>
              <a:rPr lang="pl-PL" sz="3000" b="1" dirty="0" smtClean="0">
                <a:solidFill>
                  <a:srgbClr val="008000"/>
                </a:solidFill>
                <a:latin typeface="Times New Roman" pitchFamily="18" charset="0"/>
                <a:cs typeface="Times New Roman" pitchFamily="18" charset="0"/>
              </a:rPr>
              <a:t/>
            </a:r>
            <a:br>
              <a:rPr lang="pl-PL" sz="3000" b="1" dirty="0" smtClean="0">
                <a:solidFill>
                  <a:srgbClr val="008000"/>
                </a:solidFill>
                <a:latin typeface="Times New Roman" pitchFamily="18" charset="0"/>
                <a:cs typeface="Times New Roman" pitchFamily="18" charset="0"/>
              </a:rPr>
            </a:br>
            <a:r>
              <a:rPr lang="pl-PL" sz="2400" b="1" dirty="0" smtClean="0">
                <a:solidFill>
                  <a:srgbClr val="008000"/>
                </a:solidFill>
                <a:latin typeface="Times New Roman" pitchFamily="18" charset="0"/>
                <a:cs typeface="Times New Roman" pitchFamily="18" charset="0"/>
              </a:rPr>
              <a:t>- Koszty bieżące i aktywizacja</a:t>
            </a:r>
          </a:p>
        </p:txBody>
      </p:sp>
      <p:sp>
        <p:nvSpPr>
          <p:cNvPr id="10243" name="Symbol zastępczy zawartości 2"/>
          <p:cNvSpPr>
            <a:spLocks noGrp="1"/>
          </p:cNvSpPr>
          <p:nvPr>
            <p:ph idx="1"/>
          </p:nvPr>
        </p:nvSpPr>
        <p:spPr/>
        <p:txBody>
          <a:bodyPr/>
          <a:lstStyle/>
          <a:p>
            <a:pPr marL="0" indent="0">
              <a:spcBef>
                <a:spcPts val="600"/>
              </a:spcBef>
              <a:spcAft>
                <a:spcPts val="0"/>
              </a:spcAft>
              <a:buFont typeface="Arial" charset="0"/>
              <a:buNone/>
              <a:defRPr/>
            </a:pPr>
            <a:r>
              <a:rPr lang="pl-PL" sz="1900" b="1" dirty="0">
                <a:latin typeface="Times New Roman" pitchFamily="18" charset="0"/>
                <a:cs typeface="Times New Roman" pitchFamily="18" charset="0"/>
              </a:rPr>
              <a:t>Rodzaj operacji</a:t>
            </a:r>
          </a:p>
          <a:p>
            <a:pPr algn="just">
              <a:spcBef>
                <a:spcPts val="600"/>
              </a:spcBef>
              <a:spcAft>
                <a:spcPts val="0"/>
              </a:spcAft>
              <a:defRPr/>
            </a:pPr>
            <a:r>
              <a:rPr lang="pl-PL" sz="1900" dirty="0">
                <a:latin typeface="Times New Roman" pitchFamily="18" charset="0"/>
                <a:cs typeface="Times New Roman" pitchFamily="18" charset="0"/>
              </a:rPr>
              <a:t>Wsparcie bieżącego funkcjonowania LGD zapewniające sprawną </a:t>
            </a:r>
            <a:r>
              <a:rPr lang="pl-PL" sz="1900" dirty="0" smtClean="0">
                <a:latin typeface="Times New Roman" pitchFamily="18" charset="0"/>
                <a:cs typeface="Times New Roman" pitchFamily="18" charset="0"/>
              </a:rPr>
              <a:t/>
            </a:r>
            <a:br>
              <a:rPr lang="pl-PL" sz="1900" dirty="0" smtClean="0">
                <a:latin typeface="Times New Roman" pitchFamily="18" charset="0"/>
                <a:cs typeface="Times New Roman" pitchFamily="18" charset="0"/>
              </a:rPr>
            </a:br>
            <a:r>
              <a:rPr lang="pl-PL" sz="1900" dirty="0" smtClean="0">
                <a:latin typeface="Times New Roman" pitchFamily="18" charset="0"/>
                <a:cs typeface="Times New Roman" pitchFamily="18" charset="0"/>
              </a:rPr>
              <a:t>i </a:t>
            </a:r>
            <a:r>
              <a:rPr lang="pl-PL" sz="1900" dirty="0">
                <a:latin typeface="Times New Roman" pitchFamily="18" charset="0"/>
                <a:cs typeface="Times New Roman" pitchFamily="18" charset="0"/>
              </a:rPr>
              <a:t>efektywną pracę LGD</a:t>
            </a:r>
            <a:r>
              <a:rPr lang="pl-PL" sz="1900" dirty="0" smtClean="0">
                <a:latin typeface="Times New Roman" pitchFamily="18" charset="0"/>
                <a:cs typeface="Times New Roman" pitchFamily="18" charset="0"/>
              </a:rPr>
              <a:t>, w </a:t>
            </a:r>
            <a:r>
              <a:rPr lang="pl-PL" sz="1900" dirty="0">
                <a:latin typeface="Times New Roman" pitchFamily="18" charset="0"/>
                <a:cs typeface="Times New Roman" pitchFamily="18" charset="0"/>
              </a:rPr>
              <a:t>tym sprawne funkcjonowanie biura LGD oraz doskonalenie zawodowe </a:t>
            </a:r>
            <a:r>
              <a:rPr lang="pl-PL" sz="1900" dirty="0" smtClean="0">
                <a:latin typeface="Times New Roman" pitchFamily="18" charset="0"/>
                <a:cs typeface="Times New Roman" pitchFamily="18" charset="0"/>
              </a:rPr>
              <a:t>osób uczestniczących </a:t>
            </a:r>
            <a:r>
              <a:rPr lang="pl-PL" sz="1900" dirty="0">
                <a:latin typeface="Times New Roman" pitchFamily="18" charset="0"/>
                <a:cs typeface="Times New Roman" pitchFamily="18" charset="0"/>
              </a:rPr>
              <a:t>w realizacji tych LSR.</a:t>
            </a:r>
          </a:p>
          <a:p>
            <a:pPr algn="just">
              <a:spcBef>
                <a:spcPts val="600"/>
              </a:spcBef>
              <a:spcAft>
                <a:spcPts val="0"/>
              </a:spcAft>
              <a:defRPr/>
            </a:pPr>
            <a:r>
              <a:rPr lang="pl-PL" sz="1900" dirty="0">
                <a:latin typeface="Times New Roman" pitchFamily="18" charset="0"/>
                <a:cs typeface="Times New Roman" pitchFamily="18" charset="0"/>
              </a:rPr>
              <a:t>Wsparcie procesu aktywizacji związanej z realizacją LSR. Zapewnienie wsparcia </a:t>
            </a:r>
            <a:r>
              <a:rPr lang="pl-PL" sz="1900" dirty="0" smtClean="0">
                <a:latin typeface="Times New Roman" pitchFamily="18" charset="0"/>
                <a:cs typeface="Times New Roman" pitchFamily="18" charset="0"/>
              </a:rPr>
              <a:t>dla potencjalnych </a:t>
            </a:r>
            <a:r>
              <a:rPr lang="pl-PL" sz="1900" dirty="0">
                <a:latin typeface="Times New Roman" pitchFamily="18" charset="0"/>
                <a:cs typeface="Times New Roman" pitchFamily="18" charset="0"/>
              </a:rPr>
              <a:t>beneficjentów w opracowaniu projektów, przygotowaniu wniosków i </a:t>
            </a:r>
            <a:r>
              <a:rPr lang="pl-PL" sz="1900" dirty="0" smtClean="0">
                <a:latin typeface="Times New Roman" pitchFamily="18" charset="0"/>
                <a:cs typeface="Times New Roman" pitchFamily="18" charset="0"/>
              </a:rPr>
              <a:t>realizacji projektów </a:t>
            </a:r>
            <a:r>
              <a:rPr lang="pl-PL" sz="1900" dirty="0">
                <a:latin typeface="Times New Roman" pitchFamily="18" charset="0"/>
                <a:cs typeface="Times New Roman" pitchFamily="18" charset="0"/>
              </a:rPr>
              <a:t>(prowadzenie przez LGD doradztwa na rzecz potencjalnych beneficjentów LSR).</a:t>
            </a:r>
          </a:p>
          <a:p>
            <a:pPr algn="just">
              <a:spcBef>
                <a:spcPts val="600"/>
              </a:spcBef>
              <a:spcAft>
                <a:spcPts val="0"/>
              </a:spcAft>
              <a:defRPr/>
            </a:pPr>
            <a:r>
              <a:rPr lang="pl-PL" sz="1900" dirty="0">
                <a:latin typeface="Times New Roman" pitchFamily="18" charset="0"/>
                <a:cs typeface="Times New Roman" pitchFamily="18" charset="0"/>
              </a:rPr>
              <a:t>Wsparcie przyczyni się także do budowania kapitału społecznego na wsi, </a:t>
            </a:r>
            <a:r>
              <a:rPr lang="pl-PL" sz="1900" dirty="0" smtClean="0">
                <a:latin typeface="Times New Roman" pitchFamily="18" charset="0"/>
                <a:cs typeface="Times New Roman" pitchFamily="18" charset="0"/>
              </a:rPr>
              <a:t/>
            </a:r>
            <a:br>
              <a:rPr lang="pl-PL" sz="1900" dirty="0" smtClean="0">
                <a:latin typeface="Times New Roman" pitchFamily="18" charset="0"/>
                <a:cs typeface="Times New Roman" pitchFamily="18" charset="0"/>
              </a:rPr>
            </a:br>
            <a:r>
              <a:rPr lang="pl-PL" sz="1900" dirty="0" smtClean="0">
                <a:latin typeface="Times New Roman" pitchFamily="18" charset="0"/>
                <a:cs typeface="Times New Roman" pitchFamily="18" charset="0"/>
              </a:rPr>
              <a:t>a </a:t>
            </a:r>
            <a:r>
              <a:rPr lang="pl-PL" sz="1900" dirty="0">
                <a:latin typeface="Times New Roman" pitchFamily="18" charset="0"/>
                <a:cs typeface="Times New Roman" pitchFamily="18" charset="0"/>
              </a:rPr>
              <a:t>poprzez to </a:t>
            </a:r>
            <a:r>
              <a:rPr lang="pl-PL" sz="1900" dirty="0" smtClean="0">
                <a:latin typeface="Times New Roman" pitchFamily="18" charset="0"/>
                <a:cs typeface="Times New Roman" pitchFamily="18" charset="0"/>
              </a:rPr>
              <a:t>do pobudzenia </a:t>
            </a:r>
            <a:r>
              <a:rPr lang="pl-PL" sz="1900" dirty="0">
                <a:latin typeface="Times New Roman" pitchFamily="18" charset="0"/>
                <a:cs typeface="Times New Roman" pitchFamily="18" charset="0"/>
              </a:rPr>
              <a:t>zaangażowania społeczności lokalnej, zgodnie z zasadą partycypacyjności</a:t>
            </a:r>
            <a:r>
              <a:rPr lang="pl-PL" sz="1900" dirty="0" smtClean="0">
                <a:latin typeface="Times New Roman" pitchFamily="18" charset="0"/>
                <a:cs typeface="Times New Roman" pitchFamily="18" charset="0"/>
              </a:rPr>
              <a:t>, w </a:t>
            </a:r>
            <a:r>
              <a:rPr lang="pl-PL" sz="1900" dirty="0">
                <a:latin typeface="Times New Roman" pitchFamily="18" charset="0"/>
                <a:cs typeface="Times New Roman" pitchFamily="18" charset="0"/>
              </a:rPr>
              <a:t>rozwój obszaru oraz lepszego wykorzystania potencjału obszarów wiejskich</a:t>
            </a:r>
            <a:r>
              <a:rPr lang="pl-PL" sz="1900" dirty="0" smtClean="0">
                <a:latin typeface="Times New Roman" pitchFamily="18" charset="0"/>
                <a:cs typeface="Times New Roman" pitchFamily="18" charset="0"/>
              </a:rPr>
              <a:t>.</a:t>
            </a:r>
            <a:endParaRPr lang="pl-PL" sz="1900" dirty="0">
              <a:latin typeface="Times New Roman" pitchFamily="18" charset="0"/>
              <a:cs typeface="Times New Roman" pitchFamily="18" charset="0"/>
            </a:endParaRPr>
          </a:p>
        </p:txBody>
      </p:sp>
      <p:sp>
        <p:nvSpPr>
          <p:cNvPr id="5" name="Symbol zastępczy numeru slajdu 4"/>
          <p:cNvSpPr>
            <a:spLocks noGrp="1"/>
          </p:cNvSpPr>
          <p:nvPr>
            <p:ph type="sldNum" sz="quarter" idx="12"/>
          </p:nvPr>
        </p:nvSpPr>
        <p:spPr/>
        <p:txBody>
          <a:bodyPr/>
          <a:lstStyle/>
          <a:p>
            <a:pPr>
              <a:defRPr/>
            </a:pPr>
            <a:fld id="{24B65095-A88D-4ED4-98BC-379CCEAE9A66}" type="slidenum">
              <a:rPr lang="pl-PL" smtClean="0"/>
              <a:pPr>
                <a:defRPr/>
              </a:pPr>
              <a:t>181</a:t>
            </a:fld>
            <a:endParaRPr lang="pl-PL" dirty="0"/>
          </a:p>
        </p:txBody>
      </p:sp>
    </p:spTree>
    <p:extLst>
      <p:ext uri="{BB962C8B-B14F-4D97-AF65-F5344CB8AC3E}">
        <p14:creationId xmlns:p14="http://schemas.microsoft.com/office/powerpoint/2010/main" xmlns="" val="2128248761"/>
      </p:ext>
    </p:extLst>
  </p:cSld>
  <p:clrMapOvr>
    <a:masterClrMapping/>
  </p:clrMapOvr>
  <p:transition>
    <p:fade thruBlk="1"/>
  </p:transition>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ymbol zastępczy zawartości 2"/>
          <p:cNvSpPr>
            <a:spLocks noGrp="1"/>
          </p:cNvSpPr>
          <p:nvPr>
            <p:ph idx="1"/>
          </p:nvPr>
        </p:nvSpPr>
        <p:spPr>
          <a:xfrm>
            <a:off x="457200" y="1214438"/>
            <a:ext cx="8229600" cy="4911725"/>
          </a:xfrm>
        </p:spPr>
        <p:txBody>
          <a:bodyPr/>
          <a:lstStyle/>
          <a:p>
            <a:endParaRPr lang="pl-PL" smtClean="0"/>
          </a:p>
          <a:p>
            <a:pPr algn="ctr">
              <a:buFont typeface="Arial" charset="0"/>
              <a:buNone/>
            </a:pPr>
            <a:r>
              <a:rPr lang="pl-PL" sz="6600" i="1" smtClean="0">
                <a:latin typeface="Times New Roman" pitchFamily="18" charset="0"/>
                <a:cs typeface="Times New Roman" pitchFamily="18" charset="0"/>
              </a:rPr>
              <a:t>Dziękuję za uwagę</a:t>
            </a:r>
          </a:p>
          <a:p>
            <a:endParaRPr lang="pl-PL" smtClean="0"/>
          </a:p>
          <a:p>
            <a:pPr>
              <a:buFont typeface="Arial" charset="0"/>
              <a:buNone/>
            </a:pPr>
            <a:endParaRPr lang="pl-PL" sz="2400" smtClean="0"/>
          </a:p>
          <a:p>
            <a:pPr>
              <a:buFont typeface="Arial" charset="0"/>
              <a:buNone/>
            </a:pPr>
            <a:endParaRPr lang="pl-PL" sz="2400" smtClean="0"/>
          </a:p>
          <a:p>
            <a:pPr>
              <a:buFont typeface="Arial" charset="0"/>
              <a:buNone/>
            </a:pPr>
            <a:endParaRPr lang="pl-PL" sz="2400" smtClean="0"/>
          </a:p>
          <a:p>
            <a:pPr>
              <a:buFont typeface="Arial" charset="0"/>
              <a:buNone/>
            </a:pPr>
            <a:endParaRPr lang="pl-PL" smtClean="0"/>
          </a:p>
        </p:txBody>
      </p:sp>
      <p:sp>
        <p:nvSpPr>
          <p:cNvPr id="4" name="Symbol zastępczy numeru slajdu 3"/>
          <p:cNvSpPr>
            <a:spLocks noGrp="1"/>
          </p:cNvSpPr>
          <p:nvPr>
            <p:ph type="sldNum" sz="quarter" idx="12"/>
          </p:nvPr>
        </p:nvSpPr>
        <p:spPr/>
        <p:txBody>
          <a:bodyPr/>
          <a:lstStyle/>
          <a:p>
            <a:pPr>
              <a:defRPr/>
            </a:pPr>
            <a:fld id="{24B65095-A88D-4ED4-98BC-379CCEAE9A66}" type="slidenum">
              <a:rPr lang="pl-PL" smtClean="0"/>
              <a:pPr>
                <a:defRPr/>
              </a:pPr>
              <a:t>182</a:t>
            </a:fld>
            <a:endParaRPr lang="pl-PL" dirty="0"/>
          </a:p>
        </p:txBody>
      </p:sp>
    </p:spTree>
    <p:extLst>
      <p:ext uri="{BB962C8B-B14F-4D97-AF65-F5344CB8AC3E}">
        <p14:creationId xmlns:p14="http://schemas.microsoft.com/office/powerpoint/2010/main" xmlns="" val="1761427081"/>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ytuł 1"/>
          <p:cNvSpPr>
            <a:spLocks noGrp="1"/>
          </p:cNvSpPr>
          <p:nvPr>
            <p:ph type="title"/>
          </p:nvPr>
        </p:nvSpPr>
        <p:spPr>
          <a:xfrm>
            <a:off x="971550" y="188913"/>
            <a:ext cx="7772400" cy="792162"/>
          </a:xfrm>
        </p:spPr>
        <p:txBody>
          <a:bodyPr anchor="t"/>
          <a:lstStyle/>
          <a:p>
            <a:pPr algn="l"/>
            <a:r>
              <a:rPr lang="pl-PL" sz="1800" b="1" dirty="0" smtClean="0">
                <a:solidFill>
                  <a:srgbClr val="008000"/>
                </a:solidFill>
                <a:latin typeface="Times New Roman" pitchFamily="18" charset="0"/>
                <a:cs typeface="Times New Roman" pitchFamily="18" charset="0"/>
              </a:rPr>
              <a:t>   Inwestycje odtworzeniowe</a:t>
            </a:r>
            <a:r>
              <a:rPr lang="pl-PL" sz="1800" b="1" i="1" dirty="0" smtClean="0">
                <a:latin typeface="Times New Roman" pitchFamily="18" charset="0"/>
                <a:cs typeface="Times New Roman" pitchFamily="18" charset="0"/>
              </a:rPr>
              <a:t/>
            </a:r>
            <a:br>
              <a:rPr lang="pl-PL" sz="1800" b="1" i="1" dirty="0" smtClean="0">
                <a:latin typeface="Times New Roman" pitchFamily="18" charset="0"/>
                <a:cs typeface="Times New Roman" pitchFamily="18" charset="0"/>
              </a:rPr>
            </a:br>
            <a:r>
              <a:rPr lang="pl-PL" sz="1800" dirty="0" smtClean="0">
                <a:latin typeface="Times New Roman" pitchFamily="18" charset="0"/>
                <a:cs typeface="Times New Roman" pitchFamily="18" charset="0"/>
              </a:rPr>
              <a:t/>
            </a:r>
            <a:br>
              <a:rPr lang="pl-PL" sz="1800" dirty="0" smtClean="0">
                <a:latin typeface="Times New Roman" pitchFamily="18" charset="0"/>
                <a:cs typeface="Times New Roman" pitchFamily="18" charset="0"/>
              </a:rPr>
            </a:br>
            <a:endParaRPr lang="pl-PL" sz="1800" dirty="0" smtClean="0">
              <a:latin typeface="Times New Roman" pitchFamily="18" charset="0"/>
              <a:cs typeface="Times New Roman" pitchFamily="18" charset="0"/>
            </a:endParaRPr>
          </a:p>
        </p:txBody>
      </p:sp>
      <p:sp>
        <p:nvSpPr>
          <p:cNvPr id="5" name="Rectangle 3"/>
          <p:cNvSpPr txBox="1">
            <a:spLocks noChangeArrowheads="1"/>
          </p:cNvSpPr>
          <p:nvPr/>
        </p:nvSpPr>
        <p:spPr bwMode="auto">
          <a:xfrm>
            <a:off x="323528" y="980728"/>
            <a:ext cx="8568952" cy="56886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endParaRPr lang="pl-PL" b="1" i="1" dirty="0" smtClean="0">
              <a:solidFill>
                <a:srgbClr val="000000"/>
              </a:solidFill>
              <a:cs typeface="Times New Roman" pitchFamily="18" charset="0"/>
            </a:endParaRPr>
          </a:p>
          <a:p>
            <a:pPr marL="342900" indent="-342900"/>
            <a:r>
              <a:rPr lang="pl-PL" b="1" dirty="0" smtClean="0">
                <a:solidFill>
                  <a:srgbClr val="000000"/>
                </a:solidFill>
                <a:cs typeface="Times New Roman" pitchFamily="18" charset="0"/>
              </a:rPr>
              <a:t>Koszty kwalifikowalne:</a:t>
            </a:r>
          </a:p>
          <a:p>
            <a:pPr marL="800100" lvl="1" indent="-342900" algn="just">
              <a:buFont typeface="Wingdings" pitchFamily="2" charset="2"/>
              <a:buChar char="q"/>
            </a:pPr>
            <a:r>
              <a:rPr lang="pl-PL" dirty="0" smtClean="0">
                <a:solidFill>
                  <a:srgbClr val="000000"/>
                </a:solidFill>
                <a:cs typeface="Arial" pitchFamily="34" charset="0"/>
              </a:rPr>
              <a:t>koszty </a:t>
            </a:r>
            <a:r>
              <a:rPr lang="pl-PL" dirty="0">
                <a:solidFill>
                  <a:srgbClr val="000000"/>
                </a:solidFill>
                <a:cs typeface="Arial" pitchFamily="34" charset="0"/>
              </a:rPr>
              <a:t>budowy, odbudowy, remontu lub modernizacji budynków lub budowli, z wyłączeniem budynków wchodzących w skład gospodarstwa rolnego, do których rolnik jest obowiązany zawrzeć umowę ubezpieczenia obowiązkowego na podstawie obowiązujących przepisów </a:t>
            </a:r>
            <a:r>
              <a:rPr lang="pl-PL" dirty="0" smtClean="0">
                <a:solidFill>
                  <a:srgbClr val="000000"/>
                </a:solidFill>
                <a:cs typeface="Arial" pitchFamily="34" charset="0"/>
              </a:rPr>
              <a:t>prawa,</a:t>
            </a:r>
            <a:endParaRPr lang="pl-PL" dirty="0">
              <a:solidFill>
                <a:srgbClr val="000000"/>
              </a:solidFill>
              <a:cs typeface="Arial" pitchFamily="34" charset="0"/>
            </a:endParaRPr>
          </a:p>
          <a:p>
            <a:pPr marL="800100" lvl="1" indent="-342900" algn="just">
              <a:buFont typeface="Wingdings" pitchFamily="2" charset="2"/>
              <a:buChar char="q"/>
            </a:pPr>
            <a:r>
              <a:rPr lang="pl-PL" dirty="0">
                <a:solidFill>
                  <a:srgbClr val="000000"/>
                </a:solidFill>
                <a:cs typeface="Arial" pitchFamily="34" charset="0"/>
              </a:rPr>
              <a:t>koszty zakupu lub leasingu zakończonego przeniesieniem prawa własności nowych maszyn i wyposażenia, do wartości rynkowej majątku, w przypadku odtwarzania tego rodzaju potencjału produkcyjnego </a:t>
            </a:r>
            <a:r>
              <a:rPr lang="pl-PL" dirty="0" smtClean="0">
                <a:solidFill>
                  <a:srgbClr val="000000"/>
                </a:solidFill>
                <a:cs typeface="Arial" pitchFamily="34" charset="0"/>
              </a:rPr>
              <a:t>gospodarstwa,</a:t>
            </a:r>
            <a:endParaRPr lang="pl-PL" dirty="0">
              <a:solidFill>
                <a:srgbClr val="000000"/>
              </a:solidFill>
              <a:cs typeface="Arial" pitchFamily="34" charset="0"/>
            </a:endParaRPr>
          </a:p>
          <a:p>
            <a:pPr marL="800100" lvl="1" indent="-342900" algn="just">
              <a:buFont typeface="Wingdings" pitchFamily="2" charset="2"/>
              <a:buChar char="q"/>
            </a:pPr>
            <a:r>
              <a:rPr lang="pl-PL" dirty="0">
                <a:solidFill>
                  <a:srgbClr val="000000"/>
                </a:solidFill>
                <a:cs typeface="Arial" pitchFamily="34" charset="0"/>
              </a:rPr>
              <a:t>koszty odtwarzania zniszczonych lub uszkodzonych sadów, plantacji krzewów owocowych i chmielu, owocujących efektywnie dłużej niż 5 </a:t>
            </a:r>
            <a:r>
              <a:rPr lang="pl-PL" dirty="0" smtClean="0">
                <a:solidFill>
                  <a:srgbClr val="000000"/>
                </a:solidFill>
                <a:cs typeface="Arial" pitchFamily="34" charset="0"/>
              </a:rPr>
              <a:t>lat,</a:t>
            </a:r>
            <a:endParaRPr lang="pl-PL" dirty="0">
              <a:solidFill>
                <a:srgbClr val="000000"/>
              </a:solidFill>
              <a:cs typeface="Arial" pitchFamily="34" charset="0"/>
            </a:endParaRPr>
          </a:p>
          <a:p>
            <a:pPr marL="800100" lvl="1" indent="-342900" algn="just">
              <a:buFont typeface="Wingdings" pitchFamily="2" charset="2"/>
              <a:buChar char="q"/>
            </a:pPr>
            <a:r>
              <a:rPr lang="pl-PL" dirty="0" smtClean="0">
                <a:solidFill>
                  <a:srgbClr val="000000"/>
                </a:solidFill>
                <a:cs typeface="Arial" pitchFamily="34" charset="0"/>
              </a:rPr>
              <a:t>koszty </a:t>
            </a:r>
            <a:r>
              <a:rPr lang="pl-PL" dirty="0">
                <a:solidFill>
                  <a:srgbClr val="000000"/>
                </a:solidFill>
                <a:cs typeface="Arial" pitchFamily="34" charset="0"/>
              </a:rPr>
              <a:t>zakupu zwierząt gospodarskich wchodzących w skład stada podstawowego w rozumieniu przepisów o organizacji hodowli i rozrodzie zwierząt gospodarskich, w przypadku odtwarzania potencjału produkcji </a:t>
            </a:r>
            <a:r>
              <a:rPr lang="pl-PL" dirty="0" smtClean="0">
                <a:solidFill>
                  <a:srgbClr val="000000"/>
                </a:solidFill>
                <a:cs typeface="Arial" pitchFamily="34" charset="0"/>
              </a:rPr>
              <a:t>zwierzęcej,</a:t>
            </a:r>
          </a:p>
          <a:p>
            <a:pPr marL="800100" lvl="1" indent="-342900">
              <a:buFont typeface="Wingdings" pitchFamily="2" charset="2"/>
              <a:buChar char="q"/>
            </a:pPr>
            <a:r>
              <a:rPr lang="pl-PL" dirty="0" smtClean="0">
                <a:solidFill>
                  <a:srgbClr val="000000"/>
                </a:solidFill>
                <a:cs typeface="Arial" pitchFamily="34" charset="0"/>
              </a:rPr>
              <a:t>koszty ogólne.</a:t>
            </a:r>
          </a:p>
          <a:p>
            <a:pPr marL="342900" indent="-342900">
              <a:buFont typeface="Wingdings" pitchFamily="2" charset="2"/>
              <a:buChar char="q"/>
            </a:pPr>
            <a:endParaRPr lang="pl-PL" dirty="0">
              <a:solidFill>
                <a:srgbClr val="000000"/>
              </a:solidFill>
              <a:cs typeface="Arial" pitchFamily="34" charset="0"/>
            </a:endParaRPr>
          </a:p>
          <a:p>
            <a:endParaRPr lang="pl-PL" sz="1000" dirty="0" smtClean="0">
              <a:solidFill>
                <a:srgbClr val="000000"/>
              </a:solidFill>
              <a:cs typeface="Arial" pitchFamily="34" charset="0"/>
            </a:endParaRPr>
          </a:p>
          <a:p>
            <a:endParaRPr lang="pl-PL" sz="1000" dirty="0">
              <a:solidFill>
                <a:srgbClr val="000000"/>
              </a:solidFill>
              <a:cs typeface="Arial" pitchFamily="34" charset="0"/>
            </a:endParaRPr>
          </a:p>
          <a:p>
            <a:pPr marL="342900" indent="-342900" algn="ctr">
              <a:lnSpc>
                <a:spcPct val="80000"/>
              </a:lnSpc>
              <a:spcBef>
                <a:spcPct val="20000"/>
              </a:spcBef>
              <a:defRPr/>
            </a:pPr>
            <a:endParaRPr lang="pl-PL" sz="2800" b="1" kern="0" dirty="0" smtClean="0">
              <a:solidFill>
                <a:srgbClr val="000000"/>
              </a:solidFill>
              <a:latin typeface="Tahoma"/>
              <a:cs typeface="Arial" pitchFamily="34" charset="0"/>
            </a:endParaRPr>
          </a:p>
        </p:txBody>
      </p:sp>
      <p:sp>
        <p:nvSpPr>
          <p:cNvPr id="6" name="Symbol zastępczy numeru slajdu 5"/>
          <p:cNvSpPr>
            <a:spLocks noGrp="1"/>
          </p:cNvSpPr>
          <p:nvPr>
            <p:ph type="sldNum" sz="quarter" idx="12"/>
          </p:nvPr>
        </p:nvSpPr>
        <p:spPr/>
        <p:txBody>
          <a:bodyPr/>
          <a:lstStyle/>
          <a:p>
            <a:pPr>
              <a:defRPr/>
            </a:pPr>
            <a:fld id="{24B65095-A88D-4ED4-98BC-379CCEAE9A66}" type="slidenum">
              <a:rPr lang="pl-PL" smtClean="0"/>
              <a:pPr>
                <a:defRPr/>
              </a:pPr>
              <a:t>19</a:t>
            </a:fld>
            <a:endParaRPr lang="pl-PL" dirty="0"/>
          </a:p>
        </p:txBody>
      </p:sp>
    </p:spTree>
    <p:extLst>
      <p:ext uri="{BB962C8B-B14F-4D97-AF65-F5344CB8AC3E}">
        <p14:creationId xmlns:p14="http://schemas.microsoft.com/office/powerpoint/2010/main" xmlns="" val="742623403"/>
      </p:ext>
    </p:extLst>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539552" y="692150"/>
            <a:ext cx="8208912" cy="4897438"/>
          </a:xfrm>
        </p:spPr>
        <p:txBody>
          <a:bodyPr>
            <a:normAutofit/>
          </a:bodyPr>
          <a:lstStyle/>
          <a:p>
            <a:pPr algn="l">
              <a:defRPr/>
            </a:pPr>
            <a:r>
              <a:rPr lang="pl-PL" sz="2400" dirty="0">
                <a:latin typeface="Times New Roman" pitchFamily="18" charset="0"/>
                <a:cs typeface="Times New Roman" pitchFamily="18" charset="0"/>
              </a:rPr>
              <a:t>Program stanowić będzie podstawę realizacji II filara Wspólnej Polityki Rolnej w Polsce w latach 2014-2020 i jest jednym </a:t>
            </a:r>
            <a:r>
              <a:rPr lang="pl-PL" sz="2400" dirty="0" smtClean="0">
                <a:latin typeface="Times New Roman" pitchFamily="18" charset="0"/>
                <a:cs typeface="Times New Roman" pitchFamily="18" charset="0"/>
              </a:rPr>
              <a:t/>
            </a:r>
            <a:br>
              <a:rPr lang="pl-PL" sz="2400" dirty="0" smtClean="0">
                <a:latin typeface="Times New Roman" pitchFamily="18" charset="0"/>
                <a:cs typeface="Times New Roman" pitchFamily="18" charset="0"/>
              </a:rPr>
            </a:br>
            <a:r>
              <a:rPr lang="pl-PL" sz="2400" dirty="0" smtClean="0">
                <a:latin typeface="Times New Roman" pitchFamily="18" charset="0"/>
                <a:cs typeface="Times New Roman" pitchFamily="18" charset="0"/>
              </a:rPr>
              <a:t>z </a:t>
            </a:r>
            <a:r>
              <a:rPr lang="pl-PL" sz="2400" dirty="0">
                <a:latin typeface="Times New Roman" pitchFamily="18" charset="0"/>
                <a:cs typeface="Times New Roman" pitchFamily="18" charset="0"/>
              </a:rPr>
              <a:t>elementów Umowy Partnerstwa, która została przyjęta przez Radę Ministrów i przesłana Komisji </a:t>
            </a:r>
            <a:r>
              <a:rPr lang="pl-PL" sz="2400" dirty="0" smtClean="0">
                <a:latin typeface="Times New Roman" pitchFamily="18" charset="0"/>
                <a:cs typeface="Times New Roman" pitchFamily="18" charset="0"/>
              </a:rPr>
              <a:t>Europejskiej w </a:t>
            </a:r>
            <a:r>
              <a:rPr lang="pl-PL" sz="2400" dirty="0">
                <a:latin typeface="Times New Roman" pitchFamily="18" charset="0"/>
                <a:cs typeface="Times New Roman" pitchFamily="18" charset="0"/>
              </a:rPr>
              <a:t>dniu 10 stycznia 2014 r. </a:t>
            </a:r>
            <a:r>
              <a:rPr lang="pl-PL" sz="2400" b="1" dirty="0" smtClean="0">
                <a:solidFill>
                  <a:srgbClr val="008000"/>
                </a:solidFill>
                <a:effectLst>
                  <a:outerShdw blurRad="38100" dist="38100" dir="2700000" algn="tl">
                    <a:srgbClr val="C0C0C0"/>
                  </a:outerShdw>
                </a:effectLst>
                <a:latin typeface="Times New Roman" pitchFamily="18" charset="0"/>
                <a:ea typeface="+mn-ea"/>
                <a:cs typeface="Times New Roman" pitchFamily="18" charset="0"/>
              </a:rPr>
              <a:t/>
            </a:r>
            <a:br>
              <a:rPr lang="pl-PL" sz="2400" b="1" dirty="0" smtClean="0">
                <a:solidFill>
                  <a:srgbClr val="008000"/>
                </a:solidFill>
                <a:effectLst>
                  <a:outerShdw blurRad="38100" dist="38100" dir="2700000" algn="tl">
                    <a:srgbClr val="C0C0C0"/>
                  </a:outerShdw>
                </a:effectLst>
                <a:latin typeface="Times New Roman" pitchFamily="18" charset="0"/>
                <a:ea typeface="+mn-ea"/>
                <a:cs typeface="Times New Roman" pitchFamily="18" charset="0"/>
              </a:rPr>
            </a:br>
            <a:r>
              <a:rPr lang="pl-PL" sz="2000" dirty="0" smtClean="0"/>
              <a:t/>
            </a:r>
            <a:br>
              <a:rPr lang="pl-PL" sz="2000" dirty="0" smtClean="0"/>
            </a:br>
            <a:endParaRPr lang="pl-PL" sz="2000" dirty="0"/>
          </a:p>
        </p:txBody>
      </p:sp>
      <p:sp>
        <p:nvSpPr>
          <p:cNvPr id="2051" name="Rectangle 2"/>
          <p:cNvSpPr>
            <a:spLocks noGrp="1"/>
          </p:cNvSpPr>
          <p:nvPr>
            <p:ph type="subTitle" idx="1"/>
          </p:nvPr>
        </p:nvSpPr>
        <p:spPr>
          <a:xfrm>
            <a:off x="1071563" y="571500"/>
            <a:ext cx="6929437" cy="936625"/>
          </a:xfrm>
        </p:spPr>
        <p:txBody>
          <a:bodyPr/>
          <a:lstStyle/>
          <a:p>
            <a:pPr eaLnBrk="1" hangingPunct="1">
              <a:lnSpc>
                <a:spcPct val="90000"/>
              </a:lnSpc>
            </a:pPr>
            <a:r>
              <a:rPr lang="pl-PL" sz="2800" b="1" dirty="0" smtClean="0">
                <a:solidFill>
                  <a:srgbClr val="008000"/>
                </a:solidFill>
                <a:latin typeface="Times New Roman" pitchFamily="18" charset="0"/>
                <a:cs typeface="Times New Roman" pitchFamily="18" charset="0"/>
              </a:rPr>
              <a:t>PROW 2014-2020</a:t>
            </a:r>
            <a:endParaRPr lang="en-US" sz="2800" b="1" dirty="0" smtClean="0">
              <a:solidFill>
                <a:srgbClr val="008000"/>
              </a:solidFill>
              <a:latin typeface="Times New Roman" pitchFamily="18" charset="0"/>
              <a:cs typeface="Times New Roman" pitchFamily="18" charset="0"/>
            </a:endParaRPr>
          </a:p>
          <a:p>
            <a:pPr eaLnBrk="1" hangingPunct="1">
              <a:lnSpc>
                <a:spcPct val="90000"/>
              </a:lnSpc>
            </a:pPr>
            <a:endParaRPr lang="en-GB" sz="2800" b="1" dirty="0" smtClean="0">
              <a:solidFill>
                <a:srgbClr val="008000"/>
              </a:solidFill>
            </a:endParaRPr>
          </a:p>
        </p:txBody>
      </p:sp>
      <p:sp>
        <p:nvSpPr>
          <p:cNvPr id="3" name="Symbol zastępczy numeru slajdu 2"/>
          <p:cNvSpPr>
            <a:spLocks noGrp="1"/>
          </p:cNvSpPr>
          <p:nvPr>
            <p:ph type="sldNum" sz="quarter" idx="12"/>
          </p:nvPr>
        </p:nvSpPr>
        <p:spPr/>
        <p:txBody>
          <a:bodyPr/>
          <a:lstStyle/>
          <a:p>
            <a:pPr>
              <a:defRPr/>
            </a:pPr>
            <a:fld id="{DC64E41E-9DA4-45EA-9115-7B19A9B0C3BF}" type="slidenum">
              <a:rPr lang="pl-PL" smtClean="0"/>
              <a:pPr>
                <a:defRPr/>
              </a:pPr>
              <a:t>2</a:t>
            </a:fld>
            <a:endParaRPr lang="pl-PL" dirty="0"/>
          </a:p>
        </p:txBody>
      </p:sp>
    </p:spTree>
    <p:extLst>
      <p:ext uri="{BB962C8B-B14F-4D97-AF65-F5344CB8AC3E}">
        <p14:creationId xmlns:p14="http://schemas.microsoft.com/office/powerpoint/2010/main" xmlns="" val="1673165618"/>
      </p:ext>
    </p:extLst>
  </p:cSld>
  <p:clrMapOvr>
    <a:masterClrMapping/>
  </p:clrMapOvr>
  <p:transition>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ytuł 1"/>
          <p:cNvSpPr>
            <a:spLocks noGrp="1"/>
          </p:cNvSpPr>
          <p:nvPr>
            <p:ph type="title"/>
          </p:nvPr>
        </p:nvSpPr>
        <p:spPr>
          <a:xfrm>
            <a:off x="1115616" y="188913"/>
            <a:ext cx="7628334" cy="792162"/>
          </a:xfrm>
        </p:spPr>
        <p:txBody>
          <a:bodyPr anchor="t"/>
          <a:lstStyle/>
          <a:p>
            <a:pPr algn="l"/>
            <a:r>
              <a:rPr lang="pl-PL" sz="1800" b="1" dirty="0" smtClean="0">
                <a:solidFill>
                  <a:srgbClr val="008000"/>
                </a:solidFill>
                <a:latin typeface="Times New Roman" pitchFamily="18" charset="0"/>
                <a:cs typeface="Times New Roman" pitchFamily="18" charset="0"/>
              </a:rPr>
              <a:t> </a:t>
            </a:r>
            <a:br>
              <a:rPr lang="pl-PL" sz="1800" b="1" dirty="0" smtClean="0">
                <a:solidFill>
                  <a:srgbClr val="008000"/>
                </a:solidFill>
                <a:latin typeface="Times New Roman" pitchFamily="18" charset="0"/>
                <a:cs typeface="Times New Roman" pitchFamily="18" charset="0"/>
              </a:rPr>
            </a:br>
            <a:r>
              <a:rPr lang="pl-PL" sz="1800" b="1" dirty="0" smtClean="0">
                <a:solidFill>
                  <a:srgbClr val="008000"/>
                </a:solidFill>
                <a:latin typeface="Times New Roman" pitchFamily="18" charset="0"/>
                <a:cs typeface="Times New Roman" pitchFamily="18" charset="0"/>
              </a:rPr>
              <a:t>Inwestycje odtworzeniowe</a:t>
            </a:r>
            <a:endParaRPr lang="pl-PL" sz="1800" dirty="0" smtClean="0">
              <a:solidFill>
                <a:srgbClr val="008000"/>
              </a:solidFill>
            </a:endParaRPr>
          </a:p>
        </p:txBody>
      </p:sp>
      <p:sp>
        <p:nvSpPr>
          <p:cNvPr id="5" name="Rectangle 3"/>
          <p:cNvSpPr txBox="1">
            <a:spLocks noChangeArrowheads="1"/>
          </p:cNvSpPr>
          <p:nvPr/>
        </p:nvSpPr>
        <p:spPr bwMode="auto">
          <a:xfrm>
            <a:off x="539552" y="1196752"/>
            <a:ext cx="8064896" cy="518457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pl-PL" b="1" dirty="0" smtClean="0">
                <a:solidFill>
                  <a:srgbClr val="000000"/>
                </a:solidFill>
                <a:cs typeface="Arial" pitchFamily="34" charset="0"/>
              </a:rPr>
              <a:t>Zasady </a:t>
            </a:r>
            <a:r>
              <a:rPr lang="pl-PL" b="1" dirty="0">
                <a:solidFill>
                  <a:srgbClr val="000000"/>
                </a:solidFill>
                <a:cs typeface="Arial" pitchFamily="34" charset="0"/>
              </a:rPr>
              <a:t>ustanawiania kryteriów </a:t>
            </a:r>
            <a:r>
              <a:rPr lang="pl-PL" b="1" dirty="0" smtClean="0">
                <a:solidFill>
                  <a:srgbClr val="000000"/>
                </a:solidFill>
                <a:cs typeface="Arial" pitchFamily="34" charset="0"/>
              </a:rPr>
              <a:t>wy</a:t>
            </a:r>
            <a:r>
              <a:rPr lang="pl-PL" b="1" i="1" dirty="0" smtClean="0">
                <a:solidFill>
                  <a:srgbClr val="000000"/>
                </a:solidFill>
                <a:cs typeface="Arial" pitchFamily="34" charset="0"/>
              </a:rPr>
              <a:t>boru</a:t>
            </a:r>
          </a:p>
          <a:p>
            <a:endParaRPr lang="pl-PL" dirty="0">
              <a:solidFill>
                <a:srgbClr val="000000"/>
              </a:solidFill>
              <a:cs typeface="Arial" pitchFamily="34" charset="0"/>
            </a:endParaRPr>
          </a:p>
          <a:p>
            <a:pPr algn="just"/>
            <a:r>
              <a:rPr lang="pl-PL" dirty="0">
                <a:solidFill>
                  <a:srgbClr val="000000"/>
                </a:solidFill>
                <a:cs typeface="Arial" pitchFamily="34" charset="0"/>
              </a:rPr>
              <a:t>Przewiduje się preferencję w przyznawaniu pomocy w przypadku szkód powstałych w budynkach i budowlach wykorzystywanych do prowadzenia działalności rolniczej, maszynach i wyposażeniu gospodarstwa oraz sadach i plantacji krzewów owocowych i chmielu owocujących efektywnie dłużej niż 5 lat.</a:t>
            </a:r>
          </a:p>
          <a:p>
            <a:pPr algn="just"/>
            <a:r>
              <a:rPr lang="pl-PL" dirty="0">
                <a:solidFill>
                  <a:srgbClr val="000000"/>
                </a:solidFill>
                <a:cs typeface="Arial" pitchFamily="34" charset="0"/>
              </a:rPr>
              <a:t> </a:t>
            </a:r>
            <a:endParaRPr lang="pl-PL" dirty="0" smtClean="0">
              <a:solidFill>
                <a:srgbClr val="000000"/>
              </a:solidFill>
              <a:cs typeface="Arial" pitchFamily="34" charset="0"/>
            </a:endParaRPr>
          </a:p>
          <a:p>
            <a:pPr algn="just"/>
            <a:endParaRPr lang="pl-PL" dirty="0">
              <a:solidFill>
                <a:srgbClr val="000000"/>
              </a:solidFill>
              <a:cs typeface="Arial" pitchFamily="34" charset="0"/>
            </a:endParaRPr>
          </a:p>
          <a:p>
            <a:pPr algn="just"/>
            <a:r>
              <a:rPr lang="pl-PL" b="1" dirty="0">
                <a:solidFill>
                  <a:srgbClr val="000000"/>
                </a:solidFill>
                <a:cs typeface="Arial" pitchFamily="34" charset="0"/>
              </a:rPr>
              <a:t>Kwoty i wielkość wsparcia </a:t>
            </a:r>
            <a:endParaRPr lang="pl-PL" b="1" dirty="0" smtClean="0">
              <a:solidFill>
                <a:srgbClr val="000000"/>
              </a:solidFill>
              <a:cs typeface="Arial" pitchFamily="34" charset="0"/>
            </a:endParaRPr>
          </a:p>
          <a:p>
            <a:pPr algn="just"/>
            <a:endParaRPr lang="pl-PL" dirty="0">
              <a:solidFill>
                <a:srgbClr val="000000"/>
              </a:solidFill>
              <a:cs typeface="Arial" pitchFamily="34" charset="0"/>
            </a:endParaRPr>
          </a:p>
          <a:p>
            <a:pPr algn="just"/>
            <a:r>
              <a:rPr lang="pl-PL" dirty="0">
                <a:solidFill>
                  <a:srgbClr val="000000"/>
                </a:solidFill>
                <a:cs typeface="Arial" pitchFamily="34" charset="0"/>
              </a:rPr>
              <a:t>Pomoc jest udzielana w formie refundacji  do 80 % kosztów kwalifikowalnych operacji. </a:t>
            </a:r>
            <a:endParaRPr lang="pl-PL" dirty="0" smtClean="0">
              <a:solidFill>
                <a:srgbClr val="000000"/>
              </a:solidFill>
              <a:cs typeface="Arial" pitchFamily="34" charset="0"/>
            </a:endParaRPr>
          </a:p>
          <a:p>
            <a:pPr algn="just"/>
            <a:endParaRPr lang="pl-PL" dirty="0">
              <a:solidFill>
                <a:srgbClr val="000000"/>
              </a:solidFill>
              <a:cs typeface="Arial" pitchFamily="34" charset="0"/>
            </a:endParaRPr>
          </a:p>
          <a:p>
            <a:pPr algn="just"/>
            <a:r>
              <a:rPr lang="pl-PL" dirty="0">
                <a:solidFill>
                  <a:srgbClr val="000000"/>
                </a:solidFill>
                <a:cs typeface="Arial" pitchFamily="34" charset="0"/>
              </a:rPr>
              <a:t>Maksymalna wysokość pomocy udzielonej jednemu beneficjentowi i na jedno gospodarstwo rolne w ramach działania, w okresie realizacji PROW 2014</a:t>
            </a:r>
            <a:r>
              <a:rPr lang="pl-PL" dirty="0">
                <a:solidFill>
                  <a:srgbClr val="000000"/>
                </a:solidFill>
                <a:cs typeface="Arial" pitchFamily="34" charset="0"/>
                <a:sym typeface="Symbol"/>
              </a:rPr>
              <a:t></a:t>
            </a:r>
            <a:r>
              <a:rPr lang="pl-PL" dirty="0">
                <a:solidFill>
                  <a:srgbClr val="000000"/>
                </a:solidFill>
                <a:cs typeface="Arial" pitchFamily="34" charset="0"/>
              </a:rPr>
              <a:t>2020, nie może </a:t>
            </a:r>
            <a:r>
              <a:rPr lang="pl-PL" dirty="0" smtClean="0">
                <a:solidFill>
                  <a:srgbClr val="000000"/>
                </a:solidFill>
                <a:cs typeface="Arial" pitchFamily="34" charset="0"/>
              </a:rPr>
              <a:t>przekroczyć </a:t>
            </a:r>
            <a:r>
              <a:rPr lang="pl-PL" b="1" dirty="0" smtClean="0">
                <a:solidFill>
                  <a:srgbClr val="FF0000"/>
                </a:solidFill>
                <a:cs typeface="Arial" pitchFamily="34" charset="0"/>
              </a:rPr>
              <a:t>300 </a:t>
            </a:r>
            <a:r>
              <a:rPr lang="pl-PL" b="1" dirty="0">
                <a:solidFill>
                  <a:srgbClr val="FF0000"/>
                </a:solidFill>
                <a:cs typeface="Arial" pitchFamily="34" charset="0"/>
              </a:rPr>
              <a:t>000 zł</a:t>
            </a:r>
            <a:r>
              <a:rPr lang="pl-PL" dirty="0" smtClean="0">
                <a:solidFill>
                  <a:srgbClr val="000000"/>
                </a:solidFill>
                <a:cs typeface="Arial" pitchFamily="34" charset="0"/>
              </a:rPr>
              <a:t>.</a:t>
            </a:r>
          </a:p>
          <a:p>
            <a:pPr algn="just"/>
            <a:endParaRPr lang="pl-PL" dirty="0">
              <a:solidFill>
                <a:srgbClr val="000000"/>
              </a:solidFill>
              <a:cs typeface="Arial" pitchFamily="34" charset="0"/>
            </a:endParaRPr>
          </a:p>
          <a:p>
            <a:pPr algn="just"/>
            <a:r>
              <a:rPr lang="pl-PL" dirty="0">
                <a:solidFill>
                  <a:srgbClr val="000000"/>
                </a:solidFill>
                <a:cs typeface="Arial" pitchFamily="34" charset="0"/>
              </a:rPr>
              <a:t>Pomoc przyznaje się na operację o planowanej wysokości kosztów kwalifikowalnych powyżej 20 tys. zł</a:t>
            </a:r>
            <a:r>
              <a:rPr lang="pl-PL" dirty="0" smtClean="0">
                <a:solidFill>
                  <a:srgbClr val="000000"/>
                </a:solidFill>
                <a:cs typeface="Arial" pitchFamily="34" charset="0"/>
              </a:rPr>
              <a:t>.</a:t>
            </a:r>
            <a:endParaRPr lang="pl-PL" b="1" kern="0" dirty="0" smtClean="0">
              <a:solidFill>
                <a:srgbClr val="000000"/>
              </a:solidFill>
              <a:latin typeface="Tahoma"/>
              <a:cs typeface="Arial" pitchFamily="34" charset="0"/>
            </a:endParaRPr>
          </a:p>
        </p:txBody>
      </p:sp>
      <p:sp>
        <p:nvSpPr>
          <p:cNvPr id="6" name="Symbol zastępczy numeru slajdu 5"/>
          <p:cNvSpPr>
            <a:spLocks noGrp="1"/>
          </p:cNvSpPr>
          <p:nvPr>
            <p:ph type="sldNum" sz="quarter" idx="12"/>
          </p:nvPr>
        </p:nvSpPr>
        <p:spPr/>
        <p:txBody>
          <a:bodyPr/>
          <a:lstStyle/>
          <a:p>
            <a:pPr>
              <a:defRPr/>
            </a:pPr>
            <a:fld id="{24B65095-A88D-4ED4-98BC-379CCEAE9A66}" type="slidenum">
              <a:rPr lang="pl-PL" smtClean="0"/>
              <a:pPr>
                <a:defRPr/>
              </a:pPr>
              <a:t>20</a:t>
            </a:fld>
            <a:endParaRPr lang="pl-PL" dirty="0"/>
          </a:p>
        </p:txBody>
      </p:sp>
    </p:spTree>
    <p:extLst>
      <p:ext uri="{BB962C8B-B14F-4D97-AF65-F5344CB8AC3E}">
        <p14:creationId xmlns:p14="http://schemas.microsoft.com/office/powerpoint/2010/main" xmlns="" val="2950905999"/>
      </p:ext>
    </p:extLst>
  </p:cSld>
  <p:clrMapOvr>
    <a:masterClrMapping/>
  </p:clrMapOvr>
  <p:transition>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71600" y="476672"/>
            <a:ext cx="7772400" cy="792088"/>
          </a:xfrm>
        </p:spPr>
        <p:txBody>
          <a:bodyPr/>
          <a:lstStyle/>
          <a:p>
            <a:pPr algn="l"/>
            <a:r>
              <a:rPr lang="pl-PL" sz="1800" dirty="0" smtClean="0">
                <a:latin typeface="Times New Roman" pitchFamily="18" charset="0"/>
                <a:cs typeface="Times New Roman" pitchFamily="18" charset="0"/>
              </a:rPr>
              <a:t/>
            </a:r>
            <a:br>
              <a:rPr lang="pl-PL" sz="1800" dirty="0" smtClean="0">
                <a:latin typeface="Times New Roman" pitchFamily="18" charset="0"/>
                <a:cs typeface="Times New Roman" pitchFamily="18" charset="0"/>
              </a:rPr>
            </a:br>
            <a:r>
              <a:rPr lang="pl-PL" sz="1800" dirty="0" smtClean="0">
                <a:latin typeface="Times New Roman" pitchFamily="18" charset="0"/>
                <a:cs typeface="Times New Roman" pitchFamily="18" charset="0"/>
              </a:rPr>
              <a:t/>
            </a:r>
            <a:br>
              <a:rPr lang="pl-PL" sz="1800" dirty="0" smtClean="0">
                <a:latin typeface="Times New Roman" pitchFamily="18" charset="0"/>
                <a:cs typeface="Times New Roman" pitchFamily="18" charset="0"/>
              </a:rPr>
            </a:br>
            <a:r>
              <a:rPr lang="pl-PL" sz="1800" dirty="0" smtClean="0">
                <a:latin typeface="Times New Roman" pitchFamily="18" charset="0"/>
                <a:cs typeface="Times New Roman" pitchFamily="18" charset="0"/>
              </a:rPr>
              <a:t>Poddziałanie 7.7.2 </a:t>
            </a:r>
            <a:r>
              <a:rPr lang="pl-PL" sz="1800" b="1" dirty="0" smtClean="0">
                <a:latin typeface="Times New Roman" pitchFamily="18" charset="0"/>
                <a:cs typeface="Times New Roman" pitchFamily="18" charset="0"/>
              </a:rPr>
              <a:t>Pomoc na rozpoczęcie  działalności gospodarczej na rzecz działalności pozarolniczej na obszarach wiejskich (Premie na rozpoczęcie działalności pozarolniczej)</a:t>
            </a:r>
            <a:r>
              <a:rPr lang="pl-PL" b="1" dirty="0" smtClean="0">
                <a:cs typeface="Times New Roman" pitchFamily="18" charset="0"/>
              </a:rPr>
              <a:t/>
            </a:r>
            <a:br>
              <a:rPr lang="pl-PL" b="1" dirty="0" smtClean="0">
                <a:cs typeface="Times New Roman" pitchFamily="18" charset="0"/>
              </a:rPr>
            </a:br>
            <a:endParaRPr lang="pl-PL" b="1" dirty="0"/>
          </a:p>
        </p:txBody>
      </p:sp>
      <p:sp>
        <p:nvSpPr>
          <p:cNvPr id="5" name="Podtytuł 2"/>
          <p:cNvSpPr>
            <a:spLocks noGrp="1"/>
          </p:cNvSpPr>
          <p:nvPr>
            <p:ph type="subTitle" idx="4294967295"/>
          </p:nvPr>
        </p:nvSpPr>
        <p:spPr>
          <a:xfrm>
            <a:off x="863600" y="1674813"/>
            <a:ext cx="8280400" cy="5183187"/>
          </a:xfrm>
        </p:spPr>
        <p:txBody>
          <a:bodyPr/>
          <a:lstStyle/>
          <a:p>
            <a:pPr algn="l"/>
            <a:endParaRPr lang="pl-PL" sz="2000" b="1" dirty="0" smtClean="0"/>
          </a:p>
          <a:p>
            <a:pPr algn="l">
              <a:buNone/>
            </a:pPr>
            <a:endParaRPr lang="pl-PL" sz="2000" b="1" i="1" dirty="0" smtClean="0">
              <a:latin typeface="Times New Roman" pitchFamily="18" charset="0"/>
              <a:cs typeface="Times New Roman" pitchFamily="18" charset="0"/>
            </a:endParaRPr>
          </a:p>
          <a:p>
            <a:pPr algn="l">
              <a:buNone/>
            </a:pPr>
            <a:r>
              <a:rPr lang="pl-PL" sz="2000" b="1" dirty="0" smtClean="0">
                <a:latin typeface="Times New Roman" pitchFamily="18" charset="0"/>
                <a:cs typeface="Times New Roman" pitchFamily="18" charset="0"/>
              </a:rPr>
              <a:t>Budżet poddziałania – </a:t>
            </a:r>
            <a:r>
              <a:rPr lang="pl-PL" sz="2000" dirty="0" smtClean="0">
                <a:latin typeface="Times New Roman" pitchFamily="18" charset="0"/>
                <a:cs typeface="Times New Roman" pitchFamily="18" charset="0"/>
              </a:rPr>
              <a:t>413 939 978 euro</a:t>
            </a:r>
          </a:p>
          <a:p>
            <a:pPr algn="l"/>
            <a:endParaRPr lang="pl-PL" sz="2000" i="1" dirty="0" smtClean="0">
              <a:latin typeface="Times New Roman" pitchFamily="18" charset="0"/>
              <a:cs typeface="Times New Roman" pitchFamily="18" charset="0"/>
            </a:endParaRPr>
          </a:p>
          <a:p>
            <a:pPr algn="l">
              <a:buNone/>
            </a:pPr>
            <a:r>
              <a:rPr lang="pl-PL" sz="2000" b="1" dirty="0" smtClean="0">
                <a:latin typeface="Times New Roman" pitchFamily="18" charset="0"/>
                <a:cs typeface="Times New Roman" pitchFamily="18" charset="0"/>
              </a:rPr>
              <a:t>Beneficjenci -</a:t>
            </a:r>
            <a:r>
              <a:rPr lang="pl-PL" sz="2000" b="1" i="1" dirty="0" smtClean="0">
                <a:latin typeface="Times New Roman" pitchFamily="18" charset="0"/>
                <a:cs typeface="Times New Roman" pitchFamily="18" charset="0"/>
              </a:rPr>
              <a:t> </a:t>
            </a:r>
            <a:r>
              <a:rPr lang="pl-PL" sz="2000" dirty="0" smtClean="0">
                <a:latin typeface="Times New Roman" pitchFamily="18" charset="0"/>
                <a:cs typeface="Times New Roman" pitchFamily="18" charset="0"/>
              </a:rPr>
              <a:t>osoby fizyczne</a:t>
            </a:r>
          </a:p>
          <a:p>
            <a:pPr>
              <a:buNone/>
            </a:pPr>
            <a:endParaRPr lang="pl-PL" sz="2000" b="1" dirty="0" smtClean="0">
              <a:latin typeface="Times New Roman" pitchFamily="18" charset="0"/>
              <a:cs typeface="Times New Roman" pitchFamily="18" charset="0"/>
            </a:endParaRPr>
          </a:p>
          <a:p>
            <a:pPr>
              <a:buNone/>
            </a:pPr>
            <a:r>
              <a:rPr lang="pl-PL" sz="2000" b="1" dirty="0" smtClean="0">
                <a:latin typeface="Times New Roman" pitchFamily="18" charset="0"/>
                <a:cs typeface="Times New Roman" pitchFamily="18" charset="0"/>
              </a:rPr>
              <a:t>Rodzaj wsparcia </a:t>
            </a:r>
            <a:r>
              <a:rPr lang="pl-PL" sz="2000" b="1" i="1" dirty="0" smtClean="0">
                <a:latin typeface="Times New Roman" pitchFamily="18" charset="0"/>
                <a:cs typeface="Times New Roman" pitchFamily="18" charset="0"/>
              </a:rPr>
              <a:t>-  </a:t>
            </a:r>
            <a:r>
              <a:rPr lang="pl-PL" sz="2000" dirty="0" smtClean="0">
                <a:latin typeface="Times New Roman" pitchFamily="18" charset="0"/>
                <a:cs typeface="Times New Roman" pitchFamily="18" charset="0"/>
              </a:rPr>
              <a:t>premia na rozpoczęcie działalności pozarolniczej</a:t>
            </a:r>
          </a:p>
          <a:p>
            <a:pPr algn="l"/>
            <a:endParaRPr lang="pl-PL" sz="2000" dirty="0" smtClean="0">
              <a:latin typeface="Times New Roman" pitchFamily="18" charset="0"/>
              <a:cs typeface="Times New Roman" pitchFamily="18" charset="0"/>
            </a:endParaRPr>
          </a:p>
          <a:p>
            <a:pPr algn="l"/>
            <a:endParaRPr lang="pl-PL" sz="2000" dirty="0" smtClean="0">
              <a:latin typeface="Times New Roman" pitchFamily="18" charset="0"/>
              <a:cs typeface="Times New Roman" pitchFamily="18" charset="0"/>
            </a:endParaRPr>
          </a:p>
          <a:p>
            <a:pPr algn="l"/>
            <a:endParaRPr lang="pl-PL" sz="2000" dirty="0" smtClean="0">
              <a:latin typeface="Times New Roman" pitchFamily="18" charset="0"/>
              <a:cs typeface="Times New Roman" pitchFamily="18" charset="0"/>
            </a:endParaRPr>
          </a:p>
          <a:p>
            <a:pPr algn="just"/>
            <a:endParaRPr lang="pl-PL" sz="2000" dirty="0" smtClean="0">
              <a:latin typeface="Times New Roman" pitchFamily="18" charset="0"/>
              <a:cs typeface="Times New Roman" pitchFamily="18" charset="0"/>
            </a:endParaRPr>
          </a:p>
          <a:p>
            <a:pPr algn="just"/>
            <a:endParaRPr lang="pl-PL" sz="2000" dirty="0" smtClean="0">
              <a:latin typeface="Times New Roman" pitchFamily="18" charset="0"/>
              <a:cs typeface="Times New Roman" pitchFamily="18" charset="0"/>
            </a:endParaRPr>
          </a:p>
          <a:p>
            <a:pPr algn="just">
              <a:buFont typeface="Wingdings" pitchFamily="2" charset="2"/>
              <a:buChar char="q"/>
            </a:pPr>
            <a:endParaRPr lang="pl-PL" sz="2000" dirty="0">
              <a:latin typeface="Times New Roman" pitchFamily="18" charset="0"/>
              <a:cs typeface="Times New Roman" pitchFamily="18" charset="0"/>
            </a:endParaRPr>
          </a:p>
        </p:txBody>
      </p:sp>
      <p:sp>
        <p:nvSpPr>
          <p:cNvPr id="7" name="Symbol zastępczy numeru slajdu 6"/>
          <p:cNvSpPr>
            <a:spLocks noGrp="1"/>
          </p:cNvSpPr>
          <p:nvPr>
            <p:ph type="sldNum" sz="quarter" idx="12"/>
          </p:nvPr>
        </p:nvSpPr>
        <p:spPr/>
        <p:txBody>
          <a:bodyPr/>
          <a:lstStyle/>
          <a:p>
            <a:pPr>
              <a:defRPr/>
            </a:pPr>
            <a:fld id="{2E9B3896-3F85-4278-BFCD-C521FDE07A3C}" type="slidenum">
              <a:rPr lang="pl-PL" smtClean="0"/>
              <a:pPr>
                <a:defRPr/>
              </a:pPr>
              <a:t>21</a:t>
            </a:fld>
            <a:endParaRPr lang="pl-PL" dirty="0"/>
          </a:p>
        </p:txBody>
      </p:sp>
    </p:spTree>
    <p:extLst>
      <p:ext uri="{BB962C8B-B14F-4D97-AF65-F5344CB8AC3E}">
        <p14:creationId xmlns:p14="http://schemas.microsoft.com/office/powerpoint/2010/main" xmlns="" val="2361086053"/>
      </p:ext>
    </p:extLst>
  </p:cSld>
  <p:clrMapOvr>
    <a:masterClrMapping/>
  </p:clrMapOvr>
  <p:transition>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4"/>
          <p:cNvSpPr/>
          <p:nvPr/>
        </p:nvSpPr>
        <p:spPr>
          <a:xfrm>
            <a:off x="395536" y="1124744"/>
            <a:ext cx="8424936" cy="5447645"/>
          </a:xfrm>
          <a:prstGeom prst="rect">
            <a:avLst/>
          </a:prstGeom>
        </p:spPr>
        <p:txBody>
          <a:bodyPr wrap="square">
            <a:spAutoFit/>
          </a:bodyPr>
          <a:lstStyle/>
          <a:p>
            <a:pPr algn="just"/>
            <a:r>
              <a:rPr lang="pl-PL" b="1" dirty="0" smtClean="0">
                <a:solidFill>
                  <a:srgbClr val="000000"/>
                </a:solidFill>
                <a:cs typeface="Times New Roman" pitchFamily="18" charset="0"/>
              </a:rPr>
              <a:t>Warunki kwalifikowalności</a:t>
            </a:r>
          </a:p>
          <a:p>
            <a:pPr algn="just"/>
            <a:endParaRPr lang="pl-PL" b="1" i="1" dirty="0" smtClean="0">
              <a:solidFill>
                <a:srgbClr val="000000"/>
              </a:solidFill>
              <a:cs typeface="Times New Roman" pitchFamily="18" charset="0"/>
            </a:endParaRPr>
          </a:p>
          <a:p>
            <a:pPr algn="just"/>
            <a:r>
              <a:rPr lang="pl-PL" dirty="0" smtClean="0">
                <a:solidFill>
                  <a:srgbClr val="000000"/>
                </a:solidFill>
                <a:cs typeface="Times New Roman" pitchFamily="18" charset="0"/>
              </a:rPr>
              <a:t>Pomoc może być przyznana, jeżeli wnioskodawca jest beneficjentem poddziałania „Płatności dla rolników przekazujących małe gospodarstwa” lub spełnia następujące warunki:</a:t>
            </a:r>
          </a:p>
          <a:p>
            <a:pPr marL="712788" lvl="1" indent="-255588" algn="just">
              <a:buFont typeface="Wingdings" pitchFamily="2" charset="2"/>
              <a:buChar char="q"/>
            </a:pPr>
            <a:r>
              <a:rPr lang="pl-PL" dirty="0" smtClean="0">
                <a:solidFill>
                  <a:srgbClr val="000000"/>
                </a:solidFill>
                <a:cs typeface="Times New Roman" pitchFamily="18" charset="0"/>
              </a:rPr>
              <a:t>wnioskodawca jest ubezpieczony na podstawie przepisów o ubezpieczeniu społecznym rolników z mocy ustawy i w pełnym zakresie jako rolnik, małżonek rolnika lub domownik,</a:t>
            </a:r>
          </a:p>
          <a:p>
            <a:pPr marL="712788" lvl="1" indent="-255588" algn="just">
              <a:buFont typeface="Wingdings" pitchFamily="2" charset="2"/>
              <a:buChar char="q"/>
            </a:pPr>
            <a:r>
              <a:rPr lang="pl-PL" dirty="0" smtClean="0">
                <a:solidFill>
                  <a:srgbClr val="000000"/>
                </a:solidFill>
                <a:cs typeface="Times New Roman" pitchFamily="18" charset="0"/>
              </a:rPr>
              <a:t>gospodarstwo rolne, w którym pracuje wnioskodawca, ma wielkość ekonomiczną nie większą niż 15 tys. euro,</a:t>
            </a:r>
          </a:p>
          <a:p>
            <a:pPr marL="712788" lvl="1" indent="-255588" algn="just">
              <a:buFont typeface="Wingdings" pitchFamily="2" charset="2"/>
              <a:buChar char="q"/>
            </a:pPr>
            <a:r>
              <a:rPr lang="pl-PL" dirty="0" smtClean="0">
                <a:solidFill>
                  <a:srgbClr val="000000"/>
                </a:solidFill>
                <a:cs typeface="Times New Roman" pitchFamily="18" charset="0"/>
              </a:rPr>
              <a:t>za rok poprzedzający rok złożenia wniosku o przyznanie pomocy przyznano płatność do gruntów rolnych wchodzących w skład gospodarstwa rolnego, </a:t>
            </a:r>
            <a:br>
              <a:rPr lang="pl-PL" dirty="0" smtClean="0">
                <a:solidFill>
                  <a:srgbClr val="000000"/>
                </a:solidFill>
                <a:cs typeface="Times New Roman" pitchFamily="18" charset="0"/>
              </a:rPr>
            </a:br>
            <a:r>
              <a:rPr lang="pl-PL" dirty="0" smtClean="0">
                <a:solidFill>
                  <a:srgbClr val="000000"/>
                </a:solidFill>
                <a:cs typeface="Times New Roman" pitchFamily="18" charset="0"/>
              </a:rPr>
              <a:t>w którym pracuje wnioskodawca,</a:t>
            </a:r>
          </a:p>
          <a:p>
            <a:pPr marL="712788" lvl="1" indent="-255588" algn="just">
              <a:buFont typeface="Wingdings" pitchFamily="2" charset="2"/>
              <a:buChar char="q"/>
            </a:pPr>
            <a:r>
              <a:rPr lang="pl-PL" dirty="0" smtClean="0">
                <a:solidFill>
                  <a:srgbClr val="000000"/>
                </a:solidFill>
                <a:cs typeface="Times New Roman" pitchFamily="18" charset="0"/>
              </a:rPr>
              <a:t>gospodarstwo rolne, w którym pracuje wnioskodawca  położone jest </a:t>
            </a:r>
            <a:br>
              <a:rPr lang="pl-PL" dirty="0" smtClean="0">
                <a:solidFill>
                  <a:srgbClr val="000000"/>
                </a:solidFill>
                <a:cs typeface="Times New Roman" pitchFamily="18" charset="0"/>
              </a:rPr>
            </a:br>
            <a:r>
              <a:rPr lang="pl-PL" dirty="0" smtClean="0">
                <a:solidFill>
                  <a:srgbClr val="000000"/>
                </a:solidFill>
                <a:cs typeface="Times New Roman" pitchFamily="18" charset="0"/>
              </a:rPr>
              <a:t>w miejscowości należącej do:</a:t>
            </a:r>
          </a:p>
          <a:p>
            <a:pPr lvl="2">
              <a:buFont typeface="Wingdings" pitchFamily="2" charset="2"/>
              <a:buChar char="§"/>
            </a:pPr>
            <a:r>
              <a:rPr lang="pl-PL" sz="1400" dirty="0" smtClean="0">
                <a:solidFill>
                  <a:srgbClr val="000000"/>
                </a:solidFill>
                <a:cs typeface="Times New Roman" pitchFamily="18" charset="0"/>
              </a:rPr>
              <a:t>gminy wiejskiej lub</a:t>
            </a:r>
          </a:p>
          <a:p>
            <a:pPr lvl="2">
              <a:buFont typeface="Wingdings" pitchFamily="2" charset="2"/>
              <a:buChar char="§"/>
            </a:pPr>
            <a:r>
              <a:rPr lang="pl-PL" sz="1400" dirty="0" smtClean="0">
                <a:solidFill>
                  <a:srgbClr val="000000"/>
                </a:solidFill>
                <a:cs typeface="Times New Roman" pitchFamily="18" charset="0"/>
              </a:rPr>
              <a:t>gminy miejsko-wiejskiej, z wyłączeniem miast liczących powyżej 5 tys. mieszkańców, lub</a:t>
            </a:r>
          </a:p>
          <a:p>
            <a:pPr lvl="2">
              <a:buFont typeface="Wingdings" pitchFamily="2" charset="2"/>
              <a:buChar char="§"/>
            </a:pPr>
            <a:r>
              <a:rPr lang="pl-PL" sz="1400" dirty="0" smtClean="0">
                <a:solidFill>
                  <a:srgbClr val="000000"/>
                </a:solidFill>
                <a:cs typeface="Times New Roman" pitchFamily="18" charset="0"/>
              </a:rPr>
              <a:t>gminy miejskiej z wyłączeniem miejscowości liczących powyżej 5 tys. mieszkańców,</a:t>
            </a:r>
          </a:p>
          <a:p>
            <a:pPr marL="712788" lvl="1" indent="-255588" algn="just">
              <a:buFont typeface="Wingdings" pitchFamily="2" charset="2"/>
              <a:buChar char="q"/>
            </a:pPr>
            <a:r>
              <a:rPr lang="pl-PL" dirty="0" smtClean="0">
                <a:solidFill>
                  <a:srgbClr val="000000"/>
                </a:solidFill>
                <a:cs typeface="Times New Roman" pitchFamily="18" charset="0"/>
              </a:rPr>
              <a:t>wnioskodawca przedłoży biznesplan dotyczący planowanej działalności pozarolniczej.</a:t>
            </a:r>
          </a:p>
        </p:txBody>
      </p:sp>
      <p:sp>
        <p:nvSpPr>
          <p:cNvPr id="6" name="Prostokąt 5"/>
          <p:cNvSpPr/>
          <p:nvPr/>
        </p:nvSpPr>
        <p:spPr>
          <a:xfrm>
            <a:off x="1115616" y="260648"/>
            <a:ext cx="7272808" cy="369332"/>
          </a:xfrm>
          <a:prstGeom prst="rect">
            <a:avLst/>
          </a:prstGeom>
        </p:spPr>
        <p:txBody>
          <a:bodyPr wrap="square">
            <a:spAutoFit/>
          </a:bodyPr>
          <a:lstStyle/>
          <a:p>
            <a:r>
              <a:rPr lang="pl-PL" b="1" dirty="0" smtClean="0">
                <a:solidFill>
                  <a:srgbClr val="008000"/>
                </a:solidFill>
                <a:cs typeface="Times New Roman" pitchFamily="18" charset="0"/>
              </a:rPr>
              <a:t>Premie na rozpoczęcie działalności pozarolniczej</a:t>
            </a:r>
          </a:p>
        </p:txBody>
      </p:sp>
      <p:sp>
        <p:nvSpPr>
          <p:cNvPr id="7" name="Symbol zastępczy numeru slajdu 6"/>
          <p:cNvSpPr>
            <a:spLocks noGrp="1"/>
          </p:cNvSpPr>
          <p:nvPr>
            <p:ph type="sldNum" sz="quarter" idx="12"/>
          </p:nvPr>
        </p:nvSpPr>
        <p:spPr/>
        <p:txBody>
          <a:bodyPr/>
          <a:lstStyle/>
          <a:p>
            <a:pPr>
              <a:defRPr/>
            </a:pPr>
            <a:fld id="{2E9B3896-3F85-4278-BFCD-C521FDE07A3C}" type="slidenum">
              <a:rPr lang="pl-PL" smtClean="0"/>
              <a:pPr>
                <a:defRPr/>
              </a:pPr>
              <a:t>22</a:t>
            </a:fld>
            <a:endParaRPr lang="pl-PL" dirty="0"/>
          </a:p>
        </p:txBody>
      </p:sp>
    </p:spTree>
    <p:extLst>
      <p:ext uri="{BB962C8B-B14F-4D97-AF65-F5344CB8AC3E}">
        <p14:creationId xmlns:p14="http://schemas.microsoft.com/office/powerpoint/2010/main" xmlns="" val="4165191430"/>
      </p:ext>
    </p:extLst>
  </p:cSld>
  <p:clrMapOvr>
    <a:masterClrMapping/>
  </p:clrMapOvr>
  <p:transition>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187624" y="332656"/>
            <a:ext cx="7268989" cy="432023"/>
          </a:xfrm>
        </p:spPr>
        <p:txBody>
          <a:bodyPr/>
          <a:lstStyle/>
          <a:p>
            <a:pPr algn="l"/>
            <a:r>
              <a:rPr lang="pl-PL" sz="1800" b="1" dirty="0" smtClean="0">
                <a:solidFill>
                  <a:srgbClr val="008000"/>
                </a:solidFill>
                <a:latin typeface="Times New Roman" pitchFamily="18" charset="0"/>
                <a:cs typeface="Times New Roman" pitchFamily="18" charset="0"/>
              </a:rPr>
              <a:t>Premie na rozpoczęcie działalności pozarolniczej</a:t>
            </a:r>
            <a:endParaRPr lang="pl-PL" sz="1800" dirty="0">
              <a:solidFill>
                <a:srgbClr val="008000"/>
              </a:solidFill>
              <a:latin typeface="Times New Roman" pitchFamily="18" charset="0"/>
              <a:cs typeface="Times New Roman" pitchFamily="18" charset="0"/>
            </a:endParaRPr>
          </a:p>
        </p:txBody>
      </p:sp>
      <p:sp>
        <p:nvSpPr>
          <p:cNvPr id="6" name="Prostokąt 5"/>
          <p:cNvSpPr/>
          <p:nvPr/>
        </p:nvSpPr>
        <p:spPr>
          <a:xfrm>
            <a:off x="539552" y="1340768"/>
            <a:ext cx="8064896" cy="3139321"/>
          </a:xfrm>
          <a:prstGeom prst="rect">
            <a:avLst/>
          </a:prstGeom>
        </p:spPr>
        <p:txBody>
          <a:bodyPr wrap="square">
            <a:spAutoFit/>
          </a:bodyPr>
          <a:lstStyle/>
          <a:p>
            <a:pPr algn="just"/>
            <a:r>
              <a:rPr lang="pl-PL" b="1" dirty="0" smtClean="0">
                <a:solidFill>
                  <a:srgbClr val="000000"/>
                </a:solidFill>
                <a:cs typeface="Times New Roman" pitchFamily="18" charset="0"/>
              </a:rPr>
              <a:t>Zasady ustanawiania kryteriów wyboru</a:t>
            </a:r>
          </a:p>
          <a:p>
            <a:pPr algn="just"/>
            <a:endParaRPr lang="pl-PL" dirty="0" smtClean="0">
              <a:solidFill>
                <a:srgbClr val="000000"/>
              </a:solidFill>
              <a:cs typeface="Times New Roman" pitchFamily="18" charset="0"/>
            </a:endParaRPr>
          </a:p>
          <a:p>
            <a:pPr algn="just"/>
            <a:r>
              <a:rPr lang="pl-PL" dirty="0" smtClean="0">
                <a:solidFill>
                  <a:srgbClr val="000000"/>
                </a:solidFill>
                <a:cs typeface="Times New Roman" pitchFamily="18" charset="0"/>
              </a:rPr>
              <a:t>Przewiduje się preferencje w przyznawaniu pomocy na inwestycje:</a:t>
            </a:r>
          </a:p>
          <a:p>
            <a:pPr marL="712788" lvl="1" indent="-255588" algn="just">
              <a:buFont typeface="Wingdings" pitchFamily="2" charset="2"/>
              <a:buChar char="q"/>
            </a:pPr>
            <a:r>
              <a:rPr lang="pl-PL" dirty="0" smtClean="0">
                <a:solidFill>
                  <a:srgbClr val="000000"/>
                </a:solidFill>
                <a:cs typeface="Times New Roman" pitchFamily="18" charset="0"/>
              </a:rPr>
              <a:t>realizowane przez osoby będące beneficjentami poddziałania „Płatności dla rolników przekazujących małe gospodarstwa”,</a:t>
            </a:r>
          </a:p>
          <a:p>
            <a:pPr marL="712788" lvl="1" indent="-255588" algn="just">
              <a:buFont typeface="Wingdings" pitchFamily="2" charset="2"/>
              <a:buChar char="q"/>
            </a:pPr>
            <a:r>
              <a:rPr lang="pl-PL" dirty="0" smtClean="0">
                <a:solidFill>
                  <a:srgbClr val="000000"/>
                </a:solidFill>
                <a:cs typeface="Times New Roman" pitchFamily="18" charset="0"/>
              </a:rPr>
              <a:t>realizowane przez osoby zamieszkujące na terenie powiatów o najwyższym poziomie bezrobocia w województwie,</a:t>
            </a:r>
          </a:p>
          <a:p>
            <a:pPr marL="712788" lvl="1" indent="-255588" algn="just">
              <a:buFont typeface="Wingdings" pitchFamily="2" charset="2"/>
              <a:buChar char="q"/>
            </a:pPr>
            <a:r>
              <a:rPr lang="pl-PL" dirty="0" smtClean="0">
                <a:solidFill>
                  <a:srgbClr val="000000"/>
                </a:solidFill>
                <a:cs typeface="Times New Roman" pitchFamily="18" charset="0"/>
              </a:rPr>
              <a:t>zakładające utworzenie miejsc pracy w przeliczeniu średniorocznym (nie dotyczy samozatrudnienia),</a:t>
            </a:r>
          </a:p>
          <a:p>
            <a:pPr marL="712788" lvl="1" indent="-255588" algn="just">
              <a:buFont typeface="Wingdings" pitchFamily="2" charset="2"/>
              <a:buChar char="q"/>
            </a:pPr>
            <a:r>
              <a:rPr lang="pl-PL" dirty="0" smtClean="0">
                <a:solidFill>
                  <a:srgbClr val="000000"/>
                </a:solidFill>
                <a:cs typeface="Times New Roman" pitchFamily="18" charset="0"/>
              </a:rPr>
              <a:t>realizowane przez osoby, które mają odpowiednie kwalifikacje z zakresu prowadzenia działalności pozarolniczej przewidzianej w biznesplanie.</a:t>
            </a:r>
          </a:p>
        </p:txBody>
      </p:sp>
      <p:sp>
        <p:nvSpPr>
          <p:cNvPr id="7" name="Symbol zastępczy numeru slajdu 6"/>
          <p:cNvSpPr>
            <a:spLocks noGrp="1"/>
          </p:cNvSpPr>
          <p:nvPr>
            <p:ph type="sldNum" sz="quarter" idx="12"/>
          </p:nvPr>
        </p:nvSpPr>
        <p:spPr/>
        <p:txBody>
          <a:bodyPr/>
          <a:lstStyle/>
          <a:p>
            <a:pPr>
              <a:defRPr/>
            </a:pPr>
            <a:fld id="{2E9B3896-3F85-4278-BFCD-C521FDE07A3C}" type="slidenum">
              <a:rPr lang="pl-PL" smtClean="0"/>
              <a:pPr>
                <a:defRPr/>
              </a:pPr>
              <a:t>23</a:t>
            </a:fld>
            <a:endParaRPr lang="pl-PL" dirty="0"/>
          </a:p>
        </p:txBody>
      </p:sp>
    </p:spTree>
    <p:extLst>
      <p:ext uri="{BB962C8B-B14F-4D97-AF65-F5344CB8AC3E}">
        <p14:creationId xmlns:p14="http://schemas.microsoft.com/office/powerpoint/2010/main" xmlns="" val="3805366327"/>
      </p:ext>
    </p:extLst>
  </p:cSld>
  <p:clrMapOvr>
    <a:masterClrMapping/>
  </p:clrMapOvr>
  <p:transition>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187624" y="332656"/>
            <a:ext cx="7268989" cy="720055"/>
          </a:xfrm>
        </p:spPr>
        <p:txBody>
          <a:bodyPr/>
          <a:lstStyle/>
          <a:p>
            <a:pPr algn="l"/>
            <a:r>
              <a:rPr lang="pl-PL" sz="1800" b="1" dirty="0" smtClean="0">
                <a:latin typeface="Times New Roman" pitchFamily="18" charset="0"/>
                <a:cs typeface="Times New Roman" pitchFamily="18" charset="0"/>
              </a:rPr>
              <a:t/>
            </a:r>
            <a:br>
              <a:rPr lang="pl-PL" sz="1800" b="1" dirty="0" smtClean="0">
                <a:latin typeface="Times New Roman" pitchFamily="18" charset="0"/>
                <a:cs typeface="Times New Roman" pitchFamily="18" charset="0"/>
              </a:rPr>
            </a:br>
            <a:r>
              <a:rPr lang="pl-PL" sz="1800" b="1" dirty="0" smtClean="0">
                <a:solidFill>
                  <a:srgbClr val="008000"/>
                </a:solidFill>
                <a:latin typeface="Times New Roman" pitchFamily="18" charset="0"/>
                <a:cs typeface="Times New Roman" pitchFamily="18" charset="0"/>
              </a:rPr>
              <a:t>Premie na rozpoczęcie działalności pozarolniczej</a:t>
            </a:r>
            <a:r>
              <a:rPr lang="pl-PL" b="1" dirty="0" smtClean="0">
                <a:cs typeface="Times New Roman" pitchFamily="18" charset="0"/>
              </a:rPr>
              <a:t/>
            </a:r>
            <a:br>
              <a:rPr lang="pl-PL" b="1" dirty="0" smtClean="0">
                <a:cs typeface="Times New Roman" pitchFamily="18" charset="0"/>
              </a:rPr>
            </a:br>
            <a:endParaRPr lang="pl-PL" dirty="0"/>
          </a:p>
        </p:txBody>
      </p:sp>
      <p:sp>
        <p:nvSpPr>
          <p:cNvPr id="5" name="Prostokąt 4"/>
          <p:cNvSpPr/>
          <p:nvPr/>
        </p:nvSpPr>
        <p:spPr>
          <a:xfrm>
            <a:off x="251520" y="1340768"/>
            <a:ext cx="8568952" cy="4555093"/>
          </a:xfrm>
          <a:prstGeom prst="rect">
            <a:avLst/>
          </a:prstGeom>
        </p:spPr>
        <p:txBody>
          <a:bodyPr wrap="square">
            <a:spAutoFit/>
          </a:bodyPr>
          <a:lstStyle/>
          <a:p>
            <a:endParaRPr lang="pl-PL" b="1" dirty="0" smtClean="0">
              <a:solidFill>
                <a:srgbClr val="000000"/>
              </a:solidFill>
              <a:cs typeface="Times New Roman" pitchFamily="18" charset="0"/>
            </a:endParaRPr>
          </a:p>
          <a:p>
            <a:r>
              <a:rPr lang="pl-PL" dirty="0" smtClean="0">
                <a:solidFill>
                  <a:srgbClr val="000000"/>
                </a:solidFill>
                <a:cs typeface="Times New Roman" pitchFamily="18" charset="0"/>
              </a:rPr>
              <a:t>Premia powinna być wydatkowana zgodnie z założeniami biznesplanu, w szczególności na:</a:t>
            </a:r>
          </a:p>
          <a:p>
            <a:pPr lvl="1">
              <a:buFont typeface="Wingdings" pitchFamily="2" charset="2"/>
              <a:buChar char="q"/>
            </a:pPr>
            <a:r>
              <a:rPr lang="pl-PL" dirty="0" smtClean="0">
                <a:solidFill>
                  <a:srgbClr val="000000"/>
                </a:solidFill>
                <a:cs typeface="Times New Roman" pitchFamily="18" charset="0"/>
              </a:rPr>
              <a:t> budowę lub modernizację obiektów budowlanych,</a:t>
            </a:r>
          </a:p>
          <a:p>
            <a:pPr marL="712788" lvl="1" indent="-255588">
              <a:buFont typeface="Wingdings" pitchFamily="2" charset="2"/>
              <a:buChar char="q"/>
            </a:pPr>
            <a:r>
              <a:rPr lang="pl-PL" dirty="0" smtClean="0">
                <a:solidFill>
                  <a:srgbClr val="000000"/>
                </a:solidFill>
                <a:cs typeface="Times New Roman" pitchFamily="18" charset="0"/>
              </a:rPr>
              <a:t>zakup, w tym również instalację, nowych maszyn, urządzeń, w tym sprzętu komputerowego i oprogramowania,</a:t>
            </a:r>
          </a:p>
          <a:p>
            <a:pPr lvl="1">
              <a:buFont typeface="Wingdings" pitchFamily="2" charset="2"/>
              <a:buChar char="q"/>
            </a:pPr>
            <a:r>
              <a:rPr lang="pl-PL" dirty="0" smtClean="0">
                <a:solidFill>
                  <a:srgbClr val="000000"/>
                </a:solidFill>
                <a:cs typeface="Times New Roman" pitchFamily="18" charset="0"/>
              </a:rPr>
              <a:t> koszty ogólne.</a:t>
            </a:r>
          </a:p>
          <a:p>
            <a:pPr lvl="1">
              <a:buFont typeface="Wingdings" pitchFamily="2" charset="2"/>
              <a:buChar char="q"/>
            </a:pPr>
            <a:endParaRPr lang="pl-PL" dirty="0" smtClean="0">
              <a:solidFill>
                <a:srgbClr val="000000"/>
              </a:solidFill>
              <a:cs typeface="Times New Roman" pitchFamily="18" charset="0"/>
            </a:endParaRPr>
          </a:p>
          <a:p>
            <a:pPr lvl="1">
              <a:buFont typeface="Wingdings" pitchFamily="2" charset="2"/>
              <a:buChar char="q"/>
            </a:pPr>
            <a:endParaRPr lang="pl-PL" dirty="0" smtClean="0">
              <a:solidFill>
                <a:srgbClr val="000000"/>
              </a:solidFill>
              <a:cs typeface="Times New Roman" pitchFamily="18" charset="0"/>
            </a:endParaRPr>
          </a:p>
          <a:p>
            <a:pPr algn="just" eaLnBrk="0" hangingPunct="0"/>
            <a:r>
              <a:rPr lang="pl-PL" b="1" dirty="0" smtClean="0">
                <a:solidFill>
                  <a:srgbClr val="000000"/>
                </a:solidFill>
                <a:ea typeface="Calibri" pitchFamily="34" charset="0"/>
                <a:cs typeface="Arial" pitchFamily="34" charset="0"/>
              </a:rPr>
              <a:t>Kwoty i wielkość wsparcia</a:t>
            </a:r>
          </a:p>
          <a:p>
            <a:pPr algn="just" eaLnBrk="0" hangingPunct="0"/>
            <a:endParaRPr lang="pl-PL" b="1" i="1" dirty="0" smtClean="0">
              <a:solidFill>
                <a:srgbClr val="000000"/>
              </a:solidFill>
              <a:ea typeface="Calibri" pitchFamily="34" charset="0"/>
              <a:cs typeface="Arial" pitchFamily="34" charset="0"/>
            </a:endParaRPr>
          </a:p>
          <a:p>
            <a:pPr algn="just" eaLnBrk="0" hangingPunct="0"/>
            <a:r>
              <a:rPr lang="pl-PL" dirty="0" smtClean="0">
                <a:solidFill>
                  <a:srgbClr val="000000"/>
                </a:solidFill>
                <a:ea typeface="Calibri" pitchFamily="34" charset="0"/>
                <a:cs typeface="Arial" pitchFamily="34" charset="0"/>
              </a:rPr>
              <a:t>Pomoc ma formę premii wynoszącej maksymalnie </a:t>
            </a:r>
            <a:r>
              <a:rPr lang="pl-PL" b="1" dirty="0" smtClean="0">
                <a:solidFill>
                  <a:srgbClr val="FF0000"/>
                </a:solidFill>
                <a:ea typeface="Calibri" pitchFamily="34" charset="0"/>
                <a:cs typeface="Arial" pitchFamily="34" charset="0"/>
              </a:rPr>
              <a:t>100 000 zł</a:t>
            </a:r>
            <a:r>
              <a:rPr lang="pl-PL" dirty="0" smtClean="0">
                <a:solidFill>
                  <a:srgbClr val="000000"/>
                </a:solidFill>
                <a:ea typeface="Calibri" pitchFamily="34" charset="0"/>
                <a:cs typeface="Arial" pitchFamily="34" charset="0"/>
              </a:rPr>
              <a:t>, wypłacanej w  dwóch ratach: pierwsza w wysokości 80%, druga  20% kwoty pomocy. </a:t>
            </a:r>
          </a:p>
          <a:p>
            <a:pPr algn="just" eaLnBrk="0" hangingPunct="0"/>
            <a:endParaRPr lang="pl-PL" dirty="0" smtClean="0">
              <a:solidFill>
                <a:srgbClr val="000000"/>
              </a:solidFill>
              <a:ea typeface="Calibri" pitchFamily="34" charset="0"/>
              <a:cs typeface="Arial" pitchFamily="34" charset="0"/>
            </a:endParaRPr>
          </a:p>
          <a:p>
            <a:pPr algn="just" eaLnBrk="0" hangingPunct="0"/>
            <a:r>
              <a:rPr lang="pl-PL" dirty="0" smtClean="0">
                <a:solidFill>
                  <a:srgbClr val="000000"/>
                </a:solidFill>
                <a:ea typeface="Calibri" pitchFamily="34" charset="0"/>
                <a:cs typeface="Arial" pitchFamily="34" charset="0"/>
              </a:rPr>
              <a:t>Wypłacenie drugiej raty uzależnione jest od prawidłowej realizacji biznesplanu.</a:t>
            </a:r>
            <a:endParaRPr lang="pl-PL" dirty="0" smtClean="0">
              <a:solidFill>
                <a:srgbClr val="000000"/>
              </a:solidFill>
              <a:cs typeface="Times New Roman" pitchFamily="18" charset="0"/>
            </a:endParaRPr>
          </a:p>
          <a:p>
            <a:pPr lvl="1">
              <a:buFont typeface="Wingdings" pitchFamily="2" charset="2"/>
              <a:buChar char="q"/>
            </a:pPr>
            <a:endParaRPr lang="pl-PL" sz="2000" dirty="0" smtClean="0">
              <a:solidFill>
                <a:srgbClr val="000000"/>
              </a:solidFill>
              <a:cs typeface="Times New Roman" pitchFamily="18" charset="0"/>
            </a:endParaRPr>
          </a:p>
        </p:txBody>
      </p:sp>
      <p:sp>
        <p:nvSpPr>
          <p:cNvPr id="7" name="Symbol zastępczy numeru slajdu 6"/>
          <p:cNvSpPr>
            <a:spLocks noGrp="1"/>
          </p:cNvSpPr>
          <p:nvPr>
            <p:ph type="sldNum" sz="quarter" idx="12"/>
          </p:nvPr>
        </p:nvSpPr>
        <p:spPr/>
        <p:txBody>
          <a:bodyPr/>
          <a:lstStyle/>
          <a:p>
            <a:pPr>
              <a:defRPr/>
            </a:pPr>
            <a:fld id="{2E9B3896-3F85-4278-BFCD-C521FDE07A3C}" type="slidenum">
              <a:rPr lang="pl-PL" smtClean="0"/>
              <a:pPr>
                <a:defRPr/>
              </a:pPr>
              <a:t>24</a:t>
            </a:fld>
            <a:endParaRPr lang="pl-PL" dirty="0"/>
          </a:p>
        </p:txBody>
      </p:sp>
    </p:spTree>
    <p:extLst>
      <p:ext uri="{BB962C8B-B14F-4D97-AF65-F5344CB8AC3E}">
        <p14:creationId xmlns:p14="http://schemas.microsoft.com/office/powerpoint/2010/main" xmlns="" val="3685683808"/>
      </p:ext>
    </p:extLst>
  </p:cSld>
  <p:clrMapOvr>
    <a:masterClrMapping/>
  </p:clrMapOvr>
  <p:transition>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43607" y="620713"/>
            <a:ext cx="7776865" cy="1143000"/>
          </a:xfrm>
        </p:spPr>
        <p:txBody>
          <a:bodyPr/>
          <a:lstStyle/>
          <a:p>
            <a:pPr algn="l"/>
            <a:r>
              <a:rPr lang="pl-PL" sz="1800" dirty="0" smtClean="0">
                <a:solidFill>
                  <a:srgbClr val="008000"/>
                </a:solidFill>
                <a:latin typeface="Times New Roman" pitchFamily="18" charset="0"/>
                <a:cs typeface="Times New Roman" pitchFamily="18" charset="0"/>
              </a:rPr>
              <a:t>Poddziałanie 7.7.3 </a:t>
            </a:r>
            <a:r>
              <a:rPr lang="pl-PL" sz="1800" b="1" dirty="0" smtClean="0">
                <a:solidFill>
                  <a:srgbClr val="008000"/>
                </a:solidFill>
                <a:latin typeface="Times New Roman" pitchFamily="18" charset="0"/>
                <a:cs typeface="Times New Roman" pitchFamily="18" charset="0"/>
              </a:rPr>
              <a:t>Pomoc na rozpoczęcie działalności gospodarczej na rzecz rozwoju małych gospodarstw (Restrukturyzacja małych gospodarstw)</a:t>
            </a:r>
            <a:r>
              <a:rPr lang="pl-PL" sz="1800" dirty="0" smtClean="0">
                <a:solidFill>
                  <a:schemeClr val="tx2"/>
                </a:solidFill>
                <a:latin typeface="Times New Roman" pitchFamily="18" charset="0"/>
                <a:cs typeface="Times New Roman" pitchFamily="18" charset="0"/>
              </a:rPr>
              <a:t/>
            </a:r>
            <a:br>
              <a:rPr lang="pl-PL" sz="1800" dirty="0" smtClean="0">
                <a:solidFill>
                  <a:schemeClr val="tx2"/>
                </a:solidFill>
                <a:latin typeface="Times New Roman" pitchFamily="18" charset="0"/>
                <a:cs typeface="Times New Roman" pitchFamily="18" charset="0"/>
              </a:rPr>
            </a:br>
            <a:endParaRPr lang="pl-PL" sz="1800" dirty="0">
              <a:latin typeface="Times New Roman" pitchFamily="18" charset="0"/>
              <a:cs typeface="Times New Roman" pitchFamily="18" charset="0"/>
            </a:endParaRPr>
          </a:p>
        </p:txBody>
      </p:sp>
      <p:sp>
        <p:nvSpPr>
          <p:cNvPr id="3" name="Symbol zastępczy zawartości 2"/>
          <p:cNvSpPr>
            <a:spLocks noGrp="1"/>
          </p:cNvSpPr>
          <p:nvPr>
            <p:ph idx="1"/>
          </p:nvPr>
        </p:nvSpPr>
        <p:spPr>
          <a:xfrm>
            <a:off x="685800" y="1700808"/>
            <a:ext cx="7772400" cy="4395192"/>
          </a:xfrm>
        </p:spPr>
        <p:txBody>
          <a:bodyPr/>
          <a:lstStyle/>
          <a:p>
            <a:pPr>
              <a:buNone/>
            </a:pPr>
            <a:endParaRPr lang="pl-PL" sz="2000" b="1" dirty="0" smtClean="0">
              <a:solidFill>
                <a:schemeClr val="tx1"/>
              </a:solidFill>
              <a:latin typeface="Times New Roman" pitchFamily="18" charset="0"/>
              <a:cs typeface="Times New Roman" pitchFamily="18" charset="0"/>
            </a:endParaRPr>
          </a:p>
          <a:p>
            <a:pPr>
              <a:buNone/>
            </a:pPr>
            <a:r>
              <a:rPr lang="pl-PL" sz="1800" b="1" dirty="0" smtClean="0">
                <a:solidFill>
                  <a:schemeClr val="tx1"/>
                </a:solidFill>
                <a:latin typeface="Times New Roman" pitchFamily="18" charset="0"/>
                <a:cs typeface="Times New Roman" pitchFamily="18" charset="0"/>
              </a:rPr>
              <a:t>Budżet</a:t>
            </a:r>
            <a:r>
              <a:rPr lang="pl-PL" sz="1800" i="1" dirty="0" smtClean="0">
                <a:solidFill>
                  <a:schemeClr val="tx1"/>
                </a:solidFill>
                <a:latin typeface="Times New Roman" pitchFamily="18" charset="0"/>
                <a:cs typeface="Times New Roman" pitchFamily="18" charset="0"/>
              </a:rPr>
              <a:t> – </a:t>
            </a:r>
            <a:r>
              <a:rPr lang="pl-PL" sz="1800" dirty="0" smtClean="0">
                <a:solidFill>
                  <a:schemeClr val="tx1"/>
                </a:solidFill>
                <a:latin typeface="Times New Roman" pitchFamily="18" charset="0"/>
                <a:cs typeface="Times New Roman" pitchFamily="18" charset="0"/>
              </a:rPr>
              <a:t>749 980 666 euro</a:t>
            </a:r>
          </a:p>
          <a:p>
            <a:pPr>
              <a:buNone/>
            </a:pPr>
            <a:r>
              <a:rPr lang="pl-PL" sz="1800" b="1" i="1" dirty="0" smtClean="0">
                <a:solidFill>
                  <a:schemeClr val="tx1"/>
                </a:solidFill>
                <a:latin typeface="Times New Roman" pitchFamily="18" charset="0"/>
                <a:cs typeface="Times New Roman" pitchFamily="18" charset="0"/>
              </a:rPr>
              <a:t> </a:t>
            </a:r>
          </a:p>
          <a:p>
            <a:pPr>
              <a:buNone/>
            </a:pPr>
            <a:endParaRPr lang="pl-PL" sz="1800" dirty="0" smtClean="0">
              <a:solidFill>
                <a:schemeClr val="tx1"/>
              </a:solidFill>
              <a:latin typeface="Times New Roman" pitchFamily="18" charset="0"/>
              <a:cs typeface="Times New Roman" pitchFamily="18" charset="0"/>
            </a:endParaRPr>
          </a:p>
          <a:p>
            <a:pPr algn="just">
              <a:buNone/>
            </a:pPr>
            <a:r>
              <a:rPr lang="pl-PL" sz="1800" b="1" dirty="0" smtClean="0">
                <a:solidFill>
                  <a:schemeClr val="tx1"/>
                </a:solidFill>
                <a:latin typeface="Times New Roman" pitchFamily="18" charset="0"/>
                <a:cs typeface="Times New Roman" pitchFamily="18" charset="0"/>
              </a:rPr>
              <a:t>Beneficjenci</a:t>
            </a:r>
            <a:r>
              <a:rPr lang="pl-PL" sz="1800" b="1" i="1" dirty="0" smtClean="0">
                <a:latin typeface="Times New Roman" pitchFamily="18" charset="0"/>
                <a:cs typeface="Times New Roman" pitchFamily="18" charset="0"/>
              </a:rPr>
              <a:t>  - </a:t>
            </a:r>
            <a:r>
              <a:rPr lang="pl-PL" sz="1800" dirty="0" smtClean="0">
                <a:latin typeface="Times New Roman" pitchFamily="18" charset="0"/>
                <a:cs typeface="Times New Roman" pitchFamily="18" charset="0"/>
              </a:rPr>
              <a:t>R</a:t>
            </a:r>
            <a:r>
              <a:rPr lang="pl-PL" sz="1800" dirty="0" smtClean="0">
                <a:solidFill>
                  <a:schemeClr val="tx1"/>
                </a:solidFill>
                <a:latin typeface="Times New Roman" pitchFamily="18" charset="0"/>
                <a:cs typeface="Times New Roman" pitchFamily="18" charset="0"/>
              </a:rPr>
              <a:t>olnik będący osobą fizyczną ubezpieczoną na podstawie </a:t>
            </a:r>
          </a:p>
          <a:p>
            <a:pPr algn="just">
              <a:buNone/>
            </a:pPr>
            <a:r>
              <a:rPr lang="pl-PL" sz="1800" dirty="0" smtClean="0">
                <a:solidFill>
                  <a:schemeClr val="tx1"/>
                </a:solidFill>
                <a:latin typeface="Times New Roman" pitchFamily="18" charset="0"/>
                <a:cs typeface="Times New Roman" pitchFamily="18" charset="0"/>
              </a:rPr>
              <a:t>przepisów o ubezpieczeniu społecznym rolników z mocy ustawy i w pełnym </a:t>
            </a:r>
          </a:p>
          <a:p>
            <a:pPr>
              <a:buNone/>
            </a:pPr>
            <a:r>
              <a:rPr lang="pl-PL" sz="1800" dirty="0" smtClean="0">
                <a:solidFill>
                  <a:schemeClr val="tx1"/>
                </a:solidFill>
                <a:latin typeface="Times New Roman" pitchFamily="18" charset="0"/>
                <a:cs typeface="Times New Roman" pitchFamily="18" charset="0"/>
              </a:rPr>
              <a:t>zakresie jako rolnik, prowadzącą wyłącznie działalność rolniczą.</a:t>
            </a:r>
          </a:p>
          <a:p>
            <a:pPr algn="just">
              <a:buNone/>
            </a:pPr>
            <a:endParaRPr lang="pl-PL" sz="1800" dirty="0" smtClean="0">
              <a:latin typeface="Times New Roman" pitchFamily="18" charset="0"/>
              <a:cs typeface="Times New Roman" pitchFamily="18" charset="0"/>
            </a:endParaRPr>
          </a:p>
          <a:p>
            <a:pPr algn="just">
              <a:buNone/>
            </a:pPr>
            <a:endParaRPr lang="pl-PL" sz="1800" dirty="0" smtClean="0">
              <a:latin typeface="Times New Roman" pitchFamily="18" charset="0"/>
              <a:cs typeface="Times New Roman" pitchFamily="18" charset="0"/>
            </a:endParaRPr>
          </a:p>
          <a:p>
            <a:pPr>
              <a:buNone/>
            </a:pPr>
            <a:r>
              <a:rPr lang="pl-PL" sz="1800" b="1" dirty="0" smtClean="0">
                <a:latin typeface="Times New Roman" pitchFamily="18" charset="0"/>
                <a:cs typeface="Times New Roman" pitchFamily="18" charset="0"/>
              </a:rPr>
              <a:t>Rodzaj wsparcia </a:t>
            </a:r>
            <a:r>
              <a:rPr lang="pl-PL" sz="1800" dirty="0" smtClean="0">
                <a:latin typeface="Times New Roman" pitchFamily="18" charset="0"/>
                <a:cs typeface="Times New Roman" pitchFamily="18" charset="0"/>
              </a:rPr>
              <a:t>-  premia na r</a:t>
            </a:r>
            <a:r>
              <a:rPr lang="pl-PL" sz="1800" dirty="0" smtClean="0">
                <a:solidFill>
                  <a:schemeClr val="tx2"/>
                </a:solidFill>
                <a:latin typeface="Times New Roman" pitchFamily="18" charset="0"/>
                <a:cs typeface="Times New Roman" pitchFamily="18" charset="0"/>
              </a:rPr>
              <a:t>estrukturyzację małych gospodarstw</a:t>
            </a:r>
            <a:endParaRPr lang="pl-PL" sz="1800" dirty="0">
              <a:latin typeface="Times New Roman" pitchFamily="18" charset="0"/>
              <a:cs typeface="Times New Roman" pitchFamily="18" charset="0"/>
            </a:endParaRPr>
          </a:p>
        </p:txBody>
      </p:sp>
      <p:sp>
        <p:nvSpPr>
          <p:cNvPr id="7" name="Symbol zastępczy numeru slajdu 6"/>
          <p:cNvSpPr>
            <a:spLocks noGrp="1"/>
          </p:cNvSpPr>
          <p:nvPr>
            <p:ph type="sldNum" sz="quarter" idx="12"/>
          </p:nvPr>
        </p:nvSpPr>
        <p:spPr/>
        <p:txBody>
          <a:bodyPr/>
          <a:lstStyle/>
          <a:p>
            <a:pPr>
              <a:defRPr/>
            </a:pPr>
            <a:fld id="{24B65095-A88D-4ED4-98BC-379CCEAE9A66}" type="slidenum">
              <a:rPr lang="pl-PL" smtClean="0"/>
              <a:pPr>
                <a:defRPr/>
              </a:pPr>
              <a:t>25</a:t>
            </a:fld>
            <a:endParaRPr lang="pl-PL" dirty="0"/>
          </a:p>
        </p:txBody>
      </p:sp>
    </p:spTree>
    <p:extLst>
      <p:ext uri="{BB962C8B-B14F-4D97-AF65-F5344CB8AC3E}">
        <p14:creationId xmlns:p14="http://schemas.microsoft.com/office/powerpoint/2010/main" xmlns="" val="812866743"/>
      </p:ext>
    </p:extLst>
  </p:cSld>
  <p:clrMapOvr>
    <a:masterClrMapping/>
  </p:clrMapOvr>
  <p:transition>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187624" y="332656"/>
            <a:ext cx="7052965" cy="720055"/>
          </a:xfrm>
        </p:spPr>
        <p:txBody>
          <a:bodyPr/>
          <a:lstStyle/>
          <a:p>
            <a:pPr algn="l"/>
            <a:r>
              <a:rPr lang="pl-PL" sz="1800" dirty="0" smtClean="0"/>
              <a:t/>
            </a:r>
            <a:br>
              <a:rPr lang="pl-PL" sz="1800" dirty="0" smtClean="0"/>
            </a:br>
            <a:r>
              <a:rPr lang="pl-PL" sz="1800" b="1" dirty="0" smtClean="0">
                <a:solidFill>
                  <a:srgbClr val="008000"/>
                </a:solidFill>
                <a:latin typeface="Times New Roman" pitchFamily="18" charset="0"/>
                <a:cs typeface="Times New Roman" pitchFamily="18" charset="0"/>
              </a:rPr>
              <a:t>Restrukturyzacja małych gospodarstw</a:t>
            </a:r>
            <a:r>
              <a:rPr lang="pl-PL" sz="6600" dirty="0" smtClean="0"/>
              <a:t/>
            </a:r>
            <a:br>
              <a:rPr lang="pl-PL" sz="6600" dirty="0" smtClean="0"/>
            </a:br>
            <a:endParaRPr lang="pl-PL" dirty="0"/>
          </a:p>
        </p:txBody>
      </p:sp>
      <p:sp>
        <p:nvSpPr>
          <p:cNvPr id="5" name="Symbol zastępczy zawartości 2"/>
          <p:cNvSpPr>
            <a:spLocks noGrp="1"/>
          </p:cNvSpPr>
          <p:nvPr>
            <p:ph idx="1"/>
          </p:nvPr>
        </p:nvSpPr>
        <p:spPr>
          <a:xfrm>
            <a:off x="251520" y="1196752"/>
            <a:ext cx="8064896" cy="5112568"/>
          </a:xfrm>
        </p:spPr>
        <p:txBody>
          <a:bodyPr/>
          <a:lstStyle/>
          <a:p>
            <a:pPr>
              <a:buNone/>
            </a:pPr>
            <a:r>
              <a:rPr lang="pl-PL" sz="1800" b="1" dirty="0" smtClean="0">
                <a:latin typeface="Times New Roman" pitchFamily="18" charset="0"/>
                <a:cs typeface="Times New Roman" pitchFamily="18" charset="0"/>
              </a:rPr>
              <a:t>Warunki kwalifikowalności</a:t>
            </a:r>
            <a:endParaRPr lang="pl-PL" sz="1800" dirty="0" smtClean="0">
              <a:latin typeface="Times New Roman" pitchFamily="18" charset="0"/>
              <a:cs typeface="Times New Roman" pitchFamily="18" charset="0"/>
            </a:endParaRPr>
          </a:p>
          <a:p>
            <a:pPr>
              <a:buNone/>
            </a:pPr>
            <a:r>
              <a:rPr lang="pl-PL" sz="1800" dirty="0" smtClean="0">
                <a:latin typeface="Times New Roman" pitchFamily="18" charset="0"/>
                <a:cs typeface="Times New Roman" pitchFamily="18" charset="0"/>
              </a:rPr>
              <a:t>Pomoc może być przyznana wnioskodawcy, który:</a:t>
            </a:r>
          </a:p>
          <a:p>
            <a:pPr lvl="1" algn="just">
              <a:buFont typeface="Wingdings" pitchFamily="2" charset="2"/>
              <a:buChar char="q"/>
            </a:pPr>
            <a:r>
              <a:rPr lang="pl-PL" sz="1800" dirty="0" smtClean="0">
                <a:latin typeface="Times New Roman" pitchFamily="18" charset="0"/>
                <a:cs typeface="Times New Roman" pitchFamily="18" charset="0"/>
              </a:rPr>
              <a:t>prowadzi na terytorium RP działalność rolniczą w celach zarobkowych w zakresie produkcji roślinnej lub zwierzęcej,</a:t>
            </a:r>
          </a:p>
          <a:p>
            <a:pPr lvl="1" algn="just">
              <a:buFont typeface="Wingdings" pitchFamily="2" charset="2"/>
              <a:buChar char="q"/>
            </a:pPr>
            <a:r>
              <a:rPr lang="pl-PL" sz="1800" dirty="0" smtClean="0">
                <a:latin typeface="Times New Roman" pitchFamily="18" charset="0"/>
                <a:cs typeface="Times New Roman" pitchFamily="18" charset="0"/>
              </a:rPr>
              <a:t>posiada gospodarstwo rolne o wielkości ekonomicznej mniejszej niż 6 tys. euro,</a:t>
            </a:r>
          </a:p>
          <a:p>
            <a:pPr lvl="1">
              <a:buFont typeface="Wingdings" pitchFamily="2" charset="2"/>
              <a:buChar char="q"/>
            </a:pPr>
            <a:r>
              <a:rPr lang="pl-PL" sz="1800" dirty="0" smtClean="0">
                <a:latin typeface="Times New Roman" pitchFamily="18" charset="0"/>
                <a:cs typeface="Times New Roman" pitchFamily="18" charset="0"/>
              </a:rPr>
              <a:t>przedłoży biznesplan dotyczący restrukturyzacji gospodarstwa.</a:t>
            </a:r>
          </a:p>
          <a:p>
            <a:pPr>
              <a:buNone/>
            </a:pPr>
            <a:endParaRPr lang="pl-PL" sz="1800" dirty="0" smtClean="0">
              <a:latin typeface="Times New Roman" pitchFamily="18" charset="0"/>
              <a:cs typeface="Times New Roman" pitchFamily="18" charset="0"/>
            </a:endParaRPr>
          </a:p>
          <a:p>
            <a:pPr>
              <a:buNone/>
            </a:pPr>
            <a:r>
              <a:rPr lang="pl-PL" sz="1800" dirty="0" smtClean="0">
                <a:latin typeface="Times New Roman" pitchFamily="18" charset="0"/>
                <a:cs typeface="Times New Roman" pitchFamily="18" charset="0"/>
              </a:rPr>
              <a:t>Pomocy nie przyznaje się:</a:t>
            </a:r>
          </a:p>
          <a:p>
            <a:pPr lvl="1" algn="just">
              <a:buFont typeface="Wingdings" pitchFamily="2" charset="2"/>
              <a:buChar char="q"/>
            </a:pPr>
            <a:r>
              <a:rPr lang="pl-PL" sz="1800" dirty="0" smtClean="0">
                <a:latin typeface="Times New Roman" pitchFamily="18" charset="0"/>
                <a:cs typeface="Times New Roman" pitchFamily="18" charset="0"/>
              </a:rPr>
              <a:t>na inwestycje dotyczące plantacji roślin wieloletnich na cele energetyczne oraz niektórych działów specjalnych produkcji rolnej, w szczególności: hodowli zwierząt laboratoryjnych, hodowli ryb akwariowych, hodowli psów rasowych, hodowli kotów rasowych,</a:t>
            </a:r>
          </a:p>
          <a:p>
            <a:pPr lvl="1">
              <a:buFont typeface="Wingdings" pitchFamily="2" charset="2"/>
              <a:buChar char="q"/>
            </a:pPr>
            <a:r>
              <a:rPr lang="pl-PL" sz="1800" dirty="0" smtClean="0">
                <a:latin typeface="Times New Roman" pitchFamily="18" charset="0"/>
                <a:cs typeface="Times New Roman" pitchFamily="18" charset="0"/>
              </a:rPr>
              <a:t>osobie, która jest beneficjentem jednego z poniższych działań:</a:t>
            </a:r>
          </a:p>
          <a:p>
            <a:pPr lvl="2" algn="just">
              <a:buFont typeface="Wingdings" pitchFamily="2" charset="2"/>
              <a:buChar char="§"/>
            </a:pPr>
            <a:r>
              <a:rPr lang="pl-PL" sz="1400" dirty="0" smtClean="0">
                <a:latin typeface="Times New Roman" pitchFamily="18" charset="0"/>
                <a:cs typeface="Times New Roman" pitchFamily="18" charset="0"/>
              </a:rPr>
              <a:t>„Ułatwianie startu młodym rolnikom”, „Modernizacja gospodarstw rolnych”, „Różnicowanie w kierunku działalności nierolniczej” objętych PROW 2007</a:t>
            </a:r>
            <a:r>
              <a:rPr lang="pl-PL" sz="1400" dirty="0" smtClean="0">
                <a:latin typeface="Times New Roman" pitchFamily="18" charset="0"/>
                <a:cs typeface="Times New Roman" pitchFamily="18" charset="0"/>
                <a:sym typeface="Symbol"/>
              </a:rPr>
              <a:t></a:t>
            </a:r>
            <a:r>
              <a:rPr lang="pl-PL" sz="1400" dirty="0" smtClean="0">
                <a:latin typeface="Times New Roman" pitchFamily="18" charset="0"/>
                <a:cs typeface="Times New Roman" pitchFamily="18" charset="0"/>
              </a:rPr>
              <a:t>2013,</a:t>
            </a:r>
          </a:p>
          <a:p>
            <a:pPr lvl="2" algn="just">
              <a:buFont typeface="Wingdings" pitchFamily="2" charset="2"/>
              <a:buChar char="§"/>
            </a:pPr>
            <a:r>
              <a:rPr lang="pl-PL" sz="1400" dirty="0" smtClean="0">
                <a:latin typeface="Times New Roman" pitchFamily="18" charset="0"/>
                <a:cs typeface="Times New Roman" pitchFamily="18" charset="0"/>
              </a:rPr>
              <a:t>„Modernizacja gospodarstw rolnych”, „Premia dla młodych rolników”, „Premie na rozpoczęcie działalności pozarolniczej” objętych PROW 2014</a:t>
            </a:r>
            <a:r>
              <a:rPr lang="pl-PL" sz="1400" dirty="0" smtClean="0">
                <a:latin typeface="Times New Roman" pitchFamily="18" charset="0"/>
                <a:cs typeface="Times New Roman" pitchFamily="18" charset="0"/>
                <a:sym typeface="Symbol"/>
              </a:rPr>
              <a:t></a:t>
            </a:r>
            <a:r>
              <a:rPr lang="pl-PL" sz="1400" dirty="0" smtClean="0">
                <a:latin typeface="Times New Roman" pitchFamily="18" charset="0"/>
                <a:cs typeface="Times New Roman" pitchFamily="18" charset="0"/>
              </a:rPr>
              <a:t>2020.</a:t>
            </a:r>
          </a:p>
          <a:p>
            <a:pPr>
              <a:buNone/>
            </a:pPr>
            <a:endParaRPr lang="pl-PL" sz="2000" dirty="0">
              <a:latin typeface="Times New Roman" pitchFamily="18" charset="0"/>
              <a:cs typeface="Times New Roman" pitchFamily="18" charset="0"/>
            </a:endParaRPr>
          </a:p>
        </p:txBody>
      </p:sp>
      <p:sp>
        <p:nvSpPr>
          <p:cNvPr id="7" name="Symbol zastępczy numeru slajdu 6"/>
          <p:cNvSpPr>
            <a:spLocks noGrp="1"/>
          </p:cNvSpPr>
          <p:nvPr>
            <p:ph type="sldNum" sz="quarter" idx="12"/>
          </p:nvPr>
        </p:nvSpPr>
        <p:spPr/>
        <p:txBody>
          <a:bodyPr/>
          <a:lstStyle/>
          <a:p>
            <a:pPr>
              <a:defRPr/>
            </a:pPr>
            <a:fld id="{24B65095-A88D-4ED4-98BC-379CCEAE9A66}" type="slidenum">
              <a:rPr lang="pl-PL" smtClean="0"/>
              <a:pPr>
                <a:defRPr/>
              </a:pPr>
              <a:t>26</a:t>
            </a:fld>
            <a:endParaRPr lang="pl-PL" dirty="0"/>
          </a:p>
        </p:txBody>
      </p:sp>
    </p:spTree>
    <p:extLst>
      <p:ext uri="{BB962C8B-B14F-4D97-AF65-F5344CB8AC3E}">
        <p14:creationId xmlns:p14="http://schemas.microsoft.com/office/powerpoint/2010/main" xmlns="" val="595808532"/>
      </p:ext>
    </p:extLst>
  </p:cSld>
  <p:clrMapOvr>
    <a:masterClrMapping/>
  </p:clrMapOvr>
  <p:transition>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115616" y="548680"/>
            <a:ext cx="7772400" cy="720080"/>
          </a:xfrm>
        </p:spPr>
        <p:txBody>
          <a:bodyPr/>
          <a:lstStyle/>
          <a:p>
            <a:pPr algn="l"/>
            <a:r>
              <a:rPr lang="pl-PL" dirty="0" smtClean="0">
                <a:solidFill>
                  <a:schemeClr val="tx2"/>
                </a:solidFill>
                <a:latin typeface="+mj-lt"/>
                <a:ea typeface="+mj-ea"/>
                <a:cs typeface="+mj-cs"/>
              </a:rPr>
              <a:t/>
            </a:r>
            <a:br>
              <a:rPr lang="pl-PL" dirty="0" smtClean="0">
                <a:solidFill>
                  <a:schemeClr val="tx2"/>
                </a:solidFill>
                <a:latin typeface="+mj-lt"/>
                <a:ea typeface="+mj-ea"/>
                <a:cs typeface="+mj-cs"/>
              </a:rPr>
            </a:br>
            <a:endParaRPr lang="pl-PL" dirty="0"/>
          </a:p>
        </p:txBody>
      </p:sp>
      <p:sp>
        <p:nvSpPr>
          <p:cNvPr id="6" name="Symbol zastępczy zawartości 2"/>
          <p:cNvSpPr txBox="1">
            <a:spLocks/>
          </p:cNvSpPr>
          <p:nvPr/>
        </p:nvSpPr>
        <p:spPr bwMode="auto">
          <a:xfrm>
            <a:off x="323528" y="1052736"/>
            <a:ext cx="8640960" cy="518457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
            <a:r>
              <a:rPr lang="pl-PL" dirty="0" smtClean="0">
                <a:solidFill>
                  <a:srgbClr val="000000"/>
                </a:solidFill>
                <a:cs typeface="Arial" pitchFamily="34" charset="0"/>
              </a:rPr>
              <a:t> </a:t>
            </a:r>
          </a:p>
          <a:p>
            <a:pPr algn="just"/>
            <a:r>
              <a:rPr lang="pl-PL" dirty="0" smtClean="0">
                <a:solidFill>
                  <a:srgbClr val="000000"/>
                </a:solidFill>
                <a:cs typeface="Arial" pitchFamily="34" charset="0"/>
              </a:rPr>
              <a:t>Premia powinna być wydatkowana zgodnie z założeniami biznesplanu, w szczególności na:</a:t>
            </a:r>
          </a:p>
          <a:p>
            <a:pPr marL="712788" lvl="1" indent="-255588">
              <a:buFont typeface="Wingdings" pitchFamily="2" charset="2"/>
              <a:buChar char="q"/>
            </a:pPr>
            <a:r>
              <a:rPr lang="pl-PL" dirty="0" smtClean="0">
                <a:solidFill>
                  <a:srgbClr val="000000"/>
                </a:solidFill>
                <a:cs typeface="Arial" pitchFamily="34" charset="0"/>
              </a:rPr>
              <a:t>budowę lub modernizację budynków lub budowli,</a:t>
            </a:r>
          </a:p>
          <a:p>
            <a:pPr marL="712788" lvl="1" indent="-255588" algn="just">
              <a:buFont typeface="Wingdings" pitchFamily="2" charset="2"/>
              <a:buChar char="q"/>
            </a:pPr>
            <a:r>
              <a:rPr lang="pl-PL" dirty="0" smtClean="0">
                <a:solidFill>
                  <a:srgbClr val="000000"/>
                </a:solidFill>
                <a:cs typeface="Arial" pitchFamily="34" charset="0"/>
              </a:rPr>
              <a:t> zakup, w tym również instalację, nowych maszyn, urządzeń, w tym sprzętu komputerowego i oprogramowania,</a:t>
            </a:r>
          </a:p>
          <a:p>
            <a:pPr marL="712788" lvl="1" indent="-255588" algn="just">
              <a:buFont typeface="Wingdings" pitchFamily="2" charset="2"/>
              <a:buChar char="q"/>
            </a:pPr>
            <a:r>
              <a:rPr lang="pl-PL" dirty="0" smtClean="0">
                <a:solidFill>
                  <a:srgbClr val="000000"/>
                </a:solidFill>
                <a:cs typeface="Arial" pitchFamily="34" charset="0"/>
              </a:rPr>
              <a:t>zakładanie sadów lub plantacji wieloletnich krzewów owocowych, owocujących efektywnie co najmniej przez 5 lat,</a:t>
            </a:r>
          </a:p>
          <a:p>
            <a:pPr marL="712788" lvl="1" indent="-255588" algn="just">
              <a:buFont typeface="Wingdings" pitchFamily="2" charset="2"/>
              <a:buChar char="q"/>
            </a:pPr>
            <a:r>
              <a:rPr lang="pl-PL" dirty="0" smtClean="0">
                <a:solidFill>
                  <a:srgbClr val="000000"/>
                </a:solidFill>
                <a:cs typeface="Arial" pitchFamily="34" charset="0"/>
              </a:rPr>
              <a:t>zakup lub budowę elementów infrastruktury technicznej wpływających bezpośrednio na warunki prowadzenia działalności rolniczej, przygotowanie do sprzedaży, sprzedaż bezpośrednią, przetwórstwo produktów rolnych pochodzących głównie z gospodarstwa,</a:t>
            </a:r>
          </a:p>
          <a:p>
            <a:pPr marL="712788" lvl="1" indent="-255588">
              <a:buFont typeface="Wingdings" pitchFamily="2" charset="2"/>
              <a:buChar char="q"/>
            </a:pPr>
            <a:r>
              <a:rPr lang="pl-PL" dirty="0" smtClean="0">
                <a:solidFill>
                  <a:srgbClr val="000000"/>
                </a:solidFill>
                <a:cs typeface="Arial" pitchFamily="34" charset="0"/>
              </a:rPr>
              <a:t>zakup gruntów rolnych,</a:t>
            </a:r>
          </a:p>
          <a:p>
            <a:pPr marL="712788" lvl="1" indent="-255588" algn="just">
              <a:buFont typeface="Wingdings" pitchFamily="2" charset="2"/>
              <a:buChar char="q"/>
            </a:pPr>
            <a:r>
              <a:rPr lang="pl-PL" dirty="0" smtClean="0">
                <a:solidFill>
                  <a:srgbClr val="000000"/>
                </a:solidFill>
                <a:cs typeface="Arial" pitchFamily="34" charset="0"/>
              </a:rPr>
              <a:t>zakup zwierząt hodowlanych (gospodarskich) w rozumieniu przepisów </a:t>
            </a:r>
            <a:br>
              <a:rPr lang="pl-PL" dirty="0" smtClean="0">
                <a:solidFill>
                  <a:srgbClr val="000000"/>
                </a:solidFill>
                <a:cs typeface="Arial" pitchFamily="34" charset="0"/>
              </a:rPr>
            </a:br>
            <a:r>
              <a:rPr lang="pl-PL" dirty="0" smtClean="0">
                <a:solidFill>
                  <a:srgbClr val="000000"/>
                </a:solidFill>
                <a:cs typeface="Arial" pitchFamily="34" charset="0"/>
              </a:rPr>
              <a:t>o organizacji hodowli i rozrodzie zwierząt gospodarskich, stanowiących stado podstawowe - związany z rozpoczęciem produkcji zwierzęcej w gospodarstwie lub postępem genetycznym w zakresie prowadzonej produkcji.</a:t>
            </a:r>
          </a:p>
          <a:p>
            <a:pPr algn="just">
              <a:buFont typeface="Wingdings" pitchFamily="2" charset="2"/>
              <a:buChar char="q"/>
            </a:pPr>
            <a:endParaRPr lang="pl-PL" dirty="0" smtClean="0">
              <a:solidFill>
                <a:srgbClr val="000000"/>
              </a:solidFill>
              <a:cs typeface="Arial" pitchFamily="34" charset="0"/>
            </a:endParaRPr>
          </a:p>
          <a:p>
            <a:r>
              <a:rPr lang="pl-PL" u="sng" dirty="0" smtClean="0">
                <a:solidFill>
                  <a:srgbClr val="000000"/>
                </a:solidFill>
                <a:cs typeface="Arial" pitchFamily="34" charset="0"/>
              </a:rPr>
              <a:t>Premia powinna być wydatkowana na restrukturyzację gospodarstwa</a:t>
            </a:r>
          </a:p>
          <a:p>
            <a:pPr marL="342900" indent="-342900" eaLnBrk="0" hangingPunct="0">
              <a:spcBef>
                <a:spcPct val="20000"/>
              </a:spcBef>
              <a:defRPr/>
            </a:pPr>
            <a:endParaRPr lang="pl-PL" sz="2000" kern="0" dirty="0">
              <a:solidFill>
                <a:srgbClr val="000000"/>
              </a:solidFill>
              <a:latin typeface="Tahoma"/>
              <a:cs typeface="Arial" pitchFamily="34" charset="0"/>
            </a:endParaRPr>
          </a:p>
        </p:txBody>
      </p:sp>
      <p:sp>
        <p:nvSpPr>
          <p:cNvPr id="5" name="Prostokąt 4"/>
          <p:cNvSpPr/>
          <p:nvPr/>
        </p:nvSpPr>
        <p:spPr>
          <a:xfrm>
            <a:off x="1331640" y="476672"/>
            <a:ext cx="6480720" cy="1077218"/>
          </a:xfrm>
          <a:prstGeom prst="rect">
            <a:avLst/>
          </a:prstGeom>
        </p:spPr>
        <p:txBody>
          <a:bodyPr wrap="square">
            <a:spAutoFit/>
          </a:bodyPr>
          <a:lstStyle/>
          <a:p>
            <a:r>
              <a:rPr lang="pl-PL" b="1" dirty="0" smtClean="0">
                <a:solidFill>
                  <a:srgbClr val="008000"/>
                </a:solidFill>
                <a:cs typeface="Times New Roman" pitchFamily="18" charset="0"/>
              </a:rPr>
              <a:t>Restrukturyzacja małych gospodarstw</a:t>
            </a:r>
            <a:r>
              <a:rPr lang="pl-PL" sz="3200" dirty="0" smtClean="0">
                <a:solidFill>
                  <a:srgbClr val="000000"/>
                </a:solidFill>
                <a:cs typeface="Arial" pitchFamily="34" charset="0"/>
              </a:rPr>
              <a:t/>
            </a:r>
            <a:br>
              <a:rPr lang="pl-PL" sz="3200" dirty="0" smtClean="0">
                <a:solidFill>
                  <a:srgbClr val="000000"/>
                </a:solidFill>
                <a:cs typeface="Arial" pitchFamily="34" charset="0"/>
              </a:rPr>
            </a:br>
            <a:endParaRPr lang="pl-PL" sz="3200" dirty="0">
              <a:solidFill>
                <a:srgbClr val="000000"/>
              </a:solidFill>
              <a:cs typeface="Arial" pitchFamily="34" charset="0"/>
            </a:endParaRPr>
          </a:p>
        </p:txBody>
      </p:sp>
      <p:sp>
        <p:nvSpPr>
          <p:cNvPr id="8" name="Symbol zastępczy numeru slajdu 7"/>
          <p:cNvSpPr>
            <a:spLocks noGrp="1"/>
          </p:cNvSpPr>
          <p:nvPr>
            <p:ph type="sldNum" sz="quarter" idx="12"/>
          </p:nvPr>
        </p:nvSpPr>
        <p:spPr/>
        <p:txBody>
          <a:bodyPr/>
          <a:lstStyle/>
          <a:p>
            <a:pPr>
              <a:defRPr/>
            </a:pPr>
            <a:fld id="{2E9B3896-3F85-4278-BFCD-C521FDE07A3C}" type="slidenum">
              <a:rPr lang="pl-PL" smtClean="0"/>
              <a:pPr>
                <a:defRPr/>
              </a:pPr>
              <a:t>27</a:t>
            </a:fld>
            <a:endParaRPr lang="pl-PL" dirty="0"/>
          </a:p>
        </p:txBody>
      </p:sp>
    </p:spTree>
    <p:extLst>
      <p:ext uri="{BB962C8B-B14F-4D97-AF65-F5344CB8AC3E}">
        <p14:creationId xmlns:p14="http://schemas.microsoft.com/office/powerpoint/2010/main" xmlns="" val="3413133635"/>
      </p:ext>
    </p:extLst>
  </p:cSld>
  <p:clrMapOvr>
    <a:masterClrMapping/>
  </p:clrMapOvr>
  <p:transition>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4"/>
          <p:cNvSpPr>
            <a:spLocks noGrp="1" noChangeArrowheads="1"/>
          </p:cNvSpPr>
          <p:nvPr>
            <p:ph idx="1"/>
          </p:nvPr>
        </p:nvSpPr>
        <p:spPr bwMode="auto">
          <a:xfrm>
            <a:off x="755576" y="2049051"/>
            <a:ext cx="7560840"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lang="pl-PL" sz="2000" b="1" dirty="0" smtClean="0">
                <a:latin typeface="Times New Roman" pitchFamily="18" charset="0"/>
                <a:ea typeface="Calibri" pitchFamily="34" charset="0"/>
                <a:cs typeface="Arial" pitchFamily="34" charset="0"/>
              </a:rPr>
              <a:t>Kwoty i wielkość wsparcia</a:t>
            </a:r>
          </a:p>
          <a:p>
            <a:pPr marL="0" marR="0" lvl="0" indent="0" algn="just" defTabSz="914400" rtl="0" eaLnBrk="0" fontAlgn="base" latinLnBrk="0" hangingPunct="0">
              <a:lnSpc>
                <a:spcPct val="100000"/>
              </a:lnSpc>
              <a:spcBef>
                <a:spcPct val="0"/>
              </a:spcBef>
              <a:spcAft>
                <a:spcPct val="0"/>
              </a:spcAft>
              <a:buClrTx/>
              <a:buSzTx/>
              <a:buFontTx/>
              <a:buNone/>
              <a:tabLst/>
            </a:pPr>
            <a:r>
              <a:rPr lang="pl-PL" sz="2000" b="1" dirty="0" smtClean="0">
                <a:latin typeface="Times New Roman" pitchFamily="18" charset="0"/>
                <a:ea typeface="Calibri" pitchFamily="34" charset="0"/>
                <a:cs typeface="Arial" pitchFamily="34" charset="0"/>
              </a:rPr>
              <a:t> </a:t>
            </a:r>
          </a:p>
          <a:p>
            <a:pPr marL="0" marR="0" lvl="0" indent="0" algn="just" defTabSz="914400" rtl="0" eaLnBrk="0" fontAlgn="base" latinLnBrk="0" hangingPunct="0">
              <a:lnSpc>
                <a:spcPct val="100000"/>
              </a:lnSpc>
              <a:spcBef>
                <a:spcPct val="0"/>
              </a:spcBef>
              <a:spcAft>
                <a:spcPct val="0"/>
              </a:spcAft>
              <a:buClrTx/>
              <a:buSzTx/>
              <a:buFontTx/>
              <a:buNone/>
              <a:tabLst/>
            </a:pPr>
            <a:r>
              <a:rPr lang="pl-PL" sz="2000" dirty="0" smtClean="0">
                <a:latin typeface="Times New Roman" pitchFamily="18" charset="0"/>
                <a:ea typeface="Calibri" pitchFamily="34" charset="0"/>
                <a:cs typeface="Arial" pitchFamily="34" charset="0"/>
              </a:rPr>
              <a:t>Pomoc ma formę premii, wypłacanej w  dwóch ratach: pierwsza w wysokości 80%, druga  w wysokości 20% kwoty pomocy, wynoszącej maksymalnie do </a:t>
            </a:r>
            <a:r>
              <a:rPr lang="pl-PL" sz="2000" b="1" dirty="0" smtClean="0">
                <a:solidFill>
                  <a:srgbClr val="FF0000"/>
                </a:solidFill>
                <a:latin typeface="Times New Roman" pitchFamily="18" charset="0"/>
                <a:ea typeface="Calibri" pitchFamily="34" charset="0"/>
                <a:cs typeface="Arial" pitchFamily="34" charset="0"/>
              </a:rPr>
              <a:t>60 000 zł</a:t>
            </a:r>
            <a:r>
              <a:rPr lang="pl-PL" sz="2000" dirty="0" smtClean="0">
                <a:latin typeface="Times New Roman" pitchFamily="18" charset="0"/>
                <a:ea typeface="Calibri" pitchFamily="34" charset="0"/>
                <a:cs typeface="Arial" pitchFamily="34" charset="0"/>
              </a:rPr>
              <a:t>. </a:t>
            </a:r>
          </a:p>
          <a:p>
            <a:pPr marL="0" marR="0" lvl="0" indent="0" algn="just" defTabSz="914400" rtl="0" eaLnBrk="0" fontAlgn="base" latinLnBrk="0" hangingPunct="0">
              <a:lnSpc>
                <a:spcPct val="100000"/>
              </a:lnSpc>
              <a:spcBef>
                <a:spcPct val="0"/>
              </a:spcBef>
              <a:spcAft>
                <a:spcPct val="0"/>
              </a:spcAft>
              <a:buClrTx/>
              <a:buSzTx/>
              <a:buFontTx/>
              <a:buNone/>
              <a:tabLst/>
            </a:pPr>
            <a:endParaRPr lang="pl-PL" sz="2000" dirty="0" smtClean="0">
              <a:latin typeface="Times New Roman" pitchFamily="18" charset="0"/>
              <a:ea typeface="Calibr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pl-PL" sz="2000" dirty="0" smtClean="0">
                <a:latin typeface="Times New Roman" pitchFamily="18" charset="0"/>
                <a:ea typeface="Calibri" pitchFamily="34" charset="0"/>
                <a:cs typeface="Arial" pitchFamily="34" charset="0"/>
              </a:rPr>
              <a:t>Wypłacenie drugiej raty uzależnione jest od prawidłowej realizacji biznesplanu.</a:t>
            </a:r>
          </a:p>
        </p:txBody>
      </p:sp>
      <p:sp>
        <p:nvSpPr>
          <p:cNvPr id="4" name="Prostokąt 3"/>
          <p:cNvSpPr/>
          <p:nvPr/>
        </p:nvSpPr>
        <p:spPr>
          <a:xfrm>
            <a:off x="1475656" y="404664"/>
            <a:ext cx="4572000" cy="369332"/>
          </a:xfrm>
          <a:prstGeom prst="rect">
            <a:avLst/>
          </a:prstGeom>
        </p:spPr>
        <p:txBody>
          <a:bodyPr>
            <a:spAutoFit/>
          </a:bodyPr>
          <a:lstStyle/>
          <a:p>
            <a:r>
              <a:rPr lang="pl-PL" b="1" dirty="0" smtClean="0">
                <a:solidFill>
                  <a:srgbClr val="008000"/>
                </a:solidFill>
                <a:cs typeface="Times New Roman" pitchFamily="18" charset="0"/>
              </a:rPr>
              <a:t>Restrukturyzacja małych gospodarstw</a:t>
            </a:r>
            <a:endParaRPr lang="pl-PL" dirty="0">
              <a:solidFill>
                <a:srgbClr val="008000"/>
              </a:solidFill>
              <a:cs typeface="Arial" pitchFamily="34" charset="0"/>
            </a:endParaRPr>
          </a:p>
        </p:txBody>
      </p:sp>
      <p:sp>
        <p:nvSpPr>
          <p:cNvPr id="5" name="Symbol zastępczy numeru slajdu 4"/>
          <p:cNvSpPr>
            <a:spLocks noGrp="1"/>
          </p:cNvSpPr>
          <p:nvPr>
            <p:ph type="sldNum" sz="quarter" idx="12"/>
          </p:nvPr>
        </p:nvSpPr>
        <p:spPr/>
        <p:txBody>
          <a:bodyPr/>
          <a:lstStyle/>
          <a:p>
            <a:pPr>
              <a:defRPr/>
            </a:pPr>
            <a:fld id="{24B65095-A88D-4ED4-98BC-379CCEAE9A66}" type="slidenum">
              <a:rPr lang="pl-PL" smtClean="0"/>
              <a:pPr>
                <a:defRPr/>
              </a:pPr>
              <a:t>28</a:t>
            </a:fld>
            <a:endParaRPr lang="pl-PL" dirty="0"/>
          </a:p>
        </p:txBody>
      </p:sp>
    </p:spTree>
    <p:extLst>
      <p:ext uri="{BB962C8B-B14F-4D97-AF65-F5344CB8AC3E}">
        <p14:creationId xmlns:p14="http://schemas.microsoft.com/office/powerpoint/2010/main" xmlns="" val="672524958"/>
      </p:ext>
    </p:extLst>
  </p:cSld>
  <p:clrMapOvr>
    <a:masterClrMapping/>
  </p:clrMapOvr>
  <p:transition>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1"/>
          <p:cNvSpPr txBox="1">
            <a:spLocks/>
          </p:cNvSpPr>
          <p:nvPr/>
        </p:nvSpPr>
        <p:spPr>
          <a:xfrm>
            <a:off x="1043607" y="620713"/>
            <a:ext cx="7413005" cy="1143000"/>
          </a:xfrm>
          <a:prstGeom prst="rect">
            <a:avLst/>
          </a:prstGeom>
        </p:spPr>
        <p:txBody>
          <a:bodyPr/>
          <a:lstStyle/>
          <a:p>
            <a:pPr eaLnBrk="0" hangingPunct="0"/>
            <a:r>
              <a:rPr lang="pl-PL" sz="2000" kern="0" dirty="0" smtClean="0">
                <a:solidFill>
                  <a:srgbClr val="000000"/>
                </a:solidFill>
                <a:cs typeface="Times New Roman" pitchFamily="18" charset="0"/>
              </a:rPr>
              <a:t>  </a:t>
            </a:r>
            <a:r>
              <a:rPr lang="pl-PL" dirty="0" smtClean="0">
                <a:solidFill>
                  <a:srgbClr val="008000"/>
                </a:solidFill>
                <a:cs typeface="Arial" pitchFamily="34" charset="0"/>
              </a:rPr>
              <a:t>Poddziałanie 7.7.4  </a:t>
            </a:r>
            <a:r>
              <a:rPr lang="pl-PL" b="1" dirty="0" smtClean="0">
                <a:solidFill>
                  <a:srgbClr val="008000"/>
                </a:solidFill>
                <a:cs typeface="Arial" pitchFamily="34" charset="0"/>
              </a:rPr>
              <a:t>Rozwój przedsiębiorczości – rozwój usług rolniczych</a:t>
            </a:r>
            <a:endParaRPr lang="pl-PL" dirty="0" smtClean="0">
              <a:solidFill>
                <a:srgbClr val="008000"/>
              </a:solidFill>
              <a:cs typeface="Arial" pitchFamily="34" charset="0"/>
            </a:endParaRPr>
          </a:p>
          <a:p>
            <a:pPr eaLnBrk="0" hangingPunct="0">
              <a:defRPr/>
            </a:pPr>
            <a:endParaRPr lang="pl-PL" sz="2000" kern="0" dirty="0">
              <a:solidFill>
                <a:srgbClr val="000000"/>
              </a:solidFill>
              <a:cs typeface="Times New Roman" pitchFamily="18" charset="0"/>
            </a:endParaRPr>
          </a:p>
        </p:txBody>
      </p:sp>
      <p:sp>
        <p:nvSpPr>
          <p:cNvPr id="4" name="Symbol zastępczy numeru slajdu 3"/>
          <p:cNvSpPr txBox="1">
            <a:spLocks/>
          </p:cNvSpPr>
          <p:nvPr/>
        </p:nvSpPr>
        <p:spPr bwMode="auto">
          <a:xfrm>
            <a:off x="6227763" y="6616700"/>
            <a:ext cx="2665412" cy="2682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algn="r">
              <a:defRPr/>
            </a:pPr>
            <a:endParaRPr lang="pl-PL" sz="1000" dirty="0">
              <a:solidFill>
                <a:srgbClr val="008000"/>
              </a:solidFill>
              <a:latin typeface="Tahoma"/>
              <a:cs typeface="Arial" pitchFamily="34" charset="0"/>
            </a:endParaRPr>
          </a:p>
        </p:txBody>
      </p:sp>
      <p:sp>
        <p:nvSpPr>
          <p:cNvPr id="6" name="Symbol zastępczy zawartości 2"/>
          <p:cNvSpPr txBox="1">
            <a:spLocks/>
          </p:cNvSpPr>
          <p:nvPr/>
        </p:nvSpPr>
        <p:spPr bwMode="auto">
          <a:xfrm>
            <a:off x="838200" y="1853208"/>
            <a:ext cx="7772400" cy="439519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eaLnBrk="0" hangingPunct="0">
              <a:spcBef>
                <a:spcPct val="20000"/>
              </a:spcBef>
              <a:defRPr/>
            </a:pPr>
            <a:endParaRPr lang="pl-PL" sz="2000" b="1" kern="0" dirty="0" smtClean="0">
              <a:solidFill>
                <a:srgbClr val="000000"/>
              </a:solidFill>
              <a:cs typeface="Times New Roman" pitchFamily="18" charset="0"/>
            </a:endParaRPr>
          </a:p>
          <a:p>
            <a:r>
              <a:rPr lang="pl-PL" sz="2000" b="1" dirty="0" smtClean="0">
                <a:solidFill>
                  <a:srgbClr val="000000"/>
                </a:solidFill>
                <a:cs typeface="Arial" pitchFamily="34" charset="0"/>
              </a:rPr>
              <a:t>Budżet podziałania </a:t>
            </a:r>
            <a:r>
              <a:rPr lang="pl-PL" sz="2000" dirty="0" smtClean="0">
                <a:solidFill>
                  <a:srgbClr val="000000"/>
                </a:solidFill>
                <a:cs typeface="Arial" pitchFamily="34" charset="0"/>
              </a:rPr>
              <a:t>– 64 999 372 euro</a:t>
            </a:r>
          </a:p>
          <a:p>
            <a:r>
              <a:rPr lang="pl-PL" sz="2000" b="1" dirty="0" smtClean="0">
                <a:solidFill>
                  <a:srgbClr val="000000"/>
                </a:solidFill>
                <a:cs typeface="Arial" pitchFamily="34" charset="0"/>
              </a:rPr>
              <a:t> </a:t>
            </a:r>
            <a:endParaRPr lang="pl-PL" sz="2000" dirty="0" smtClean="0">
              <a:solidFill>
                <a:srgbClr val="000000"/>
              </a:solidFill>
              <a:cs typeface="Arial" pitchFamily="34" charset="0"/>
            </a:endParaRPr>
          </a:p>
          <a:p>
            <a:pPr algn="just"/>
            <a:r>
              <a:rPr lang="pl-PL" sz="2000" b="1" i="1" dirty="0" smtClean="0">
                <a:solidFill>
                  <a:srgbClr val="000000"/>
                </a:solidFill>
                <a:cs typeface="Arial" pitchFamily="34" charset="0"/>
              </a:rPr>
              <a:t>Beneficjenci</a:t>
            </a:r>
            <a:r>
              <a:rPr lang="pl-PL" sz="2000" b="1" dirty="0" smtClean="0">
                <a:solidFill>
                  <a:srgbClr val="000000"/>
                </a:solidFill>
                <a:cs typeface="Arial" pitchFamily="34" charset="0"/>
              </a:rPr>
              <a:t> - </a:t>
            </a:r>
            <a:r>
              <a:rPr lang="pl-PL" sz="2000" dirty="0" smtClean="0">
                <a:solidFill>
                  <a:srgbClr val="000000"/>
                </a:solidFill>
                <a:cs typeface="Arial" pitchFamily="34" charset="0"/>
              </a:rPr>
              <a:t>Osoba fizyczna, osoba prawna, jednostka organizacyjna nieposiadająca osobowości prawnej, prowadząca działalność gospodarczą w zakresie usług rolniczych jako mikro- lub małe przedsiębiorstwo przez co najmniej dwa lata przed złożeniem wniosku o przyznanie pomocy.</a:t>
            </a:r>
          </a:p>
          <a:p>
            <a:pPr algn="just"/>
            <a:endParaRPr lang="pl-PL" sz="2000" dirty="0" smtClean="0">
              <a:solidFill>
                <a:srgbClr val="000000"/>
              </a:solidFill>
              <a:cs typeface="Arial" pitchFamily="34" charset="0"/>
            </a:endParaRPr>
          </a:p>
          <a:p>
            <a:pPr algn="just"/>
            <a:r>
              <a:rPr lang="pl-PL" sz="2000" b="1" dirty="0" smtClean="0">
                <a:solidFill>
                  <a:srgbClr val="000000"/>
                </a:solidFill>
                <a:cs typeface="Arial" pitchFamily="34" charset="0"/>
              </a:rPr>
              <a:t>Rodzaj wsparcia </a:t>
            </a:r>
            <a:r>
              <a:rPr lang="pl-PL" sz="2000" dirty="0" smtClean="0">
                <a:solidFill>
                  <a:srgbClr val="000000"/>
                </a:solidFill>
                <a:cs typeface="Arial" pitchFamily="34" charset="0"/>
              </a:rPr>
              <a:t>– refundacja części  kosztów kwalifikowalnych operacji</a:t>
            </a:r>
          </a:p>
          <a:p>
            <a:pPr algn="just"/>
            <a:endParaRPr lang="pl-PL" sz="2000" dirty="0" smtClean="0">
              <a:solidFill>
                <a:srgbClr val="000000"/>
              </a:solidFill>
              <a:cs typeface="Arial" pitchFamily="34" charset="0"/>
            </a:endParaRPr>
          </a:p>
          <a:p>
            <a:pPr marL="342900" indent="-342900" eaLnBrk="0" hangingPunct="0">
              <a:spcBef>
                <a:spcPct val="20000"/>
              </a:spcBef>
              <a:defRPr/>
            </a:pPr>
            <a:endParaRPr lang="pl-PL" sz="2000" kern="0" dirty="0">
              <a:solidFill>
                <a:srgbClr val="000000"/>
              </a:solidFill>
              <a:cs typeface="Times New Roman" pitchFamily="18" charset="0"/>
            </a:endParaRPr>
          </a:p>
        </p:txBody>
      </p:sp>
      <p:sp>
        <p:nvSpPr>
          <p:cNvPr id="9" name="Symbol zastępczy numeru slajdu 8"/>
          <p:cNvSpPr>
            <a:spLocks noGrp="1"/>
          </p:cNvSpPr>
          <p:nvPr>
            <p:ph type="sldNum" sz="quarter" idx="12"/>
          </p:nvPr>
        </p:nvSpPr>
        <p:spPr/>
        <p:txBody>
          <a:bodyPr/>
          <a:lstStyle/>
          <a:p>
            <a:pPr>
              <a:defRPr/>
            </a:pPr>
            <a:fld id="{827DB400-EF1B-408F-897A-A3FA3A1DB194}" type="slidenum">
              <a:rPr lang="pl-PL" smtClean="0"/>
              <a:pPr>
                <a:defRPr/>
              </a:pPr>
              <a:t>29</a:t>
            </a:fld>
            <a:endParaRPr lang="pl-PL" dirty="0"/>
          </a:p>
        </p:txBody>
      </p:sp>
    </p:spTree>
    <p:extLst>
      <p:ext uri="{BB962C8B-B14F-4D97-AF65-F5344CB8AC3E}">
        <p14:creationId xmlns:p14="http://schemas.microsoft.com/office/powerpoint/2010/main" xmlns="" val="524470083"/>
      </p:ext>
    </p:extLst>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899592" y="692150"/>
            <a:ext cx="7416824" cy="4897438"/>
          </a:xfrm>
        </p:spPr>
        <p:txBody>
          <a:bodyPr>
            <a:normAutofit/>
          </a:bodyPr>
          <a:lstStyle/>
          <a:p>
            <a:pPr algn="just">
              <a:defRPr/>
            </a:pPr>
            <a:r>
              <a:rPr lang="pl-PL" sz="2400" dirty="0" smtClean="0">
                <a:latin typeface="Times New Roman" pitchFamily="18" charset="0"/>
                <a:cs typeface="Times New Roman" pitchFamily="18" charset="0"/>
              </a:rPr>
              <a:t>Na realizację Programu w latach 2014-2020 przeznaczono, łącznie ze środków Europejskiego Funduszu Rolnego na rzecz Rozwoju Obszarów Wiejskich oraz krajowych środków publicznych, kwotę ponad </a:t>
            </a:r>
            <a:r>
              <a:rPr lang="pl-PL" sz="3200" b="1" dirty="0" smtClean="0">
                <a:solidFill>
                  <a:srgbClr val="FF0000"/>
                </a:solidFill>
                <a:latin typeface="Times New Roman" pitchFamily="18" charset="0"/>
                <a:cs typeface="Times New Roman" pitchFamily="18" charset="0"/>
              </a:rPr>
              <a:t>13,5 mld </a:t>
            </a:r>
            <a:r>
              <a:rPr lang="pl-PL" sz="2400" dirty="0" smtClean="0">
                <a:latin typeface="Times New Roman" pitchFamily="18" charset="0"/>
                <a:cs typeface="Times New Roman" pitchFamily="18" charset="0"/>
              </a:rPr>
              <a:t>euro.</a:t>
            </a:r>
            <a:r>
              <a:rPr lang="pl-PL" sz="2400" b="1" dirty="0" smtClean="0">
                <a:solidFill>
                  <a:srgbClr val="008000"/>
                </a:solidFill>
                <a:effectLst>
                  <a:outerShdw blurRad="38100" dist="38100" dir="2700000" algn="tl">
                    <a:srgbClr val="C0C0C0"/>
                  </a:outerShdw>
                </a:effectLst>
                <a:latin typeface="Times New Roman" pitchFamily="18" charset="0"/>
                <a:ea typeface="+mn-ea"/>
                <a:cs typeface="Times New Roman" pitchFamily="18" charset="0"/>
              </a:rPr>
              <a:t/>
            </a:r>
            <a:br>
              <a:rPr lang="pl-PL" sz="2400" b="1" dirty="0" smtClean="0">
                <a:solidFill>
                  <a:srgbClr val="008000"/>
                </a:solidFill>
                <a:effectLst>
                  <a:outerShdw blurRad="38100" dist="38100" dir="2700000" algn="tl">
                    <a:srgbClr val="C0C0C0"/>
                  </a:outerShdw>
                </a:effectLst>
                <a:latin typeface="Times New Roman" pitchFamily="18" charset="0"/>
                <a:ea typeface="+mn-ea"/>
                <a:cs typeface="Times New Roman" pitchFamily="18" charset="0"/>
              </a:rPr>
            </a:br>
            <a:r>
              <a:rPr lang="pl-PL" sz="2000" dirty="0" smtClean="0"/>
              <a:t/>
            </a:r>
            <a:br>
              <a:rPr lang="pl-PL" sz="2000" dirty="0" smtClean="0"/>
            </a:br>
            <a:endParaRPr lang="pl-PL" sz="2000" dirty="0"/>
          </a:p>
        </p:txBody>
      </p:sp>
      <p:sp>
        <p:nvSpPr>
          <p:cNvPr id="2051" name="Rectangle 2"/>
          <p:cNvSpPr>
            <a:spLocks noGrp="1"/>
          </p:cNvSpPr>
          <p:nvPr>
            <p:ph type="subTitle" idx="1"/>
          </p:nvPr>
        </p:nvSpPr>
        <p:spPr>
          <a:xfrm>
            <a:off x="1071563" y="571500"/>
            <a:ext cx="6929437" cy="936625"/>
          </a:xfrm>
        </p:spPr>
        <p:txBody>
          <a:bodyPr/>
          <a:lstStyle/>
          <a:p>
            <a:pPr eaLnBrk="1" hangingPunct="1">
              <a:lnSpc>
                <a:spcPct val="90000"/>
              </a:lnSpc>
            </a:pPr>
            <a:r>
              <a:rPr lang="pl-PL" sz="2800" b="1" dirty="0" smtClean="0">
                <a:solidFill>
                  <a:srgbClr val="008000"/>
                </a:solidFill>
                <a:latin typeface="Times New Roman" pitchFamily="18" charset="0"/>
                <a:cs typeface="Times New Roman" pitchFamily="18" charset="0"/>
              </a:rPr>
              <a:t>PROW 2014-2020</a:t>
            </a:r>
            <a:endParaRPr lang="en-US" sz="2800" b="1" dirty="0" smtClean="0">
              <a:solidFill>
                <a:srgbClr val="008000"/>
              </a:solidFill>
              <a:latin typeface="Times New Roman" pitchFamily="18" charset="0"/>
              <a:cs typeface="Times New Roman" pitchFamily="18" charset="0"/>
            </a:endParaRPr>
          </a:p>
          <a:p>
            <a:pPr eaLnBrk="1" hangingPunct="1">
              <a:lnSpc>
                <a:spcPct val="90000"/>
              </a:lnSpc>
            </a:pPr>
            <a:endParaRPr lang="en-GB" sz="2800" b="1" dirty="0" smtClean="0">
              <a:solidFill>
                <a:srgbClr val="008000"/>
              </a:solidFill>
            </a:endParaRPr>
          </a:p>
        </p:txBody>
      </p:sp>
      <p:sp>
        <p:nvSpPr>
          <p:cNvPr id="3" name="Symbol zastępczy numeru slajdu 2"/>
          <p:cNvSpPr>
            <a:spLocks noGrp="1"/>
          </p:cNvSpPr>
          <p:nvPr>
            <p:ph type="sldNum" sz="quarter" idx="12"/>
          </p:nvPr>
        </p:nvSpPr>
        <p:spPr/>
        <p:txBody>
          <a:bodyPr/>
          <a:lstStyle/>
          <a:p>
            <a:pPr>
              <a:defRPr/>
            </a:pPr>
            <a:fld id="{DC64E41E-9DA4-45EA-9115-7B19A9B0C3BF}" type="slidenum">
              <a:rPr lang="pl-PL" smtClean="0"/>
              <a:pPr>
                <a:defRPr/>
              </a:pPr>
              <a:t>3</a:t>
            </a:fld>
            <a:endParaRPr lang="pl-PL" dirty="0"/>
          </a:p>
        </p:txBody>
      </p:sp>
    </p:spTree>
    <p:extLst>
      <p:ext uri="{BB962C8B-B14F-4D97-AF65-F5344CB8AC3E}">
        <p14:creationId xmlns:p14="http://schemas.microsoft.com/office/powerpoint/2010/main" xmlns="" val="3852430159"/>
      </p:ext>
    </p:extLst>
  </p:cSld>
  <p:clrMapOvr>
    <a:masterClrMapping/>
  </p:clrMapOvr>
  <p:transition>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numeru slajdu 1"/>
          <p:cNvSpPr txBox="1">
            <a:spLocks/>
          </p:cNvSpPr>
          <p:nvPr/>
        </p:nvSpPr>
        <p:spPr bwMode="auto">
          <a:xfrm>
            <a:off x="6227763" y="6616700"/>
            <a:ext cx="2665412" cy="2682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algn="r">
              <a:defRPr/>
            </a:pPr>
            <a:endParaRPr lang="pl-PL" sz="1000" dirty="0">
              <a:solidFill>
                <a:srgbClr val="008000"/>
              </a:solidFill>
              <a:latin typeface="Tahoma"/>
              <a:cs typeface="Arial" pitchFamily="34" charset="0"/>
            </a:endParaRPr>
          </a:p>
        </p:txBody>
      </p:sp>
      <p:sp>
        <p:nvSpPr>
          <p:cNvPr id="4" name="Tytuł 1"/>
          <p:cNvSpPr txBox="1">
            <a:spLocks/>
          </p:cNvSpPr>
          <p:nvPr/>
        </p:nvSpPr>
        <p:spPr>
          <a:xfrm>
            <a:off x="1187623" y="620713"/>
            <a:ext cx="7268989" cy="576039"/>
          </a:xfrm>
          <a:prstGeom prst="rect">
            <a:avLst/>
          </a:prstGeom>
        </p:spPr>
        <p:txBody>
          <a:bodyPr/>
          <a:lstStyle/>
          <a:p>
            <a:r>
              <a:rPr lang="pl-PL" b="1" dirty="0" smtClean="0">
                <a:solidFill>
                  <a:srgbClr val="008000"/>
                </a:solidFill>
                <a:cs typeface="Arial" pitchFamily="34" charset="0"/>
              </a:rPr>
              <a:t>Rozwój przedsiębiorczości – rozwój usług rolniczych</a:t>
            </a:r>
            <a:endParaRPr lang="pl-PL" dirty="0" smtClean="0">
              <a:solidFill>
                <a:srgbClr val="008000"/>
              </a:solidFill>
              <a:cs typeface="Arial" pitchFamily="34" charset="0"/>
            </a:endParaRPr>
          </a:p>
          <a:p>
            <a:endParaRPr lang="pl-PL" b="1" dirty="0" smtClean="0">
              <a:solidFill>
                <a:srgbClr val="000000"/>
              </a:solidFill>
              <a:cs typeface="Times New Roman" pitchFamily="18" charset="0"/>
            </a:endParaRPr>
          </a:p>
          <a:p>
            <a:endParaRPr lang="pl-PL" dirty="0">
              <a:solidFill>
                <a:srgbClr val="000000"/>
              </a:solidFill>
              <a:cs typeface="Arial" pitchFamily="34" charset="0"/>
            </a:endParaRPr>
          </a:p>
        </p:txBody>
      </p:sp>
      <p:sp>
        <p:nvSpPr>
          <p:cNvPr id="6" name="Symbol zastępczy zawartości 2"/>
          <p:cNvSpPr txBox="1">
            <a:spLocks/>
          </p:cNvSpPr>
          <p:nvPr/>
        </p:nvSpPr>
        <p:spPr bwMode="auto">
          <a:xfrm>
            <a:off x="467544" y="1340768"/>
            <a:ext cx="8136904" cy="525658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
            <a:r>
              <a:rPr lang="pl-PL" b="1" dirty="0" smtClean="0">
                <a:solidFill>
                  <a:srgbClr val="000000"/>
                </a:solidFill>
                <a:cs typeface="Arial" pitchFamily="34" charset="0"/>
              </a:rPr>
              <a:t>Warunki kwalifikowalności</a:t>
            </a:r>
          </a:p>
          <a:p>
            <a:pPr algn="just"/>
            <a:endParaRPr lang="pl-PL" dirty="0" smtClean="0">
              <a:solidFill>
                <a:srgbClr val="000000"/>
              </a:solidFill>
              <a:cs typeface="Arial" pitchFamily="34" charset="0"/>
            </a:endParaRPr>
          </a:p>
          <a:p>
            <a:pPr algn="just"/>
            <a:r>
              <a:rPr lang="pl-PL" dirty="0" smtClean="0">
                <a:solidFill>
                  <a:srgbClr val="000000"/>
                </a:solidFill>
                <a:cs typeface="Arial" pitchFamily="34" charset="0"/>
              </a:rPr>
              <a:t>Pomoc może być przyznana, jeśli spełnione są następujące warunki:</a:t>
            </a:r>
          </a:p>
          <a:p>
            <a:pPr marL="712788" lvl="1" indent="-255588" algn="just">
              <a:buFont typeface="Wingdings" pitchFamily="2" charset="2"/>
              <a:buChar char="q"/>
            </a:pPr>
            <a:r>
              <a:rPr lang="pl-PL" dirty="0" smtClean="0">
                <a:solidFill>
                  <a:srgbClr val="000000"/>
                </a:solidFill>
                <a:cs typeface="Arial" pitchFamily="34" charset="0"/>
              </a:rPr>
              <a:t>wnioskodawca prowadzi działalność gospodarczą w zakresie usług rolniczych jako mikro- lub małe przedsiębiorstwo przez co najmniej dwa lata przed złożeniem wniosku o przyznanie pomocy,</a:t>
            </a:r>
          </a:p>
          <a:p>
            <a:pPr marL="712788" lvl="1" indent="-255588" algn="just">
              <a:buFont typeface="Wingdings" pitchFamily="2" charset="2"/>
              <a:buChar char="q"/>
            </a:pPr>
            <a:r>
              <a:rPr lang="pl-PL" dirty="0" smtClean="0">
                <a:solidFill>
                  <a:srgbClr val="000000"/>
                </a:solidFill>
                <a:cs typeface="Arial" pitchFamily="34" charset="0"/>
              </a:rPr>
              <a:t>wnioskodawca przedłoży biznesplan dotyczący rozwoju działalności gospodarczej, zakładający prowadzenie rentownej działalności w zakresie usług dla rolnictwa,</a:t>
            </a:r>
          </a:p>
          <a:p>
            <a:pPr marL="712788" lvl="1" indent="-255588" algn="just">
              <a:buFont typeface="Wingdings" pitchFamily="2" charset="2"/>
              <a:buChar char="q"/>
            </a:pPr>
            <a:r>
              <a:rPr lang="pl-PL" dirty="0" smtClean="0">
                <a:solidFill>
                  <a:srgbClr val="000000"/>
                </a:solidFill>
                <a:cs typeface="Arial" pitchFamily="34" charset="0"/>
              </a:rPr>
              <a:t>wnioskodawca deklaruje obowiązek dokumentowania świadczenia usług rolniczych, co związane jest z zabezpieczeniem przed ryzykiem tworzenia sztucznych warunków w celu uzyskania wsparcia, tj. zakupu maszyn rolniczych, które przede wszystkim będą używane we własnym gospodarstwie rolnika, a nie w celu prowadzenia działalności gospodarczej zapewniającej dochód.</a:t>
            </a:r>
          </a:p>
          <a:p>
            <a:pPr algn="just">
              <a:buFont typeface="Wingdings" pitchFamily="2" charset="2"/>
              <a:buChar char="q"/>
            </a:pPr>
            <a:endParaRPr lang="pl-PL" sz="1500" dirty="0" smtClean="0">
              <a:solidFill>
                <a:srgbClr val="000000"/>
              </a:solidFill>
              <a:cs typeface="Arial" pitchFamily="34" charset="0"/>
            </a:endParaRPr>
          </a:p>
          <a:p>
            <a:pPr algn="just"/>
            <a:r>
              <a:rPr lang="pl-PL" dirty="0" smtClean="0">
                <a:solidFill>
                  <a:srgbClr val="000000"/>
                </a:solidFill>
                <a:cs typeface="Arial" pitchFamily="34" charset="0"/>
              </a:rPr>
              <a:t>Pomocy nie udziela się podmiotom, które skorzystały z pomocy finansowej w ramach działania  „Modernizacja gospodarstw rolnych”, objętego PROW 2007</a:t>
            </a:r>
            <a:r>
              <a:rPr lang="pl-PL" dirty="0" smtClean="0">
                <a:solidFill>
                  <a:srgbClr val="000000"/>
                </a:solidFill>
                <a:cs typeface="Arial" pitchFamily="34" charset="0"/>
                <a:sym typeface="Symbol"/>
              </a:rPr>
              <a:t></a:t>
            </a:r>
            <a:r>
              <a:rPr lang="pl-PL" dirty="0" smtClean="0">
                <a:solidFill>
                  <a:srgbClr val="000000"/>
                </a:solidFill>
                <a:cs typeface="Arial" pitchFamily="34" charset="0"/>
              </a:rPr>
              <a:t>2013.</a:t>
            </a:r>
          </a:p>
          <a:p>
            <a:pPr algn="just"/>
            <a:endParaRPr lang="pl-PL" sz="2000" dirty="0" smtClean="0">
              <a:solidFill>
                <a:srgbClr val="000000"/>
              </a:solidFill>
              <a:cs typeface="Arial" pitchFamily="34" charset="0"/>
            </a:endParaRPr>
          </a:p>
          <a:p>
            <a:pPr marL="342900" indent="-342900" eaLnBrk="0" hangingPunct="0">
              <a:spcBef>
                <a:spcPct val="20000"/>
              </a:spcBef>
              <a:defRPr/>
            </a:pPr>
            <a:endParaRPr lang="pl-PL" sz="2000" kern="0" dirty="0">
              <a:solidFill>
                <a:srgbClr val="000000"/>
              </a:solidFill>
              <a:cs typeface="Times New Roman" pitchFamily="18" charset="0"/>
            </a:endParaRPr>
          </a:p>
        </p:txBody>
      </p:sp>
      <p:sp>
        <p:nvSpPr>
          <p:cNvPr id="7" name="Symbol zastępczy numeru slajdu 3"/>
          <p:cNvSpPr txBox="1">
            <a:spLocks/>
          </p:cNvSpPr>
          <p:nvPr/>
        </p:nvSpPr>
        <p:spPr bwMode="auto">
          <a:xfrm>
            <a:off x="6380163" y="6769100"/>
            <a:ext cx="2665412" cy="2682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algn="r">
              <a:defRPr/>
            </a:pPr>
            <a:endParaRPr lang="pl-PL" sz="1000" dirty="0">
              <a:solidFill>
                <a:srgbClr val="008000"/>
              </a:solidFill>
              <a:latin typeface="Tahoma"/>
              <a:cs typeface="Arial" pitchFamily="34" charset="0"/>
            </a:endParaRPr>
          </a:p>
        </p:txBody>
      </p:sp>
      <p:sp>
        <p:nvSpPr>
          <p:cNvPr id="10" name="Symbol zastępczy numeru slajdu 9"/>
          <p:cNvSpPr>
            <a:spLocks noGrp="1"/>
          </p:cNvSpPr>
          <p:nvPr>
            <p:ph type="sldNum" sz="quarter" idx="12"/>
          </p:nvPr>
        </p:nvSpPr>
        <p:spPr/>
        <p:txBody>
          <a:bodyPr/>
          <a:lstStyle/>
          <a:p>
            <a:pPr>
              <a:defRPr/>
            </a:pPr>
            <a:fld id="{827DB400-EF1B-408F-897A-A3FA3A1DB194}" type="slidenum">
              <a:rPr lang="pl-PL" smtClean="0"/>
              <a:pPr>
                <a:defRPr/>
              </a:pPr>
              <a:t>30</a:t>
            </a:fld>
            <a:endParaRPr lang="pl-PL" dirty="0"/>
          </a:p>
        </p:txBody>
      </p:sp>
    </p:spTree>
    <p:extLst>
      <p:ext uri="{BB962C8B-B14F-4D97-AF65-F5344CB8AC3E}">
        <p14:creationId xmlns:p14="http://schemas.microsoft.com/office/powerpoint/2010/main" xmlns="" val="1612005967"/>
      </p:ext>
    </p:extLst>
  </p:cSld>
  <p:clrMapOvr>
    <a:masterClrMapping/>
  </p:clrMapOvr>
  <p:transition>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numeru slajdu 1"/>
          <p:cNvSpPr txBox="1">
            <a:spLocks/>
          </p:cNvSpPr>
          <p:nvPr/>
        </p:nvSpPr>
        <p:spPr bwMode="auto">
          <a:xfrm>
            <a:off x="6227763" y="6616700"/>
            <a:ext cx="2665412" cy="2682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algn="r">
              <a:defRPr/>
            </a:pPr>
            <a:endParaRPr lang="pl-PL" sz="1000" dirty="0">
              <a:solidFill>
                <a:srgbClr val="008000"/>
              </a:solidFill>
              <a:latin typeface="Tahoma"/>
              <a:cs typeface="Arial" pitchFamily="34" charset="0"/>
            </a:endParaRPr>
          </a:p>
        </p:txBody>
      </p:sp>
      <p:sp>
        <p:nvSpPr>
          <p:cNvPr id="5" name="Tytuł 1"/>
          <p:cNvSpPr txBox="1">
            <a:spLocks/>
          </p:cNvSpPr>
          <p:nvPr/>
        </p:nvSpPr>
        <p:spPr>
          <a:xfrm>
            <a:off x="1187623" y="620713"/>
            <a:ext cx="7268989" cy="1143000"/>
          </a:xfrm>
          <a:prstGeom prst="rect">
            <a:avLst/>
          </a:prstGeom>
        </p:spPr>
        <p:txBody>
          <a:bodyPr/>
          <a:lstStyle/>
          <a:p>
            <a:pPr eaLnBrk="0" hangingPunct="0"/>
            <a:r>
              <a:rPr lang="pl-PL" b="1" dirty="0" smtClean="0">
                <a:solidFill>
                  <a:srgbClr val="008000"/>
                </a:solidFill>
                <a:cs typeface="Arial" pitchFamily="34" charset="0"/>
              </a:rPr>
              <a:t>Rozwój przedsiębiorczości – rozwój usług rolniczych</a:t>
            </a:r>
            <a:endParaRPr lang="pl-PL" dirty="0" smtClean="0">
              <a:solidFill>
                <a:srgbClr val="008000"/>
              </a:solidFill>
              <a:cs typeface="Arial" pitchFamily="34" charset="0"/>
            </a:endParaRPr>
          </a:p>
        </p:txBody>
      </p:sp>
      <p:sp>
        <p:nvSpPr>
          <p:cNvPr id="7" name="Symbol zastępczy zawartości 2"/>
          <p:cNvSpPr txBox="1">
            <a:spLocks/>
          </p:cNvSpPr>
          <p:nvPr/>
        </p:nvSpPr>
        <p:spPr bwMode="auto">
          <a:xfrm>
            <a:off x="467544" y="1196752"/>
            <a:ext cx="8208912" cy="48245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pl-PL" b="1" i="1" dirty="0" smtClean="0">
              <a:solidFill>
                <a:srgbClr val="000000"/>
              </a:solidFill>
              <a:cs typeface="Arial" pitchFamily="34" charset="0"/>
            </a:endParaRPr>
          </a:p>
          <a:p>
            <a:r>
              <a:rPr lang="pl-PL" b="1" dirty="0" smtClean="0">
                <a:solidFill>
                  <a:srgbClr val="000000"/>
                </a:solidFill>
                <a:cs typeface="Arial" pitchFamily="34" charset="0"/>
              </a:rPr>
              <a:t>Koszty kwalifikowalne</a:t>
            </a:r>
            <a:endParaRPr lang="pl-PL" dirty="0" smtClean="0">
              <a:solidFill>
                <a:srgbClr val="000000"/>
              </a:solidFill>
              <a:cs typeface="Arial" pitchFamily="34" charset="0"/>
            </a:endParaRPr>
          </a:p>
          <a:p>
            <a:pPr algn="just"/>
            <a:r>
              <a:rPr lang="pl-PL" dirty="0" smtClean="0">
                <a:solidFill>
                  <a:srgbClr val="000000"/>
                </a:solidFill>
                <a:cs typeface="Arial" pitchFamily="34" charset="0"/>
              </a:rPr>
              <a:t>Koszty kwalifikowalne obejmują koszty zakupu lub leasingu nowych maszyn, urządzeń lub sprzętu komputerowego.</a:t>
            </a:r>
          </a:p>
          <a:p>
            <a:pPr algn="just"/>
            <a:r>
              <a:rPr lang="pl-PL" dirty="0" smtClean="0">
                <a:solidFill>
                  <a:srgbClr val="000000"/>
                </a:solidFill>
                <a:cs typeface="Arial" pitchFamily="34" charset="0"/>
              </a:rPr>
              <a:t>Koszt zakupu ciągnika rolniczego może być kosztem kwalifikowanym w części nie przekraczającej 50% pozostałych kosztów kwalifikowanych.</a:t>
            </a:r>
          </a:p>
          <a:p>
            <a:pPr algn="just"/>
            <a:endParaRPr lang="pl-PL" dirty="0" smtClean="0">
              <a:solidFill>
                <a:srgbClr val="000000"/>
              </a:solidFill>
              <a:cs typeface="Arial" pitchFamily="34" charset="0"/>
            </a:endParaRPr>
          </a:p>
          <a:p>
            <a:pPr algn="just"/>
            <a:r>
              <a:rPr lang="pl-PL" b="1" dirty="0" smtClean="0">
                <a:solidFill>
                  <a:srgbClr val="000000"/>
                </a:solidFill>
                <a:cs typeface="Arial" pitchFamily="34" charset="0"/>
              </a:rPr>
              <a:t>Zasady ustanawiania kryteriów wyboru:</a:t>
            </a:r>
          </a:p>
          <a:p>
            <a:pPr algn="just"/>
            <a:r>
              <a:rPr lang="pl-PL" dirty="0" smtClean="0">
                <a:solidFill>
                  <a:srgbClr val="000000"/>
                </a:solidFill>
                <a:cs typeface="Arial" pitchFamily="34" charset="0"/>
              </a:rPr>
              <a:t>Kryteria wyboru będą uwzględniać operacje dotyczące w szczególności:</a:t>
            </a:r>
          </a:p>
          <a:p>
            <a:pPr marL="712788" lvl="1" indent="-255588">
              <a:buFont typeface="Wingdings" pitchFamily="2" charset="2"/>
              <a:buChar char="q"/>
            </a:pPr>
            <a:r>
              <a:rPr lang="pl-PL" dirty="0" smtClean="0">
                <a:solidFill>
                  <a:srgbClr val="000000"/>
                </a:solidFill>
                <a:cs typeface="Arial" pitchFamily="34" charset="0"/>
              </a:rPr>
              <a:t>innowacyjności, ochrony środowiska, przeciwdziałania zmianom klimatu,</a:t>
            </a:r>
          </a:p>
          <a:p>
            <a:pPr marL="712788" lvl="1" indent="-255588">
              <a:buFont typeface="Wingdings" pitchFamily="2" charset="2"/>
              <a:buChar char="q"/>
            </a:pPr>
            <a:r>
              <a:rPr lang="pl-PL" dirty="0" smtClean="0">
                <a:solidFill>
                  <a:srgbClr val="000000"/>
                </a:solidFill>
                <a:cs typeface="Arial" pitchFamily="34" charset="0"/>
              </a:rPr>
              <a:t>wnioskodawców, którzy nie korzystali z pomocy finansowej w ramach działań: „Różnicowanie w kierunku działalności nierolniczej” lub „Tworzenie i rozwój mikroprzedsiębiorstw” objętych PROW 2007</a:t>
            </a:r>
            <a:r>
              <a:rPr lang="pl-PL" dirty="0" smtClean="0">
                <a:solidFill>
                  <a:srgbClr val="000000"/>
                </a:solidFill>
                <a:cs typeface="Arial" pitchFamily="34" charset="0"/>
                <a:sym typeface="Symbol"/>
              </a:rPr>
              <a:t></a:t>
            </a:r>
            <a:r>
              <a:rPr lang="pl-PL" dirty="0" smtClean="0">
                <a:solidFill>
                  <a:srgbClr val="000000"/>
                </a:solidFill>
                <a:cs typeface="Arial" pitchFamily="34" charset="0"/>
              </a:rPr>
              <a:t>2013,</a:t>
            </a:r>
          </a:p>
          <a:p>
            <a:pPr marL="712788" lvl="1" indent="-255588">
              <a:buFont typeface="Wingdings" pitchFamily="2" charset="2"/>
              <a:buChar char="q"/>
            </a:pPr>
            <a:r>
              <a:rPr lang="pl-PL" dirty="0" smtClean="0">
                <a:solidFill>
                  <a:srgbClr val="000000"/>
                </a:solidFill>
                <a:cs typeface="Arial" pitchFamily="34" charset="0"/>
              </a:rPr>
              <a:t>realizacji inwestycji w gminach należących do powiatów o najwyższym poziomie bezrobocia w kraju.</a:t>
            </a:r>
          </a:p>
          <a:p>
            <a:pPr algn="just"/>
            <a:endParaRPr lang="pl-PL" sz="2000" dirty="0" smtClean="0">
              <a:solidFill>
                <a:srgbClr val="000000"/>
              </a:solidFill>
              <a:cs typeface="Arial" pitchFamily="34" charset="0"/>
            </a:endParaRPr>
          </a:p>
          <a:p>
            <a:pPr algn="just"/>
            <a:endParaRPr lang="pl-PL" sz="2000" dirty="0" smtClean="0">
              <a:solidFill>
                <a:srgbClr val="000000"/>
              </a:solidFill>
              <a:cs typeface="Arial" pitchFamily="34" charset="0"/>
            </a:endParaRPr>
          </a:p>
          <a:p>
            <a:pPr algn="just"/>
            <a:endParaRPr lang="pl-PL" sz="2000" dirty="0" smtClean="0">
              <a:solidFill>
                <a:srgbClr val="000000"/>
              </a:solidFill>
              <a:cs typeface="Arial" pitchFamily="34" charset="0"/>
            </a:endParaRPr>
          </a:p>
          <a:p>
            <a:pPr algn="just"/>
            <a:endParaRPr lang="pl-PL" sz="2000" dirty="0" smtClean="0">
              <a:solidFill>
                <a:srgbClr val="000000"/>
              </a:solidFill>
              <a:cs typeface="Arial" pitchFamily="34" charset="0"/>
            </a:endParaRPr>
          </a:p>
          <a:p>
            <a:pPr marL="342900" indent="-342900" eaLnBrk="0" hangingPunct="0">
              <a:spcBef>
                <a:spcPct val="20000"/>
              </a:spcBef>
              <a:defRPr/>
            </a:pPr>
            <a:endParaRPr lang="pl-PL" sz="2000" kern="0" dirty="0">
              <a:solidFill>
                <a:srgbClr val="000000"/>
              </a:solidFill>
              <a:cs typeface="Times New Roman" pitchFamily="18" charset="0"/>
            </a:endParaRPr>
          </a:p>
        </p:txBody>
      </p:sp>
      <p:sp>
        <p:nvSpPr>
          <p:cNvPr id="11" name="Symbol zastępczy numeru slajdu 10"/>
          <p:cNvSpPr>
            <a:spLocks noGrp="1"/>
          </p:cNvSpPr>
          <p:nvPr>
            <p:ph type="sldNum" sz="quarter" idx="12"/>
          </p:nvPr>
        </p:nvSpPr>
        <p:spPr/>
        <p:txBody>
          <a:bodyPr/>
          <a:lstStyle/>
          <a:p>
            <a:pPr>
              <a:defRPr/>
            </a:pPr>
            <a:fld id="{827DB400-EF1B-408F-897A-A3FA3A1DB194}" type="slidenum">
              <a:rPr lang="pl-PL" smtClean="0"/>
              <a:pPr>
                <a:defRPr/>
              </a:pPr>
              <a:t>31</a:t>
            </a:fld>
            <a:endParaRPr lang="pl-PL" dirty="0"/>
          </a:p>
        </p:txBody>
      </p:sp>
    </p:spTree>
    <p:extLst>
      <p:ext uri="{BB962C8B-B14F-4D97-AF65-F5344CB8AC3E}">
        <p14:creationId xmlns:p14="http://schemas.microsoft.com/office/powerpoint/2010/main" xmlns="" val="3932318420"/>
      </p:ext>
    </p:extLst>
  </p:cSld>
  <p:clrMapOvr>
    <a:masterClrMapping/>
  </p:clrMapOvr>
  <p:transition>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1"/>
          <p:cNvSpPr txBox="1">
            <a:spLocks/>
          </p:cNvSpPr>
          <p:nvPr/>
        </p:nvSpPr>
        <p:spPr>
          <a:xfrm>
            <a:off x="1371600" y="548680"/>
            <a:ext cx="7772400" cy="1143000"/>
          </a:xfrm>
          <a:prstGeom prst="rect">
            <a:avLst/>
          </a:prstGeom>
        </p:spPr>
        <p:txBody>
          <a:bodyPr/>
          <a:lstStyle/>
          <a:p>
            <a:pPr eaLnBrk="0" hangingPunct="0"/>
            <a:r>
              <a:rPr lang="pl-PL" b="1" dirty="0" smtClean="0">
                <a:solidFill>
                  <a:srgbClr val="008000"/>
                </a:solidFill>
                <a:cs typeface="Arial" pitchFamily="34" charset="0"/>
              </a:rPr>
              <a:t>Rozwój przedsiębiorczości – rozwój usług rolniczych</a:t>
            </a:r>
            <a:endParaRPr lang="pl-PL" dirty="0" smtClean="0">
              <a:solidFill>
                <a:srgbClr val="008000"/>
              </a:solidFill>
              <a:cs typeface="Arial" pitchFamily="34" charset="0"/>
            </a:endParaRPr>
          </a:p>
          <a:p>
            <a:pPr eaLnBrk="0" hangingPunct="0"/>
            <a:endParaRPr lang="pl-PL" sz="2000" b="1" i="1" dirty="0" smtClean="0">
              <a:solidFill>
                <a:srgbClr val="000000"/>
              </a:solidFill>
              <a:cs typeface="Arial" pitchFamily="34" charset="0"/>
            </a:endParaRPr>
          </a:p>
          <a:p>
            <a:pPr eaLnBrk="0" hangingPunct="0">
              <a:defRPr/>
            </a:pPr>
            <a:endParaRPr lang="pl-PL" sz="2000" kern="0" dirty="0">
              <a:solidFill>
                <a:srgbClr val="000000"/>
              </a:solidFill>
              <a:cs typeface="Times New Roman" pitchFamily="18" charset="0"/>
            </a:endParaRPr>
          </a:p>
        </p:txBody>
      </p:sp>
      <p:sp>
        <p:nvSpPr>
          <p:cNvPr id="7" name="Symbol zastępczy zawartości 2"/>
          <p:cNvSpPr txBox="1">
            <a:spLocks/>
          </p:cNvSpPr>
          <p:nvPr/>
        </p:nvSpPr>
        <p:spPr bwMode="auto">
          <a:xfrm>
            <a:off x="838200" y="1853208"/>
            <a:ext cx="7772400" cy="439519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
            <a:endParaRPr lang="pl-PL" sz="2500" dirty="0" smtClean="0">
              <a:solidFill>
                <a:srgbClr val="000000"/>
              </a:solidFill>
              <a:cs typeface="Arial" pitchFamily="34" charset="0"/>
            </a:endParaRPr>
          </a:p>
          <a:p>
            <a:pPr algn="just"/>
            <a:r>
              <a:rPr lang="pl-PL" b="1" dirty="0" smtClean="0">
                <a:solidFill>
                  <a:srgbClr val="000000"/>
                </a:solidFill>
                <a:cs typeface="Arial" pitchFamily="34" charset="0"/>
              </a:rPr>
              <a:t>Kwoty i wielkość wsparcia </a:t>
            </a:r>
          </a:p>
          <a:p>
            <a:pPr algn="just"/>
            <a:endParaRPr lang="pl-PL" dirty="0" smtClean="0">
              <a:solidFill>
                <a:srgbClr val="000000"/>
              </a:solidFill>
              <a:cs typeface="Arial" pitchFamily="34" charset="0"/>
            </a:endParaRPr>
          </a:p>
          <a:p>
            <a:pPr algn="just"/>
            <a:r>
              <a:rPr lang="pl-PL" dirty="0" smtClean="0">
                <a:solidFill>
                  <a:srgbClr val="000000"/>
                </a:solidFill>
                <a:cs typeface="Arial" pitchFamily="34" charset="0"/>
              </a:rPr>
              <a:t>Poziom pomocy wynosi maksymalnie 50% kosztów inwestycji kwalifikującej się do wsparcia. </a:t>
            </a:r>
          </a:p>
          <a:p>
            <a:pPr algn="just"/>
            <a:endParaRPr lang="pl-PL" dirty="0" smtClean="0">
              <a:solidFill>
                <a:srgbClr val="000000"/>
              </a:solidFill>
              <a:cs typeface="Arial" pitchFamily="34" charset="0"/>
            </a:endParaRPr>
          </a:p>
          <a:p>
            <a:pPr algn="just"/>
            <a:r>
              <a:rPr lang="pl-PL" dirty="0" smtClean="0">
                <a:solidFill>
                  <a:srgbClr val="000000"/>
                </a:solidFill>
                <a:cs typeface="Arial" pitchFamily="34" charset="0"/>
              </a:rPr>
              <a:t>Maksymalna wysokość pomocy przyznana w okresie realizacji Programu jednemu beneficjentowi wynosi </a:t>
            </a:r>
            <a:r>
              <a:rPr lang="pl-PL" b="1" dirty="0" smtClean="0">
                <a:solidFill>
                  <a:srgbClr val="FF0000"/>
                </a:solidFill>
                <a:cs typeface="Arial" pitchFamily="34" charset="0"/>
              </a:rPr>
              <a:t>500 000 zł </a:t>
            </a:r>
            <a:r>
              <a:rPr lang="pl-PL" dirty="0" smtClean="0">
                <a:solidFill>
                  <a:srgbClr val="000000"/>
                </a:solidFill>
                <a:cs typeface="Arial" pitchFamily="34" charset="0"/>
              </a:rPr>
              <a:t>(zgodnie z założeniami biznesplanu). </a:t>
            </a:r>
          </a:p>
          <a:p>
            <a:pPr algn="just">
              <a:buFont typeface="Wingdings" pitchFamily="2" charset="2"/>
              <a:buChar char="q"/>
            </a:pPr>
            <a:endParaRPr lang="pl-PL" sz="2000" dirty="0" smtClean="0">
              <a:solidFill>
                <a:srgbClr val="000000"/>
              </a:solidFill>
              <a:cs typeface="Arial" pitchFamily="34" charset="0"/>
            </a:endParaRPr>
          </a:p>
          <a:p>
            <a:pPr marL="342900" indent="-342900" eaLnBrk="0" hangingPunct="0">
              <a:spcBef>
                <a:spcPct val="20000"/>
              </a:spcBef>
              <a:defRPr/>
            </a:pPr>
            <a:endParaRPr lang="pl-PL" sz="2000" kern="0" dirty="0">
              <a:solidFill>
                <a:srgbClr val="000000"/>
              </a:solidFill>
              <a:cs typeface="Times New Roman" pitchFamily="18" charset="0"/>
            </a:endParaRPr>
          </a:p>
        </p:txBody>
      </p:sp>
      <p:sp>
        <p:nvSpPr>
          <p:cNvPr id="8" name="Symbol zastępczy numeru slajdu 3"/>
          <p:cNvSpPr txBox="1">
            <a:spLocks/>
          </p:cNvSpPr>
          <p:nvPr/>
        </p:nvSpPr>
        <p:spPr bwMode="auto">
          <a:xfrm>
            <a:off x="6380163" y="6769100"/>
            <a:ext cx="2665412" cy="2682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algn="r">
              <a:defRPr/>
            </a:pPr>
            <a:endParaRPr lang="pl-PL" sz="1000" dirty="0">
              <a:solidFill>
                <a:srgbClr val="008000"/>
              </a:solidFill>
              <a:latin typeface="Tahoma"/>
              <a:cs typeface="Arial" pitchFamily="34" charset="0"/>
            </a:endParaRPr>
          </a:p>
        </p:txBody>
      </p:sp>
      <p:sp>
        <p:nvSpPr>
          <p:cNvPr id="11" name="Symbol zastępczy numeru slajdu 10"/>
          <p:cNvSpPr>
            <a:spLocks noGrp="1"/>
          </p:cNvSpPr>
          <p:nvPr>
            <p:ph type="sldNum" sz="quarter" idx="12"/>
          </p:nvPr>
        </p:nvSpPr>
        <p:spPr/>
        <p:txBody>
          <a:bodyPr/>
          <a:lstStyle/>
          <a:p>
            <a:pPr>
              <a:defRPr/>
            </a:pPr>
            <a:fld id="{827DB400-EF1B-408F-897A-A3FA3A1DB194}" type="slidenum">
              <a:rPr lang="pl-PL" smtClean="0"/>
              <a:pPr>
                <a:defRPr/>
              </a:pPr>
              <a:t>32</a:t>
            </a:fld>
            <a:endParaRPr lang="pl-PL" dirty="0"/>
          </a:p>
        </p:txBody>
      </p:sp>
    </p:spTree>
    <p:extLst>
      <p:ext uri="{BB962C8B-B14F-4D97-AF65-F5344CB8AC3E}">
        <p14:creationId xmlns:p14="http://schemas.microsoft.com/office/powerpoint/2010/main" xmlns="" val="121756818"/>
      </p:ext>
    </p:extLst>
  </p:cSld>
  <p:clrMapOvr>
    <a:masterClrMapping/>
  </p:clrMapOvr>
  <p:transition>
    <p:fade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1"/>
          <p:cNvSpPr txBox="1">
            <a:spLocks/>
          </p:cNvSpPr>
          <p:nvPr/>
        </p:nvSpPr>
        <p:spPr>
          <a:xfrm>
            <a:off x="971600" y="476672"/>
            <a:ext cx="7772400" cy="1143000"/>
          </a:xfrm>
          <a:prstGeom prst="rect">
            <a:avLst/>
          </a:prstGeom>
        </p:spPr>
        <p:txBody>
          <a:bodyPr/>
          <a:lstStyle/>
          <a:p>
            <a:pPr algn="just" eaLnBrk="0" hangingPunct="0"/>
            <a:r>
              <a:rPr lang="pl-PL" dirty="0" smtClean="0">
                <a:solidFill>
                  <a:srgbClr val="000000"/>
                </a:solidFill>
                <a:cs typeface="Arial" pitchFamily="34" charset="0"/>
              </a:rPr>
              <a:t>Poddziałanie 7.7.5 </a:t>
            </a:r>
            <a:r>
              <a:rPr lang="pl-PL" b="1" dirty="0" smtClean="0">
                <a:solidFill>
                  <a:srgbClr val="000000"/>
                </a:solidFill>
                <a:cs typeface="Arial" pitchFamily="34" charset="0"/>
              </a:rPr>
              <a:t>Płatności na rzecz rolników kwalifikujących się do wsparcia w ramach systemu dla małych gospodarstw (Płatności dla rolników przekazujących małe gospodarstwa)</a:t>
            </a:r>
          </a:p>
          <a:p>
            <a:pPr eaLnBrk="0" hangingPunct="0"/>
            <a:endParaRPr lang="pl-PL" sz="2000" dirty="0" smtClean="0">
              <a:solidFill>
                <a:srgbClr val="000000"/>
              </a:solidFill>
              <a:cs typeface="Arial" pitchFamily="34" charset="0"/>
            </a:endParaRPr>
          </a:p>
          <a:p>
            <a:pPr eaLnBrk="0" hangingPunct="0">
              <a:defRPr/>
            </a:pPr>
            <a:endParaRPr lang="pl-PL" sz="2000" kern="0" dirty="0">
              <a:solidFill>
                <a:srgbClr val="000000"/>
              </a:solidFill>
              <a:cs typeface="Times New Roman" pitchFamily="18" charset="0"/>
            </a:endParaRPr>
          </a:p>
        </p:txBody>
      </p:sp>
      <p:sp>
        <p:nvSpPr>
          <p:cNvPr id="7" name="Symbol zastępczy zawartości 2"/>
          <p:cNvSpPr txBox="1">
            <a:spLocks/>
          </p:cNvSpPr>
          <p:nvPr/>
        </p:nvSpPr>
        <p:spPr bwMode="auto">
          <a:xfrm>
            <a:off x="2195736" y="1988840"/>
            <a:ext cx="7772400" cy="439519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eaLnBrk="0" hangingPunct="0">
              <a:spcBef>
                <a:spcPct val="20000"/>
              </a:spcBef>
              <a:defRPr/>
            </a:pPr>
            <a:endParaRPr lang="pl-PL" sz="2000" b="1" kern="0" dirty="0" smtClean="0">
              <a:solidFill>
                <a:srgbClr val="000000"/>
              </a:solidFill>
              <a:cs typeface="Times New Roman" pitchFamily="18" charset="0"/>
            </a:endParaRPr>
          </a:p>
          <a:p>
            <a:pPr algn="just"/>
            <a:endParaRPr lang="pl-PL" sz="2000" dirty="0" smtClean="0">
              <a:solidFill>
                <a:srgbClr val="000000"/>
              </a:solidFill>
              <a:cs typeface="Arial" pitchFamily="34" charset="0"/>
            </a:endParaRPr>
          </a:p>
          <a:p>
            <a:r>
              <a:rPr lang="pl-PL" b="1" dirty="0" smtClean="0">
                <a:solidFill>
                  <a:srgbClr val="000000"/>
                </a:solidFill>
                <a:cs typeface="Arial" pitchFamily="34" charset="0"/>
              </a:rPr>
              <a:t>Budżet</a:t>
            </a:r>
            <a:r>
              <a:rPr lang="pl-PL" dirty="0" smtClean="0">
                <a:solidFill>
                  <a:srgbClr val="000000"/>
                </a:solidFill>
                <a:cs typeface="Arial" pitchFamily="34" charset="0"/>
              </a:rPr>
              <a:t> – 130 000 317 euro</a:t>
            </a:r>
          </a:p>
          <a:p>
            <a:r>
              <a:rPr lang="pl-PL" b="1" i="1" dirty="0" smtClean="0">
                <a:solidFill>
                  <a:srgbClr val="000000"/>
                </a:solidFill>
                <a:cs typeface="Arial" pitchFamily="34" charset="0"/>
              </a:rPr>
              <a:t> </a:t>
            </a:r>
            <a:endParaRPr lang="pl-PL" dirty="0" smtClean="0">
              <a:solidFill>
                <a:srgbClr val="000000"/>
              </a:solidFill>
              <a:cs typeface="Arial" pitchFamily="34" charset="0"/>
            </a:endParaRPr>
          </a:p>
          <a:p>
            <a:r>
              <a:rPr lang="pl-PL" b="1" dirty="0" smtClean="0">
                <a:solidFill>
                  <a:srgbClr val="000000"/>
                </a:solidFill>
                <a:cs typeface="Arial" pitchFamily="34" charset="0"/>
              </a:rPr>
              <a:t>Beneficjenci</a:t>
            </a:r>
            <a:r>
              <a:rPr lang="pl-PL" b="1" i="1" dirty="0" smtClean="0">
                <a:solidFill>
                  <a:srgbClr val="000000"/>
                </a:solidFill>
                <a:cs typeface="Arial" pitchFamily="34" charset="0"/>
              </a:rPr>
              <a:t> - </a:t>
            </a:r>
            <a:r>
              <a:rPr lang="pl-PL" dirty="0" smtClean="0">
                <a:solidFill>
                  <a:srgbClr val="000000"/>
                </a:solidFill>
                <a:cs typeface="Arial" pitchFamily="34" charset="0"/>
              </a:rPr>
              <a:t>Rolnik będący osobą fizyczną</a:t>
            </a:r>
          </a:p>
          <a:p>
            <a:endParaRPr lang="pl-PL" dirty="0" smtClean="0">
              <a:solidFill>
                <a:srgbClr val="000000"/>
              </a:solidFill>
              <a:cs typeface="Arial" pitchFamily="34" charset="0"/>
            </a:endParaRPr>
          </a:p>
          <a:p>
            <a:r>
              <a:rPr lang="pl-PL" b="1" dirty="0" smtClean="0">
                <a:solidFill>
                  <a:srgbClr val="000000"/>
                </a:solidFill>
                <a:cs typeface="Arial" pitchFamily="34" charset="0"/>
              </a:rPr>
              <a:t>Rodzaj wsparcia </a:t>
            </a:r>
            <a:r>
              <a:rPr lang="pl-PL" dirty="0" smtClean="0">
                <a:solidFill>
                  <a:srgbClr val="000000"/>
                </a:solidFill>
                <a:cs typeface="Arial" pitchFamily="34" charset="0"/>
              </a:rPr>
              <a:t>– płatność jednorazowa</a:t>
            </a:r>
          </a:p>
          <a:p>
            <a:pPr algn="just">
              <a:buFont typeface="Wingdings" pitchFamily="2" charset="2"/>
              <a:buChar char="q"/>
            </a:pPr>
            <a:endParaRPr lang="pl-PL" sz="2000" dirty="0" smtClean="0">
              <a:solidFill>
                <a:srgbClr val="000000"/>
              </a:solidFill>
              <a:cs typeface="Arial" pitchFamily="34" charset="0"/>
            </a:endParaRPr>
          </a:p>
          <a:p>
            <a:pPr marL="342900" indent="-342900" eaLnBrk="0" hangingPunct="0">
              <a:spcBef>
                <a:spcPct val="20000"/>
              </a:spcBef>
              <a:defRPr/>
            </a:pPr>
            <a:endParaRPr lang="pl-PL" sz="2000" kern="0" dirty="0">
              <a:solidFill>
                <a:srgbClr val="000000"/>
              </a:solidFill>
              <a:cs typeface="Times New Roman" pitchFamily="18" charset="0"/>
            </a:endParaRPr>
          </a:p>
        </p:txBody>
      </p:sp>
      <p:sp>
        <p:nvSpPr>
          <p:cNvPr id="11" name="Symbol zastępczy numeru slajdu 10"/>
          <p:cNvSpPr>
            <a:spLocks noGrp="1"/>
          </p:cNvSpPr>
          <p:nvPr>
            <p:ph type="sldNum" sz="quarter" idx="12"/>
          </p:nvPr>
        </p:nvSpPr>
        <p:spPr/>
        <p:txBody>
          <a:bodyPr/>
          <a:lstStyle/>
          <a:p>
            <a:pPr>
              <a:defRPr/>
            </a:pPr>
            <a:fld id="{827DB400-EF1B-408F-897A-A3FA3A1DB194}" type="slidenum">
              <a:rPr lang="pl-PL" smtClean="0"/>
              <a:pPr>
                <a:defRPr/>
              </a:pPr>
              <a:t>33</a:t>
            </a:fld>
            <a:endParaRPr lang="pl-PL" dirty="0"/>
          </a:p>
        </p:txBody>
      </p:sp>
    </p:spTree>
    <p:extLst>
      <p:ext uri="{BB962C8B-B14F-4D97-AF65-F5344CB8AC3E}">
        <p14:creationId xmlns:p14="http://schemas.microsoft.com/office/powerpoint/2010/main" xmlns="" val="1385149173"/>
      </p:ext>
    </p:extLst>
  </p:cSld>
  <p:clrMapOvr>
    <a:masterClrMapping/>
  </p:clrMapOvr>
  <p:transition>
    <p:fade thruBlk="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1"/>
          <p:cNvSpPr txBox="1">
            <a:spLocks/>
          </p:cNvSpPr>
          <p:nvPr/>
        </p:nvSpPr>
        <p:spPr>
          <a:xfrm>
            <a:off x="395536" y="404664"/>
            <a:ext cx="7772400" cy="1143000"/>
          </a:xfrm>
          <a:prstGeom prst="rect">
            <a:avLst/>
          </a:prstGeom>
        </p:spPr>
        <p:txBody>
          <a:bodyPr/>
          <a:lstStyle/>
          <a:p>
            <a:pPr eaLnBrk="0" hangingPunct="0">
              <a:defRPr/>
            </a:pPr>
            <a:endParaRPr lang="pl-PL" sz="2000" kern="0" dirty="0">
              <a:solidFill>
                <a:srgbClr val="000000"/>
              </a:solidFill>
              <a:cs typeface="Times New Roman" pitchFamily="18" charset="0"/>
            </a:endParaRPr>
          </a:p>
        </p:txBody>
      </p:sp>
      <p:sp>
        <p:nvSpPr>
          <p:cNvPr id="7" name="Symbol zastępczy zawartości 2"/>
          <p:cNvSpPr txBox="1">
            <a:spLocks/>
          </p:cNvSpPr>
          <p:nvPr/>
        </p:nvSpPr>
        <p:spPr bwMode="auto">
          <a:xfrm>
            <a:off x="251520" y="1196752"/>
            <a:ext cx="8359080" cy="50516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pl-PL" b="1" dirty="0" smtClean="0">
                <a:solidFill>
                  <a:srgbClr val="000000"/>
                </a:solidFill>
                <a:cs typeface="Arial" pitchFamily="34" charset="0"/>
              </a:rPr>
              <a:t>Warunki kwalifikowalności</a:t>
            </a:r>
            <a:endParaRPr lang="pl-PL" dirty="0" smtClean="0">
              <a:solidFill>
                <a:srgbClr val="000000"/>
              </a:solidFill>
              <a:cs typeface="Arial" pitchFamily="34" charset="0"/>
            </a:endParaRPr>
          </a:p>
          <a:p>
            <a:endParaRPr lang="pl-PL" dirty="0" smtClean="0">
              <a:solidFill>
                <a:srgbClr val="000000"/>
              </a:solidFill>
              <a:cs typeface="Arial" pitchFamily="34" charset="0"/>
            </a:endParaRPr>
          </a:p>
          <a:p>
            <a:pPr algn="just"/>
            <a:r>
              <a:rPr lang="pl-PL" dirty="0" smtClean="0">
                <a:solidFill>
                  <a:srgbClr val="000000"/>
                </a:solidFill>
                <a:cs typeface="Arial" pitchFamily="34" charset="0"/>
              </a:rPr>
              <a:t>Pomoc może być przyznana rolnikowi, który w roku poprzedzającym złożenie wniosku o przyznanie pomocy kwalifikował się do uczestniczenia w systemie dla małych gospodarstw, ustanowionym zgodnie z tytułem V rozporządzenia ws. płatności bezpośrednich, i który trwale przekaże swoje gospodarstwo rolne innemu rolnikowi. </a:t>
            </a:r>
          </a:p>
          <a:p>
            <a:pPr algn="just"/>
            <a:endParaRPr lang="pl-PL" dirty="0" smtClean="0">
              <a:solidFill>
                <a:srgbClr val="000000"/>
              </a:solidFill>
              <a:cs typeface="Arial" pitchFamily="34" charset="0"/>
            </a:endParaRPr>
          </a:p>
          <a:p>
            <a:pPr algn="just"/>
            <a:r>
              <a:rPr lang="pl-PL" dirty="0" smtClean="0">
                <a:solidFill>
                  <a:srgbClr val="000000"/>
                </a:solidFill>
                <a:cs typeface="Arial" pitchFamily="34" charset="0"/>
              </a:rPr>
              <a:t>Gospodarstwo przejmujące grunty od beneficjenta musi posiadać lub osiągnąć, po przejęciu gruntów od beneficjenta działania, co najmniej wielkość odpowiadającą:</a:t>
            </a:r>
          </a:p>
          <a:p>
            <a:pPr lvl="1" algn="just">
              <a:buFont typeface="Wingdings" pitchFamily="2" charset="2"/>
              <a:buChar char="q"/>
            </a:pPr>
            <a:r>
              <a:rPr lang="pl-PL" dirty="0" smtClean="0">
                <a:solidFill>
                  <a:srgbClr val="000000"/>
                </a:solidFill>
                <a:cs typeface="Arial" pitchFamily="34" charset="0"/>
              </a:rPr>
              <a:t> średniej wielkości gospodarstwa w Polsce</a:t>
            </a:r>
          </a:p>
          <a:p>
            <a:pPr lvl="1" algn="just"/>
            <a:endParaRPr lang="pl-PL" dirty="0" smtClean="0">
              <a:solidFill>
                <a:srgbClr val="000000"/>
              </a:solidFill>
              <a:cs typeface="Arial" pitchFamily="34" charset="0"/>
            </a:endParaRPr>
          </a:p>
          <a:p>
            <a:pPr lvl="1" algn="just"/>
            <a:r>
              <a:rPr lang="pl-PL" dirty="0" smtClean="0">
                <a:solidFill>
                  <a:srgbClr val="000000"/>
                </a:solidFill>
                <a:cs typeface="Arial" pitchFamily="34" charset="0"/>
              </a:rPr>
              <a:t>lub</a:t>
            </a:r>
          </a:p>
          <a:p>
            <a:pPr lvl="1" algn="just"/>
            <a:endParaRPr lang="pl-PL" dirty="0" smtClean="0">
              <a:solidFill>
                <a:srgbClr val="000000"/>
              </a:solidFill>
              <a:cs typeface="Arial" pitchFamily="34" charset="0"/>
            </a:endParaRPr>
          </a:p>
          <a:p>
            <a:pPr marL="712788" lvl="1" indent="-255588" algn="just">
              <a:buFont typeface="Wingdings" pitchFamily="2" charset="2"/>
              <a:buChar char="q"/>
            </a:pPr>
            <a:r>
              <a:rPr lang="pl-PL" dirty="0" smtClean="0">
                <a:solidFill>
                  <a:srgbClr val="000000"/>
                </a:solidFill>
                <a:cs typeface="Arial" pitchFamily="34" charset="0"/>
              </a:rPr>
              <a:t>średniej wielkości gospodarstwa w danym województwie, jeśli średnia powierzchnia gospodarstw w danym województwie jest większa niż średnia wielkość gospodarstwa w Polsce. </a:t>
            </a:r>
            <a:endParaRPr lang="pl-PL" kern="0" dirty="0">
              <a:solidFill>
                <a:srgbClr val="000000"/>
              </a:solidFill>
              <a:cs typeface="Times New Roman" pitchFamily="18" charset="0"/>
            </a:endParaRPr>
          </a:p>
        </p:txBody>
      </p:sp>
      <p:sp>
        <p:nvSpPr>
          <p:cNvPr id="9" name="Prostokąt 8"/>
          <p:cNvSpPr/>
          <p:nvPr/>
        </p:nvSpPr>
        <p:spPr>
          <a:xfrm>
            <a:off x="1115616" y="404664"/>
            <a:ext cx="7056784" cy="369332"/>
          </a:xfrm>
          <a:prstGeom prst="rect">
            <a:avLst/>
          </a:prstGeom>
        </p:spPr>
        <p:txBody>
          <a:bodyPr wrap="square">
            <a:spAutoFit/>
          </a:bodyPr>
          <a:lstStyle/>
          <a:p>
            <a:r>
              <a:rPr lang="pl-PL" b="1" dirty="0" smtClean="0">
                <a:solidFill>
                  <a:srgbClr val="008000"/>
                </a:solidFill>
                <a:cs typeface="Arial" pitchFamily="34" charset="0"/>
              </a:rPr>
              <a:t>Płatności dla rolników przekazujących małe gospodarstwa</a:t>
            </a:r>
            <a:endParaRPr lang="pl-PL" dirty="0">
              <a:solidFill>
                <a:srgbClr val="008000"/>
              </a:solidFill>
              <a:cs typeface="Arial" pitchFamily="34" charset="0"/>
            </a:endParaRPr>
          </a:p>
        </p:txBody>
      </p:sp>
      <p:sp>
        <p:nvSpPr>
          <p:cNvPr id="12" name="Symbol zastępczy numeru slajdu 11"/>
          <p:cNvSpPr>
            <a:spLocks noGrp="1"/>
          </p:cNvSpPr>
          <p:nvPr>
            <p:ph type="sldNum" sz="quarter" idx="12"/>
          </p:nvPr>
        </p:nvSpPr>
        <p:spPr/>
        <p:txBody>
          <a:bodyPr/>
          <a:lstStyle/>
          <a:p>
            <a:pPr>
              <a:defRPr/>
            </a:pPr>
            <a:fld id="{827DB400-EF1B-408F-897A-A3FA3A1DB194}" type="slidenum">
              <a:rPr lang="pl-PL" smtClean="0"/>
              <a:pPr>
                <a:defRPr/>
              </a:pPr>
              <a:t>34</a:t>
            </a:fld>
            <a:endParaRPr lang="pl-PL" dirty="0"/>
          </a:p>
        </p:txBody>
      </p:sp>
    </p:spTree>
    <p:extLst>
      <p:ext uri="{BB962C8B-B14F-4D97-AF65-F5344CB8AC3E}">
        <p14:creationId xmlns:p14="http://schemas.microsoft.com/office/powerpoint/2010/main" xmlns="" val="3447955282"/>
      </p:ext>
    </p:extLst>
  </p:cSld>
  <p:clrMapOvr>
    <a:masterClrMapping/>
  </p:clrMapOvr>
  <p:transition>
    <p:fade thruBlk="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numeru slajdu 1"/>
          <p:cNvSpPr txBox="1">
            <a:spLocks/>
          </p:cNvSpPr>
          <p:nvPr/>
        </p:nvSpPr>
        <p:spPr bwMode="auto">
          <a:xfrm>
            <a:off x="6227763" y="6616700"/>
            <a:ext cx="2665412" cy="2682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algn="r">
              <a:defRPr/>
            </a:pPr>
            <a:endParaRPr lang="pl-PL" sz="1000" dirty="0">
              <a:solidFill>
                <a:srgbClr val="008000"/>
              </a:solidFill>
              <a:latin typeface="Tahoma"/>
              <a:cs typeface="Arial" pitchFamily="34" charset="0"/>
            </a:endParaRPr>
          </a:p>
        </p:txBody>
      </p:sp>
      <p:sp>
        <p:nvSpPr>
          <p:cNvPr id="5" name="Tytuł 1"/>
          <p:cNvSpPr txBox="1">
            <a:spLocks/>
          </p:cNvSpPr>
          <p:nvPr/>
        </p:nvSpPr>
        <p:spPr>
          <a:xfrm>
            <a:off x="1371600" y="548680"/>
            <a:ext cx="7772400" cy="1143000"/>
          </a:xfrm>
          <a:prstGeom prst="rect">
            <a:avLst/>
          </a:prstGeom>
        </p:spPr>
        <p:txBody>
          <a:bodyPr/>
          <a:lstStyle/>
          <a:p>
            <a:pPr eaLnBrk="0" hangingPunct="0"/>
            <a:r>
              <a:rPr lang="pl-PL" b="1" dirty="0" smtClean="0">
                <a:solidFill>
                  <a:srgbClr val="008000"/>
                </a:solidFill>
                <a:cs typeface="Arial" pitchFamily="34" charset="0"/>
              </a:rPr>
              <a:t>Płatności dla rolników przekazujących małe gospodarstwa </a:t>
            </a:r>
            <a:endParaRPr lang="pl-PL" dirty="0" smtClean="0">
              <a:solidFill>
                <a:srgbClr val="008000"/>
              </a:solidFill>
              <a:cs typeface="Arial" pitchFamily="34" charset="0"/>
            </a:endParaRPr>
          </a:p>
          <a:p>
            <a:pPr eaLnBrk="0" hangingPunct="0">
              <a:defRPr/>
            </a:pPr>
            <a:endParaRPr lang="pl-PL" sz="2000" kern="0" dirty="0">
              <a:solidFill>
                <a:srgbClr val="000000"/>
              </a:solidFill>
              <a:cs typeface="Times New Roman" pitchFamily="18" charset="0"/>
            </a:endParaRPr>
          </a:p>
        </p:txBody>
      </p:sp>
      <p:sp>
        <p:nvSpPr>
          <p:cNvPr id="7" name="Symbol zastępczy zawartości 2"/>
          <p:cNvSpPr txBox="1">
            <a:spLocks/>
          </p:cNvSpPr>
          <p:nvPr/>
        </p:nvSpPr>
        <p:spPr bwMode="auto">
          <a:xfrm>
            <a:off x="838200" y="1853208"/>
            <a:ext cx="7772400" cy="439519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eaLnBrk="0" hangingPunct="0">
              <a:spcBef>
                <a:spcPct val="20000"/>
              </a:spcBef>
              <a:defRPr/>
            </a:pPr>
            <a:endParaRPr lang="pl-PL" sz="2000" b="1" kern="0" dirty="0" smtClean="0">
              <a:solidFill>
                <a:srgbClr val="000000"/>
              </a:solidFill>
              <a:cs typeface="Times New Roman" pitchFamily="18" charset="0"/>
            </a:endParaRPr>
          </a:p>
          <a:p>
            <a:pPr algn="just"/>
            <a:r>
              <a:rPr lang="pl-PL" b="1" dirty="0" smtClean="0">
                <a:solidFill>
                  <a:srgbClr val="000000"/>
                </a:solidFill>
                <a:cs typeface="Arial" pitchFamily="34" charset="0"/>
              </a:rPr>
              <a:t>Zasady ustanawiania kryteriów wyboru</a:t>
            </a:r>
          </a:p>
          <a:p>
            <a:pPr algn="just"/>
            <a:endParaRPr lang="pl-PL" dirty="0" smtClean="0">
              <a:solidFill>
                <a:srgbClr val="000000"/>
              </a:solidFill>
              <a:cs typeface="Arial" pitchFamily="34" charset="0"/>
            </a:endParaRPr>
          </a:p>
          <a:p>
            <a:pPr algn="just"/>
            <a:r>
              <a:rPr lang="pl-PL" dirty="0" smtClean="0">
                <a:solidFill>
                  <a:srgbClr val="000000"/>
                </a:solidFill>
                <a:cs typeface="Arial" pitchFamily="34" charset="0"/>
              </a:rPr>
              <a:t>Kryteria wyboru uwzględniać będą:</a:t>
            </a:r>
          </a:p>
          <a:p>
            <a:pPr marL="914400" lvl="1" indent="-457200" algn="just">
              <a:buFont typeface="Wingdings" pitchFamily="2" charset="2"/>
              <a:buChar char="q"/>
            </a:pPr>
            <a:r>
              <a:rPr lang="pl-PL" dirty="0" smtClean="0">
                <a:solidFill>
                  <a:srgbClr val="000000"/>
                </a:solidFill>
                <a:cs typeface="Arial" pitchFamily="34" charset="0"/>
              </a:rPr>
              <a:t>wielkość przekazywanego gospodarstwa (preferencja dla gospodarstw większych),</a:t>
            </a:r>
          </a:p>
          <a:p>
            <a:pPr marL="914400" lvl="1" indent="-457200" algn="just">
              <a:buFont typeface="Wingdings" pitchFamily="2" charset="2"/>
              <a:buChar char="q"/>
            </a:pPr>
            <a:r>
              <a:rPr lang="pl-PL" dirty="0" smtClean="0">
                <a:solidFill>
                  <a:srgbClr val="000000"/>
                </a:solidFill>
                <a:cs typeface="Arial" pitchFamily="34" charset="0"/>
              </a:rPr>
              <a:t>wielkość gospodarstwa przejmującego grunty (preferencja dla gospodarstw mniejszych),</a:t>
            </a:r>
          </a:p>
          <a:p>
            <a:pPr marL="914400" lvl="1" indent="-457200" algn="just">
              <a:buFont typeface="Wingdings" pitchFamily="2" charset="2"/>
              <a:buChar char="q"/>
            </a:pPr>
            <a:r>
              <a:rPr lang="pl-PL" dirty="0" smtClean="0">
                <a:solidFill>
                  <a:srgbClr val="000000"/>
                </a:solidFill>
                <a:cs typeface="Arial" pitchFamily="34" charset="0"/>
              </a:rPr>
              <a:t>preferencję dla przekazywania gruntów młodym rolnikom.</a:t>
            </a:r>
          </a:p>
          <a:p>
            <a:pPr marL="342900" indent="-342900" algn="just" eaLnBrk="0" hangingPunct="0">
              <a:spcBef>
                <a:spcPct val="20000"/>
              </a:spcBef>
              <a:defRPr/>
            </a:pPr>
            <a:endParaRPr lang="pl-PL" kern="0" dirty="0">
              <a:solidFill>
                <a:srgbClr val="000000"/>
              </a:solidFill>
              <a:cs typeface="Times New Roman" pitchFamily="18" charset="0"/>
            </a:endParaRPr>
          </a:p>
        </p:txBody>
      </p:sp>
      <p:sp>
        <p:nvSpPr>
          <p:cNvPr id="11" name="Symbol zastępczy numeru slajdu 10"/>
          <p:cNvSpPr>
            <a:spLocks noGrp="1"/>
          </p:cNvSpPr>
          <p:nvPr>
            <p:ph type="sldNum" sz="quarter" idx="12"/>
          </p:nvPr>
        </p:nvSpPr>
        <p:spPr/>
        <p:txBody>
          <a:bodyPr/>
          <a:lstStyle/>
          <a:p>
            <a:pPr>
              <a:defRPr/>
            </a:pPr>
            <a:fld id="{827DB400-EF1B-408F-897A-A3FA3A1DB194}" type="slidenum">
              <a:rPr lang="pl-PL" smtClean="0"/>
              <a:pPr>
                <a:defRPr/>
              </a:pPr>
              <a:t>35</a:t>
            </a:fld>
            <a:endParaRPr lang="pl-PL" dirty="0"/>
          </a:p>
        </p:txBody>
      </p:sp>
    </p:spTree>
    <p:extLst>
      <p:ext uri="{BB962C8B-B14F-4D97-AF65-F5344CB8AC3E}">
        <p14:creationId xmlns:p14="http://schemas.microsoft.com/office/powerpoint/2010/main" xmlns="" val="1431208343"/>
      </p:ext>
    </p:extLst>
  </p:cSld>
  <p:clrMapOvr>
    <a:masterClrMapping/>
  </p:clrMapOvr>
  <p:transition>
    <p:fade thruBlk="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1"/>
          <p:cNvSpPr txBox="1">
            <a:spLocks/>
          </p:cNvSpPr>
          <p:nvPr/>
        </p:nvSpPr>
        <p:spPr>
          <a:xfrm>
            <a:off x="1371600" y="404664"/>
            <a:ext cx="7772400" cy="1143000"/>
          </a:xfrm>
          <a:prstGeom prst="rect">
            <a:avLst/>
          </a:prstGeom>
        </p:spPr>
        <p:txBody>
          <a:bodyPr/>
          <a:lstStyle/>
          <a:p>
            <a:pPr eaLnBrk="0" hangingPunct="0"/>
            <a:r>
              <a:rPr lang="pl-PL" b="1" dirty="0" smtClean="0">
                <a:solidFill>
                  <a:srgbClr val="008000"/>
                </a:solidFill>
                <a:cs typeface="Arial" pitchFamily="34" charset="0"/>
              </a:rPr>
              <a:t>Płatności dla rolników przekazujących małe gospodarstwa</a:t>
            </a:r>
          </a:p>
          <a:p>
            <a:pPr eaLnBrk="0" hangingPunct="0">
              <a:defRPr/>
            </a:pPr>
            <a:endParaRPr lang="pl-PL" kern="0" dirty="0">
              <a:solidFill>
                <a:srgbClr val="000000"/>
              </a:solidFill>
              <a:cs typeface="Times New Roman" pitchFamily="18" charset="0"/>
            </a:endParaRPr>
          </a:p>
        </p:txBody>
      </p:sp>
      <p:sp>
        <p:nvSpPr>
          <p:cNvPr id="7" name="Symbol zastępczy zawartości 2"/>
          <p:cNvSpPr txBox="1">
            <a:spLocks/>
          </p:cNvSpPr>
          <p:nvPr/>
        </p:nvSpPr>
        <p:spPr bwMode="auto">
          <a:xfrm>
            <a:off x="611560" y="1340768"/>
            <a:ext cx="7406208" cy="345638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eaLnBrk="0" hangingPunct="0">
              <a:spcBef>
                <a:spcPct val="20000"/>
              </a:spcBef>
              <a:defRPr/>
            </a:pPr>
            <a:endParaRPr lang="pl-PL" sz="2000" b="1" kern="0" dirty="0" smtClean="0">
              <a:solidFill>
                <a:srgbClr val="000000"/>
              </a:solidFill>
              <a:cs typeface="Times New Roman" pitchFamily="18" charset="0"/>
            </a:endParaRPr>
          </a:p>
          <a:p>
            <a:pPr algn="just"/>
            <a:r>
              <a:rPr lang="pl-PL" sz="2000" b="1" dirty="0" smtClean="0">
                <a:solidFill>
                  <a:srgbClr val="000000"/>
                </a:solidFill>
                <a:cs typeface="Arial" pitchFamily="34" charset="0"/>
              </a:rPr>
              <a:t>Kwoty i wielkość wsparcia </a:t>
            </a:r>
          </a:p>
          <a:p>
            <a:pPr algn="just"/>
            <a:endParaRPr lang="pl-PL" sz="2000" dirty="0" smtClean="0">
              <a:solidFill>
                <a:srgbClr val="000000"/>
              </a:solidFill>
              <a:cs typeface="Arial" pitchFamily="34" charset="0"/>
            </a:endParaRPr>
          </a:p>
          <a:p>
            <a:pPr algn="just"/>
            <a:r>
              <a:rPr lang="pl-PL" sz="2000" dirty="0" smtClean="0">
                <a:solidFill>
                  <a:srgbClr val="000000"/>
                </a:solidFill>
                <a:cs typeface="Arial" pitchFamily="34" charset="0"/>
              </a:rPr>
              <a:t>Roczna stawka pomocy odpowiada </a:t>
            </a:r>
            <a:r>
              <a:rPr lang="pl-PL" sz="2000" dirty="0" smtClean="0">
                <a:solidFill>
                  <a:srgbClr val="FF0000"/>
                </a:solidFill>
                <a:cs typeface="Arial" pitchFamily="34" charset="0"/>
              </a:rPr>
              <a:t>120% rocznej płatności</a:t>
            </a:r>
            <a:r>
              <a:rPr lang="pl-PL" sz="2000" dirty="0" smtClean="0">
                <a:solidFill>
                  <a:srgbClr val="000000"/>
                </a:solidFill>
                <a:cs typeface="Arial" pitchFamily="34" charset="0"/>
              </a:rPr>
              <a:t>, do otrzymania której beneficjent kwalifikuje się </a:t>
            </a:r>
            <a:r>
              <a:rPr lang="pl-PL" sz="2000" dirty="0" smtClean="0">
                <a:solidFill>
                  <a:srgbClr val="FF0000"/>
                </a:solidFill>
                <a:cs typeface="Arial" pitchFamily="34" charset="0"/>
              </a:rPr>
              <a:t>w ramach systemu dla małych gospodarstw</a:t>
            </a:r>
            <a:r>
              <a:rPr lang="pl-PL" sz="2000" dirty="0" smtClean="0">
                <a:solidFill>
                  <a:srgbClr val="000000"/>
                </a:solidFill>
                <a:cs typeface="Arial" pitchFamily="34" charset="0"/>
              </a:rPr>
              <a:t>. Opisana wyżej stawka pomocy przysługuje za rok, w którym beneficjent trwale przekazuje swoje gospodarstwo, i lata następne, do roku 2020 włącznie.  </a:t>
            </a:r>
          </a:p>
          <a:p>
            <a:pPr algn="just"/>
            <a:endParaRPr lang="pl-PL" sz="2000" dirty="0" smtClean="0">
              <a:solidFill>
                <a:srgbClr val="000000"/>
              </a:solidFill>
              <a:cs typeface="Arial" pitchFamily="34" charset="0"/>
            </a:endParaRPr>
          </a:p>
          <a:p>
            <a:pPr algn="just"/>
            <a:r>
              <a:rPr lang="pl-PL" sz="2000" dirty="0" smtClean="0">
                <a:solidFill>
                  <a:srgbClr val="000000"/>
                </a:solidFill>
                <a:cs typeface="Arial" pitchFamily="34" charset="0"/>
              </a:rPr>
              <a:t>Pomoc wypłaca się jednorazowo.</a:t>
            </a:r>
          </a:p>
          <a:p>
            <a:pPr algn="just">
              <a:buFont typeface="Wingdings" pitchFamily="2" charset="2"/>
              <a:buChar char="q"/>
            </a:pPr>
            <a:endParaRPr lang="pl-PL" sz="2000" dirty="0" smtClean="0">
              <a:solidFill>
                <a:srgbClr val="000000"/>
              </a:solidFill>
              <a:cs typeface="Arial" pitchFamily="34" charset="0"/>
            </a:endParaRPr>
          </a:p>
          <a:p>
            <a:pPr marL="342900" indent="-342900" eaLnBrk="0" hangingPunct="0">
              <a:spcBef>
                <a:spcPct val="20000"/>
              </a:spcBef>
              <a:defRPr/>
            </a:pPr>
            <a:endParaRPr lang="pl-PL" sz="2000" kern="0" dirty="0">
              <a:solidFill>
                <a:srgbClr val="000000"/>
              </a:solidFill>
              <a:cs typeface="Times New Roman" pitchFamily="18" charset="0"/>
            </a:endParaRPr>
          </a:p>
        </p:txBody>
      </p:sp>
      <p:sp>
        <p:nvSpPr>
          <p:cNvPr id="8" name="Symbol zastępczy numeru slajdu 3"/>
          <p:cNvSpPr txBox="1">
            <a:spLocks/>
          </p:cNvSpPr>
          <p:nvPr/>
        </p:nvSpPr>
        <p:spPr bwMode="auto">
          <a:xfrm>
            <a:off x="6380163" y="6769100"/>
            <a:ext cx="2665412" cy="2682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algn="r">
              <a:defRPr/>
            </a:pPr>
            <a:endParaRPr lang="pl-PL" sz="1000" dirty="0">
              <a:solidFill>
                <a:srgbClr val="008000"/>
              </a:solidFill>
              <a:latin typeface="Tahoma"/>
              <a:cs typeface="Arial" pitchFamily="34" charset="0"/>
            </a:endParaRPr>
          </a:p>
        </p:txBody>
      </p:sp>
      <p:sp>
        <p:nvSpPr>
          <p:cNvPr id="11" name="Symbol zastępczy numeru slajdu 10"/>
          <p:cNvSpPr>
            <a:spLocks noGrp="1"/>
          </p:cNvSpPr>
          <p:nvPr>
            <p:ph type="sldNum" sz="quarter" idx="12"/>
          </p:nvPr>
        </p:nvSpPr>
        <p:spPr/>
        <p:txBody>
          <a:bodyPr/>
          <a:lstStyle/>
          <a:p>
            <a:pPr>
              <a:defRPr/>
            </a:pPr>
            <a:fld id="{827DB400-EF1B-408F-897A-A3FA3A1DB194}" type="slidenum">
              <a:rPr lang="pl-PL" smtClean="0"/>
              <a:pPr>
                <a:defRPr/>
              </a:pPr>
              <a:t>36</a:t>
            </a:fld>
            <a:endParaRPr lang="pl-PL" dirty="0"/>
          </a:p>
        </p:txBody>
      </p:sp>
    </p:spTree>
    <p:extLst>
      <p:ext uri="{BB962C8B-B14F-4D97-AF65-F5344CB8AC3E}">
        <p14:creationId xmlns:p14="http://schemas.microsoft.com/office/powerpoint/2010/main" xmlns="" val="569649190"/>
      </p:ext>
    </p:extLst>
  </p:cSld>
  <p:clrMapOvr>
    <a:masterClrMapping/>
  </p:clrMapOvr>
  <p:transition>
    <p:fade thruBlk="1"/>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1"/>
          <p:cNvSpPr txBox="1">
            <a:spLocks/>
          </p:cNvSpPr>
          <p:nvPr/>
        </p:nvSpPr>
        <p:spPr>
          <a:xfrm>
            <a:off x="827584" y="2348880"/>
            <a:ext cx="7772400" cy="1143000"/>
          </a:xfrm>
          <a:prstGeom prst="rect">
            <a:avLst/>
          </a:prstGeom>
        </p:spPr>
        <p:txBody>
          <a:bodyPr/>
          <a:lstStyle/>
          <a:p>
            <a:pPr algn="ctr" eaLnBrk="0" hangingPunct="0"/>
            <a:r>
              <a:rPr lang="pl-PL" sz="3600" b="1" dirty="0" smtClean="0">
                <a:solidFill>
                  <a:srgbClr val="008000"/>
                </a:solidFill>
                <a:cs typeface="Arial" pitchFamily="34" charset="0"/>
              </a:rPr>
              <a:t>Pomoc na rozpoczęcie działalności gospodarczej na rzecz młodych rolników</a:t>
            </a:r>
          </a:p>
          <a:p>
            <a:pPr eaLnBrk="0" hangingPunct="0">
              <a:defRPr/>
            </a:pPr>
            <a:endParaRPr lang="pl-PL" sz="3600" kern="0" dirty="0">
              <a:solidFill>
                <a:srgbClr val="000000"/>
              </a:solidFill>
              <a:cs typeface="Times New Roman" pitchFamily="18" charset="0"/>
            </a:endParaRPr>
          </a:p>
        </p:txBody>
      </p:sp>
      <p:sp>
        <p:nvSpPr>
          <p:cNvPr id="8" name="Symbol zastępczy numeru slajdu 3"/>
          <p:cNvSpPr txBox="1">
            <a:spLocks/>
          </p:cNvSpPr>
          <p:nvPr/>
        </p:nvSpPr>
        <p:spPr bwMode="auto">
          <a:xfrm>
            <a:off x="6380163" y="6769100"/>
            <a:ext cx="2665412" cy="2682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algn="r">
              <a:defRPr/>
            </a:pPr>
            <a:endParaRPr lang="pl-PL" sz="1000" dirty="0">
              <a:solidFill>
                <a:srgbClr val="008000"/>
              </a:solidFill>
              <a:latin typeface="Tahoma"/>
              <a:cs typeface="Arial" pitchFamily="34" charset="0"/>
            </a:endParaRPr>
          </a:p>
        </p:txBody>
      </p:sp>
      <p:sp>
        <p:nvSpPr>
          <p:cNvPr id="11" name="Symbol zastępczy numeru slajdu 10"/>
          <p:cNvSpPr>
            <a:spLocks noGrp="1"/>
          </p:cNvSpPr>
          <p:nvPr>
            <p:ph type="sldNum" sz="quarter" idx="12"/>
          </p:nvPr>
        </p:nvSpPr>
        <p:spPr/>
        <p:txBody>
          <a:bodyPr/>
          <a:lstStyle/>
          <a:p>
            <a:pPr>
              <a:defRPr/>
            </a:pPr>
            <a:fld id="{827DB400-EF1B-408F-897A-A3FA3A1DB194}" type="slidenum">
              <a:rPr lang="pl-PL" smtClean="0"/>
              <a:pPr>
                <a:defRPr/>
              </a:pPr>
              <a:t>37</a:t>
            </a:fld>
            <a:endParaRPr lang="pl-PL" dirty="0"/>
          </a:p>
        </p:txBody>
      </p:sp>
    </p:spTree>
    <p:extLst>
      <p:ext uri="{BB962C8B-B14F-4D97-AF65-F5344CB8AC3E}">
        <p14:creationId xmlns:p14="http://schemas.microsoft.com/office/powerpoint/2010/main" xmlns="" val="918986523"/>
      </p:ext>
    </p:extLst>
  </p:cSld>
  <p:clrMapOvr>
    <a:masterClrMapping/>
  </p:clrMapOvr>
  <p:transition>
    <p:fade thruBlk="1"/>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1"/>
          <p:cNvSpPr>
            <a:spLocks noChangeArrowheads="1"/>
          </p:cNvSpPr>
          <p:nvPr/>
        </p:nvSpPr>
        <p:spPr bwMode="auto">
          <a:xfrm>
            <a:off x="-500063" y="3379788"/>
            <a:ext cx="9358313" cy="1030287"/>
          </a:xfrm>
          <a:prstGeom prst="rect">
            <a:avLst/>
          </a:prstGeom>
          <a:noFill/>
          <a:ln w="9525">
            <a:noFill/>
            <a:miter lim="800000"/>
            <a:headEnd/>
            <a:tailEnd/>
          </a:ln>
        </p:spPr>
        <p:txBody>
          <a:bodyPr anchor="ctr">
            <a:spAutoFit/>
          </a:bodyPr>
          <a:lstStyle/>
          <a:p>
            <a:pPr>
              <a:defRPr/>
            </a:pPr>
            <a:r>
              <a:rPr lang="pl-PL" sz="1600" b="1" dirty="0">
                <a:latin typeface="+mj-lt"/>
              </a:rPr>
              <a:t> </a:t>
            </a:r>
            <a:endParaRPr lang="pl-PL" sz="1600" dirty="0">
              <a:latin typeface="+mj-lt"/>
            </a:endParaRPr>
          </a:p>
          <a:p>
            <a:pPr marL="1968500" lvl="3" indent="-533400">
              <a:lnSpc>
                <a:spcPct val="150000"/>
              </a:lnSpc>
              <a:buFont typeface="Arial" charset="0"/>
              <a:buChar char="•"/>
              <a:defRPr/>
            </a:pPr>
            <a:endParaRPr lang="pl-PL" dirty="0">
              <a:latin typeface="+mj-lt"/>
            </a:endParaRPr>
          </a:p>
          <a:p>
            <a:pPr>
              <a:buFont typeface="Arial" charset="0"/>
              <a:buChar char="•"/>
              <a:defRPr/>
            </a:pPr>
            <a:endParaRPr lang="pl-PL" dirty="0">
              <a:latin typeface="+mj-lt"/>
            </a:endParaRPr>
          </a:p>
        </p:txBody>
      </p:sp>
      <p:sp>
        <p:nvSpPr>
          <p:cNvPr id="3077" name="Prostokąt 4"/>
          <p:cNvSpPr>
            <a:spLocks noChangeArrowheads="1"/>
          </p:cNvSpPr>
          <p:nvPr/>
        </p:nvSpPr>
        <p:spPr bwMode="auto">
          <a:xfrm>
            <a:off x="1259632" y="1484784"/>
            <a:ext cx="6913562" cy="3908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endParaRPr lang="pl-PL" sz="2000" i="1" dirty="0"/>
          </a:p>
          <a:p>
            <a:endParaRPr lang="pl-PL" sz="2000" i="1" dirty="0"/>
          </a:p>
          <a:p>
            <a:r>
              <a:rPr lang="pl-PL" sz="2800" u="sng" dirty="0"/>
              <a:t>Priorytetu VI </a:t>
            </a:r>
            <a:r>
              <a:rPr lang="pl-PL" sz="2800" u="sng" dirty="0" smtClean="0"/>
              <a:t>:</a:t>
            </a:r>
            <a:endParaRPr lang="pl-PL" sz="2800" u="sng" dirty="0"/>
          </a:p>
          <a:p>
            <a:endParaRPr lang="pl-PL" sz="2800" i="1" dirty="0"/>
          </a:p>
          <a:p>
            <a:r>
              <a:rPr lang="pl-PL" sz="2400" b="1" dirty="0"/>
              <a:t>zwiększanie włączenia społecznego, ograniczanie ubóstwa i promowanie rozwoju gospodarczego na obszarach wiejskich</a:t>
            </a:r>
          </a:p>
          <a:p>
            <a:endParaRPr lang="pl-PL" sz="2000" b="1" i="1" dirty="0"/>
          </a:p>
          <a:p>
            <a:endParaRPr lang="pl-PL" sz="2000" b="1" i="1" dirty="0"/>
          </a:p>
          <a:p>
            <a:endParaRPr lang="pl-PL" sz="2000" b="1" i="1" dirty="0"/>
          </a:p>
          <a:p>
            <a:r>
              <a:rPr lang="pl-PL" sz="2000" b="1" i="1" dirty="0"/>
              <a:t>  </a:t>
            </a:r>
            <a:endParaRPr lang="pl-PL" sz="2000" dirty="0"/>
          </a:p>
        </p:txBody>
      </p:sp>
      <p:sp>
        <p:nvSpPr>
          <p:cNvPr id="3078" name="Prostokąt 6"/>
          <p:cNvSpPr>
            <a:spLocks noChangeArrowheads="1"/>
          </p:cNvSpPr>
          <p:nvPr/>
        </p:nvSpPr>
        <p:spPr bwMode="auto">
          <a:xfrm>
            <a:off x="1403648" y="1196752"/>
            <a:ext cx="682625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pl-PL" sz="2000" b="1" dirty="0">
                <a:cs typeface="Times New Roman" pitchFamily="18" charset="0"/>
              </a:rPr>
              <a:t>Działanie realizowane w ramach</a:t>
            </a:r>
            <a:endParaRPr lang="pl-PL" sz="2000" dirty="0">
              <a:cs typeface="Times New Roman" pitchFamily="18" charset="0"/>
            </a:endParaRPr>
          </a:p>
        </p:txBody>
      </p:sp>
      <p:sp>
        <p:nvSpPr>
          <p:cNvPr id="4" name="Symbol zastępczy numeru slajdu 3"/>
          <p:cNvSpPr>
            <a:spLocks noGrp="1"/>
          </p:cNvSpPr>
          <p:nvPr>
            <p:ph type="sldNum" sz="quarter" idx="12"/>
          </p:nvPr>
        </p:nvSpPr>
        <p:spPr/>
        <p:txBody>
          <a:bodyPr/>
          <a:lstStyle/>
          <a:p>
            <a:pPr>
              <a:defRPr/>
            </a:pPr>
            <a:fld id="{24B65095-A88D-4ED4-98BC-379CCEAE9A66}" type="slidenum">
              <a:rPr lang="pl-PL" smtClean="0"/>
              <a:pPr>
                <a:defRPr/>
              </a:pPr>
              <a:t>38</a:t>
            </a:fld>
            <a:endParaRPr lang="pl-PL" dirty="0"/>
          </a:p>
        </p:txBody>
      </p:sp>
    </p:spTree>
    <p:extLst>
      <p:ext uri="{BB962C8B-B14F-4D97-AF65-F5344CB8AC3E}">
        <p14:creationId xmlns:p14="http://schemas.microsoft.com/office/powerpoint/2010/main" xmlns="" val="124346107"/>
      </p:ext>
    </p:extLst>
  </p:cSld>
  <p:clrMapOvr>
    <a:masterClrMapping/>
  </p:clrMapOvr>
  <p:transition>
    <p:pu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additive="base">
                                        <p:cTn id="7" dur="500" fill="hold"/>
                                        <p:tgtEl>
                                          <p:spTgt spid="921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21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1"/>
          <p:cNvSpPr>
            <a:spLocks noChangeArrowheads="1"/>
          </p:cNvSpPr>
          <p:nvPr/>
        </p:nvSpPr>
        <p:spPr bwMode="auto">
          <a:xfrm>
            <a:off x="-500063" y="3379788"/>
            <a:ext cx="9358313" cy="1030287"/>
          </a:xfrm>
          <a:prstGeom prst="rect">
            <a:avLst/>
          </a:prstGeom>
          <a:noFill/>
          <a:ln w="9525">
            <a:noFill/>
            <a:miter lim="800000"/>
            <a:headEnd/>
            <a:tailEnd/>
          </a:ln>
        </p:spPr>
        <p:txBody>
          <a:bodyPr anchor="ctr">
            <a:spAutoFit/>
          </a:bodyPr>
          <a:lstStyle/>
          <a:p>
            <a:pPr>
              <a:defRPr/>
            </a:pPr>
            <a:r>
              <a:rPr lang="pl-PL" sz="1600" b="1" dirty="0">
                <a:latin typeface="+mj-lt"/>
              </a:rPr>
              <a:t> </a:t>
            </a:r>
            <a:endParaRPr lang="pl-PL" sz="1600" dirty="0">
              <a:latin typeface="+mj-lt"/>
            </a:endParaRPr>
          </a:p>
          <a:p>
            <a:pPr marL="1968500" lvl="3" indent="-533400">
              <a:lnSpc>
                <a:spcPct val="150000"/>
              </a:lnSpc>
              <a:buFont typeface="Arial" charset="0"/>
              <a:buChar char="•"/>
              <a:defRPr/>
            </a:pPr>
            <a:endParaRPr lang="pl-PL" dirty="0">
              <a:latin typeface="+mj-lt"/>
            </a:endParaRPr>
          </a:p>
          <a:p>
            <a:pPr>
              <a:buFont typeface="Arial" charset="0"/>
              <a:buChar char="•"/>
              <a:defRPr/>
            </a:pPr>
            <a:endParaRPr lang="pl-PL" dirty="0">
              <a:latin typeface="+mj-lt"/>
            </a:endParaRPr>
          </a:p>
        </p:txBody>
      </p:sp>
      <p:sp>
        <p:nvSpPr>
          <p:cNvPr id="4101" name="Prostokąt 4"/>
          <p:cNvSpPr>
            <a:spLocks noChangeArrowheads="1"/>
          </p:cNvSpPr>
          <p:nvPr/>
        </p:nvSpPr>
        <p:spPr bwMode="auto">
          <a:xfrm>
            <a:off x="1042988" y="1557338"/>
            <a:ext cx="6913562" cy="2246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endParaRPr lang="pl-PL" sz="2000" i="1" dirty="0"/>
          </a:p>
          <a:p>
            <a:endParaRPr lang="pl-PL" sz="2000" i="1" dirty="0"/>
          </a:p>
          <a:p>
            <a:endParaRPr lang="pl-PL" sz="2000" b="1" i="1" dirty="0"/>
          </a:p>
          <a:p>
            <a:endParaRPr lang="pl-PL" sz="2000" b="1" i="1" dirty="0"/>
          </a:p>
          <a:p>
            <a:endParaRPr lang="pl-PL" sz="2000" b="1" i="1" dirty="0"/>
          </a:p>
          <a:p>
            <a:pPr algn="ctr"/>
            <a:r>
              <a:rPr lang="pl-PL" sz="2000" b="1" i="1" dirty="0"/>
              <a:t> </a:t>
            </a:r>
            <a:r>
              <a:rPr lang="pl-PL" sz="4000" b="1" dirty="0" smtClean="0">
                <a:latin typeface="Arial" charset="0"/>
                <a:cs typeface="Arial" charset="0"/>
              </a:rPr>
              <a:t>584.997.734</a:t>
            </a:r>
            <a:r>
              <a:rPr lang="pl-PL" sz="4000" b="1" dirty="0">
                <a:latin typeface="Arial" charset="0"/>
                <a:cs typeface="Arial" charset="0"/>
              </a:rPr>
              <a:t>,- EURO</a:t>
            </a:r>
          </a:p>
        </p:txBody>
      </p:sp>
      <p:sp>
        <p:nvSpPr>
          <p:cNvPr id="4102" name="Prostokąt 6"/>
          <p:cNvSpPr>
            <a:spLocks noChangeArrowheads="1"/>
          </p:cNvSpPr>
          <p:nvPr/>
        </p:nvSpPr>
        <p:spPr bwMode="auto">
          <a:xfrm>
            <a:off x="2195736" y="2284818"/>
            <a:ext cx="682625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pl-PL" sz="2000" b="1" dirty="0">
                <a:latin typeface="Arial" charset="0"/>
                <a:cs typeface="Arial" charset="0"/>
              </a:rPr>
              <a:t>Budżet działania</a:t>
            </a:r>
            <a:endParaRPr lang="pl-PL" sz="2000" dirty="0"/>
          </a:p>
        </p:txBody>
      </p:sp>
      <p:sp>
        <p:nvSpPr>
          <p:cNvPr id="4" name="Symbol zastępczy numeru slajdu 3"/>
          <p:cNvSpPr>
            <a:spLocks noGrp="1"/>
          </p:cNvSpPr>
          <p:nvPr>
            <p:ph type="sldNum" sz="quarter" idx="12"/>
          </p:nvPr>
        </p:nvSpPr>
        <p:spPr/>
        <p:txBody>
          <a:bodyPr/>
          <a:lstStyle/>
          <a:p>
            <a:pPr>
              <a:defRPr/>
            </a:pPr>
            <a:fld id="{24B65095-A88D-4ED4-98BC-379CCEAE9A66}" type="slidenum">
              <a:rPr lang="pl-PL" smtClean="0"/>
              <a:pPr>
                <a:defRPr/>
              </a:pPr>
              <a:t>39</a:t>
            </a:fld>
            <a:endParaRPr lang="pl-PL" dirty="0"/>
          </a:p>
        </p:txBody>
      </p:sp>
    </p:spTree>
    <p:extLst>
      <p:ext uri="{BB962C8B-B14F-4D97-AF65-F5344CB8AC3E}">
        <p14:creationId xmlns:p14="http://schemas.microsoft.com/office/powerpoint/2010/main" xmlns="" val="2681993638"/>
      </p:ext>
    </p:extLst>
  </p:cSld>
  <p:clrMapOvr>
    <a:masterClrMapping/>
  </p:clrMapOvr>
  <p:transition>
    <p:pu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additive="base">
                                        <p:cTn id="7" dur="500" fill="hold"/>
                                        <p:tgtEl>
                                          <p:spTgt spid="921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21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1043608" y="1124744"/>
            <a:ext cx="7488832" cy="2448818"/>
          </a:xfrm>
        </p:spPr>
        <p:txBody>
          <a:bodyPr>
            <a:normAutofit/>
          </a:bodyPr>
          <a:lstStyle/>
          <a:p>
            <a:pPr algn="just">
              <a:defRPr/>
            </a:pPr>
            <a:r>
              <a:rPr lang="pl-PL" sz="2400" dirty="0">
                <a:latin typeface="Times New Roman" pitchFamily="18" charset="0"/>
                <a:cs typeface="Times New Roman" pitchFamily="18" charset="0"/>
              </a:rPr>
              <a:t>Głównym celem PROW 2014-2020 będzie wzrost konkurencyjności rolnictwa z uwzględnieniem celów środowiskowych. Będzie on realizowany poprzez</a:t>
            </a:r>
            <a:r>
              <a:rPr lang="pl-PL" sz="2400" dirty="0" smtClean="0">
                <a:latin typeface="Times New Roman" pitchFamily="18" charset="0"/>
                <a:cs typeface="Times New Roman" pitchFamily="18" charset="0"/>
              </a:rPr>
              <a:t>:</a:t>
            </a:r>
            <a:br>
              <a:rPr lang="pl-PL" sz="2400" dirty="0" smtClean="0">
                <a:latin typeface="Times New Roman" pitchFamily="18" charset="0"/>
                <a:cs typeface="Times New Roman" pitchFamily="18" charset="0"/>
              </a:rPr>
            </a:br>
            <a:r>
              <a:rPr lang="pl-PL" sz="2400" dirty="0">
                <a:latin typeface="Times New Roman" pitchFamily="18" charset="0"/>
                <a:cs typeface="Times New Roman" pitchFamily="18" charset="0"/>
              </a:rPr>
              <a:t/>
            </a:r>
            <a:br>
              <a:rPr lang="pl-PL" sz="2400" dirty="0">
                <a:latin typeface="Times New Roman" pitchFamily="18" charset="0"/>
                <a:cs typeface="Times New Roman" pitchFamily="18" charset="0"/>
              </a:rPr>
            </a:br>
            <a:endParaRPr lang="pl-PL" sz="2000" dirty="0"/>
          </a:p>
        </p:txBody>
      </p:sp>
      <p:sp>
        <p:nvSpPr>
          <p:cNvPr id="2051" name="Rectangle 2"/>
          <p:cNvSpPr>
            <a:spLocks noGrp="1"/>
          </p:cNvSpPr>
          <p:nvPr>
            <p:ph type="subTitle" idx="1"/>
          </p:nvPr>
        </p:nvSpPr>
        <p:spPr>
          <a:xfrm>
            <a:off x="1071563" y="571500"/>
            <a:ext cx="6929437" cy="936625"/>
          </a:xfrm>
        </p:spPr>
        <p:txBody>
          <a:bodyPr/>
          <a:lstStyle/>
          <a:p>
            <a:pPr eaLnBrk="1" hangingPunct="1">
              <a:lnSpc>
                <a:spcPct val="90000"/>
              </a:lnSpc>
            </a:pPr>
            <a:r>
              <a:rPr lang="pl-PL" sz="2800" b="1" dirty="0" smtClean="0">
                <a:solidFill>
                  <a:srgbClr val="008000"/>
                </a:solidFill>
                <a:latin typeface="Times New Roman" pitchFamily="18" charset="0"/>
                <a:cs typeface="Times New Roman" pitchFamily="18" charset="0"/>
              </a:rPr>
              <a:t>PROW 2014-2020</a:t>
            </a:r>
            <a:endParaRPr lang="en-US" sz="2800" b="1" dirty="0" smtClean="0">
              <a:solidFill>
                <a:srgbClr val="008000"/>
              </a:solidFill>
              <a:latin typeface="Times New Roman" pitchFamily="18" charset="0"/>
              <a:cs typeface="Times New Roman" pitchFamily="18" charset="0"/>
            </a:endParaRPr>
          </a:p>
          <a:p>
            <a:pPr eaLnBrk="1" hangingPunct="1">
              <a:lnSpc>
                <a:spcPct val="90000"/>
              </a:lnSpc>
            </a:pPr>
            <a:endParaRPr lang="en-GB" sz="2800" b="1" dirty="0" smtClean="0">
              <a:solidFill>
                <a:srgbClr val="008000"/>
              </a:solidFill>
            </a:endParaRPr>
          </a:p>
        </p:txBody>
      </p:sp>
      <p:sp>
        <p:nvSpPr>
          <p:cNvPr id="3" name="pole tekstowe 2"/>
          <p:cNvSpPr txBox="1"/>
          <p:nvPr/>
        </p:nvSpPr>
        <p:spPr>
          <a:xfrm>
            <a:off x="1043608" y="2845714"/>
            <a:ext cx="8280920" cy="2308324"/>
          </a:xfrm>
          <a:prstGeom prst="rect">
            <a:avLst/>
          </a:prstGeom>
          <a:noFill/>
        </p:spPr>
        <p:txBody>
          <a:bodyPr wrap="square" rtlCol="0">
            <a:spAutoFit/>
          </a:bodyPr>
          <a:lstStyle/>
          <a:p>
            <a:pPr marL="342900" indent="-342900">
              <a:buAutoNum type="arabicPeriod"/>
            </a:pPr>
            <a:r>
              <a:rPr lang="pl-PL" sz="2400" b="1" dirty="0" smtClean="0"/>
              <a:t>Poprawę konkurencyjności rolnictwa</a:t>
            </a:r>
          </a:p>
          <a:p>
            <a:pPr marL="342900" indent="-342900">
              <a:buAutoNum type="arabicPeriod"/>
            </a:pPr>
            <a:endParaRPr lang="pl-PL" sz="2400" b="1" dirty="0" smtClean="0"/>
          </a:p>
          <a:p>
            <a:pPr marL="342900" indent="-342900">
              <a:buAutoNum type="arabicPeriod"/>
            </a:pPr>
            <a:r>
              <a:rPr lang="pl-PL" sz="2400" b="1" dirty="0" smtClean="0"/>
              <a:t>Zrównoważone </a:t>
            </a:r>
            <a:r>
              <a:rPr lang="pl-PL" sz="2400" b="1" dirty="0"/>
              <a:t>zarządzanie zasobami naturalnymi </a:t>
            </a:r>
            <a:r>
              <a:rPr lang="pl-PL" sz="2400" b="1" dirty="0" smtClean="0"/>
              <a:t/>
            </a:r>
            <a:br>
              <a:rPr lang="pl-PL" sz="2400" b="1" dirty="0" smtClean="0"/>
            </a:br>
            <a:r>
              <a:rPr lang="pl-PL" sz="2400" b="1" dirty="0" smtClean="0"/>
              <a:t>i </a:t>
            </a:r>
            <a:r>
              <a:rPr lang="pl-PL" sz="2400" b="1" dirty="0"/>
              <a:t>działania w dziedzinie </a:t>
            </a:r>
            <a:r>
              <a:rPr lang="pl-PL" sz="2400" b="1" dirty="0" smtClean="0"/>
              <a:t>klimatu</a:t>
            </a:r>
          </a:p>
          <a:p>
            <a:pPr marL="342900" indent="-342900">
              <a:buAutoNum type="arabicPeriod"/>
            </a:pPr>
            <a:endParaRPr lang="pl-PL" sz="2400" b="1" dirty="0" smtClean="0"/>
          </a:p>
          <a:p>
            <a:pPr marL="342900" indent="-342900">
              <a:buAutoNum type="arabicPeriod"/>
            </a:pPr>
            <a:r>
              <a:rPr lang="pl-PL" sz="2400" b="1" dirty="0" smtClean="0"/>
              <a:t>Zrównoważony </a:t>
            </a:r>
            <a:r>
              <a:rPr lang="pl-PL" sz="2400" b="1" dirty="0"/>
              <a:t>rozwój terytorialny obszarów wiejsk</a:t>
            </a:r>
            <a:r>
              <a:rPr lang="pl-PL" b="1" dirty="0"/>
              <a:t>ich</a:t>
            </a:r>
          </a:p>
        </p:txBody>
      </p:sp>
      <p:sp>
        <p:nvSpPr>
          <p:cNvPr id="4" name="Symbol zastępczy numeru slajdu 3"/>
          <p:cNvSpPr>
            <a:spLocks noGrp="1"/>
          </p:cNvSpPr>
          <p:nvPr>
            <p:ph type="sldNum" sz="quarter" idx="12"/>
          </p:nvPr>
        </p:nvSpPr>
        <p:spPr/>
        <p:txBody>
          <a:bodyPr/>
          <a:lstStyle/>
          <a:p>
            <a:pPr>
              <a:defRPr/>
            </a:pPr>
            <a:fld id="{DC64E41E-9DA4-45EA-9115-7B19A9B0C3BF}" type="slidenum">
              <a:rPr lang="pl-PL" smtClean="0"/>
              <a:pPr>
                <a:defRPr/>
              </a:pPr>
              <a:t>4</a:t>
            </a:fld>
            <a:endParaRPr lang="pl-PL" dirty="0"/>
          </a:p>
        </p:txBody>
      </p:sp>
    </p:spTree>
    <p:extLst>
      <p:ext uri="{BB962C8B-B14F-4D97-AF65-F5344CB8AC3E}">
        <p14:creationId xmlns:p14="http://schemas.microsoft.com/office/powerpoint/2010/main" xmlns="" val="1584487626"/>
      </p:ext>
    </p:extLst>
  </p:cSld>
  <p:clrMapOvr>
    <a:masterClrMapping/>
  </p:clrMapOvr>
  <p:transition>
    <p:fade thruBlk="1"/>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1"/>
          <p:cNvSpPr>
            <a:spLocks noChangeArrowheads="1"/>
          </p:cNvSpPr>
          <p:nvPr/>
        </p:nvSpPr>
        <p:spPr bwMode="auto">
          <a:xfrm>
            <a:off x="-500063" y="3379788"/>
            <a:ext cx="9358313" cy="1030287"/>
          </a:xfrm>
          <a:prstGeom prst="rect">
            <a:avLst/>
          </a:prstGeom>
          <a:noFill/>
          <a:ln w="9525">
            <a:noFill/>
            <a:miter lim="800000"/>
            <a:headEnd/>
            <a:tailEnd/>
          </a:ln>
        </p:spPr>
        <p:txBody>
          <a:bodyPr anchor="ctr">
            <a:spAutoFit/>
          </a:bodyPr>
          <a:lstStyle/>
          <a:p>
            <a:pPr>
              <a:defRPr/>
            </a:pPr>
            <a:r>
              <a:rPr lang="pl-PL" sz="1600" b="1" dirty="0">
                <a:latin typeface="+mj-lt"/>
              </a:rPr>
              <a:t> </a:t>
            </a:r>
            <a:endParaRPr lang="pl-PL" sz="1600" dirty="0">
              <a:latin typeface="+mj-lt"/>
            </a:endParaRPr>
          </a:p>
          <a:p>
            <a:pPr marL="1968500" lvl="3" indent="-533400">
              <a:lnSpc>
                <a:spcPct val="150000"/>
              </a:lnSpc>
              <a:buFont typeface="Arial" charset="0"/>
              <a:buChar char="•"/>
              <a:defRPr/>
            </a:pPr>
            <a:endParaRPr lang="pl-PL" dirty="0">
              <a:latin typeface="+mj-lt"/>
            </a:endParaRPr>
          </a:p>
          <a:p>
            <a:pPr>
              <a:buFont typeface="Arial" charset="0"/>
              <a:buChar char="•"/>
              <a:defRPr/>
            </a:pPr>
            <a:endParaRPr lang="pl-PL" dirty="0">
              <a:latin typeface="+mj-lt"/>
            </a:endParaRPr>
          </a:p>
        </p:txBody>
      </p:sp>
      <p:sp>
        <p:nvSpPr>
          <p:cNvPr id="5125" name="Prostokąt 4"/>
          <p:cNvSpPr>
            <a:spLocks noChangeArrowheads="1"/>
          </p:cNvSpPr>
          <p:nvPr/>
        </p:nvSpPr>
        <p:spPr bwMode="auto">
          <a:xfrm>
            <a:off x="1042988" y="1557338"/>
            <a:ext cx="6913562" cy="1938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endParaRPr lang="pl-PL" sz="2000" i="1"/>
          </a:p>
          <a:p>
            <a:endParaRPr lang="pl-PL" sz="2000" i="1"/>
          </a:p>
          <a:p>
            <a:endParaRPr lang="pl-PL" sz="2000" b="1" i="1"/>
          </a:p>
          <a:p>
            <a:endParaRPr lang="pl-PL" sz="2000" b="1" i="1"/>
          </a:p>
          <a:p>
            <a:endParaRPr lang="pl-PL" sz="2000" b="1" i="1"/>
          </a:p>
          <a:p>
            <a:pPr algn="ctr"/>
            <a:r>
              <a:rPr lang="pl-PL" sz="2000" b="1" i="1"/>
              <a:t> </a:t>
            </a:r>
            <a:endParaRPr lang="pl-PL" sz="4000" b="1">
              <a:latin typeface="Arial" charset="0"/>
              <a:cs typeface="Arial" charset="0"/>
            </a:endParaRPr>
          </a:p>
        </p:txBody>
      </p:sp>
      <p:sp>
        <p:nvSpPr>
          <p:cNvPr id="5126" name="Prostokąt 6"/>
          <p:cNvSpPr>
            <a:spLocks noChangeArrowheads="1"/>
          </p:cNvSpPr>
          <p:nvPr/>
        </p:nvSpPr>
        <p:spPr bwMode="auto">
          <a:xfrm>
            <a:off x="1259632" y="694233"/>
            <a:ext cx="682625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pl-PL" sz="2400" b="1" dirty="0">
                <a:solidFill>
                  <a:srgbClr val="008000"/>
                </a:solidFill>
                <a:cs typeface="Times New Roman" pitchFamily="18" charset="0"/>
              </a:rPr>
              <a:t>Przeznaczenie wsparcia</a:t>
            </a:r>
            <a:endParaRPr lang="pl-PL" sz="2400" dirty="0">
              <a:solidFill>
                <a:srgbClr val="008000"/>
              </a:solidFill>
              <a:cs typeface="Times New Roman" pitchFamily="18" charset="0"/>
            </a:endParaRPr>
          </a:p>
        </p:txBody>
      </p:sp>
      <p:sp>
        <p:nvSpPr>
          <p:cNvPr id="5127" name="Prostokąt 8"/>
          <p:cNvSpPr>
            <a:spLocks noChangeArrowheads="1"/>
          </p:cNvSpPr>
          <p:nvPr/>
        </p:nvSpPr>
        <p:spPr bwMode="auto">
          <a:xfrm>
            <a:off x="1187450" y="1341438"/>
            <a:ext cx="6769100" cy="28623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just"/>
            <a:r>
              <a:rPr lang="pl-PL" sz="2000" dirty="0">
                <a:cs typeface="Times New Roman" pitchFamily="18" charset="0"/>
              </a:rPr>
              <a:t>Pomoc przyznaje się w związku z rozpoczynaniem prowadzenia gospodarstwa rolnego jako kierujący gospodarstwem. </a:t>
            </a:r>
          </a:p>
          <a:p>
            <a:endParaRPr lang="pl-PL" sz="2000" dirty="0">
              <a:cs typeface="Times New Roman" pitchFamily="18" charset="0"/>
            </a:endParaRPr>
          </a:p>
          <a:p>
            <a:endParaRPr lang="pl-PL" sz="2000" dirty="0">
              <a:cs typeface="Times New Roman" pitchFamily="18" charset="0"/>
            </a:endParaRPr>
          </a:p>
          <a:p>
            <a:pPr algn="just">
              <a:buFont typeface="Arial" charset="0"/>
              <a:buNone/>
            </a:pPr>
            <a:r>
              <a:rPr lang="pl-PL" sz="2000" dirty="0">
                <a:cs typeface="Times New Roman" pitchFamily="18" charset="0"/>
              </a:rPr>
              <a:t>Wsparcie dotyczy rozwoju przejętego gospodarstwa, w kierunku produkcji żywnościowych produktów rolnych, jak </a:t>
            </a:r>
            <a:r>
              <a:rPr lang="pl-PL" sz="2000" dirty="0" smtClean="0">
                <a:cs typeface="Times New Roman" pitchFamily="18" charset="0"/>
              </a:rPr>
              <a:t/>
            </a:r>
            <a:br>
              <a:rPr lang="pl-PL" sz="2000" dirty="0" smtClean="0">
                <a:cs typeface="Times New Roman" pitchFamily="18" charset="0"/>
              </a:rPr>
            </a:br>
            <a:r>
              <a:rPr lang="pl-PL" sz="2000" dirty="0" smtClean="0">
                <a:cs typeface="Times New Roman" pitchFamily="18" charset="0"/>
              </a:rPr>
              <a:t>i </a:t>
            </a:r>
            <a:r>
              <a:rPr lang="pl-PL" sz="2000" dirty="0">
                <a:cs typeface="Times New Roman" pitchFamily="18" charset="0"/>
              </a:rPr>
              <a:t>nieżywnościowych produktów rolnych, a także przygotowania do sprzedaży produktów rolnych wytwarzanych </a:t>
            </a:r>
            <a:r>
              <a:rPr lang="pl-PL" sz="2000" dirty="0" smtClean="0">
                <a:cs typeface="Times New Roman" pitchFamily="18" charset="0"/>
              </a:rPr>
              <a:t/>
            </a:r>
            <a:br>
              <a:rPr lang="pl-PL" sz="2000" dirty="0" smtClean="0">
                <a:cs typeface="Times New Roman" pitchFamily="18" charset="0"/>
              </a:rPr>
            </a:br>
            <a:r>
              <a:rPr lang="pl-PL" sz="2000" dirty="0" smtClean="0">
                <a:cs typeface="Times New Roman" pitchFamily="18" charset="0"/>
              </a:rPr>
              <a:t>w </a:t>
            </a:r>
            <a:r>
              <a:rPr lang="pl-PL" sz="2000" dirty="0">
                <a:cs typeface="Times New Roman" pitchFamily="18" charset="0"/>
              </a:rPr>
              <a:t>gospodarstwie. </a:t>
            </a:r>
          </a:p>
        </p:txBody>
      </p:sp>
      <p:sp>
        <p:nvSpPr>
          <p:cNvPr id="4" name="Symbol zastępczy numeru slajdu 3"/>
          <p:cNvSpPr>
            <a:spLocks noGrp="1"/>
          </p:cNvSpPr>
          <p:nvPr>
            <p:ph type="sldNum" sz="quarter" idx="12"/>
          </p:nvPr>
        </p:nvSpPr>
        <p:spPr/>
        <p:txBody>
          <a:bodyPr/>
          <a:lstStyle/>
          <a:p>
            <a:pPr>
              <a:defRPr/>
            </a:pPr>
            <a:fld id="{24B65095-A88D-4ED4-98BC-379CCEAE9A66}" type="slidenum">
              <a:rPr lang="pl-PL" smtClean="0"/>
              <a:pPr>
                <a:defRPr/>
              </a:pPr>
              <a:t>40</a:t>
            </a:fld>
            <a:endParaRPr lang="pl-PL" dirty="0"/>
          </a:p>
        </p:txBody>
      </p:sp>
    </p:spTree>
    <p:extLst>
      <p:ext uri="{BB962C8B-B14F-4D97-AF65-F5344CB8AC3E}">
        <p14:creationId xmlns:p14="http://schemas.microsoft.com/office/powerpoint/2010/main" xmlns="" val="3739210110"/>
      </p:ext>
    </p:extLst>
  </p:cSld>
  <p:clrMapOvr>
    <a:masterClrMapping/>
  </p:clrMapOvr>
  <p:transition>
    <p:pu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additive="base">
                                        <p:cTn id="7" dur="500" fill="hold"/>
                                        <p:tgtEl>
                                          <p:spTgt spid="921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21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1"/>
          <p:cNvSpPr>
            <a:spLocks noChangeArrowheads="1"/>
          </p:cNvSpPr>
          <p:nvPr/>
        </p:nvSpPr>
        <p:spPr bwMode="auto">
          <a:xfrm>
            <a:off x="-500063" y="3379788"/>
            <a:ext cx="9358313" cy="1030287"/>
          </a:xfrm>
          <a:prstGeom prst="rect">
            <a:avLst/>
          </a:prstGeom>
          <a:noFill/>
          <a:ln w="9525">
            <a:noFill/>
            <a:miter lim="800000"/>
            <a:headEnd/>
            <a:tailEnd/>
          </a:ln>
        </p:spPr>
        <p:txBody>
          <a:bodyPr anchor="ctr">
            <a:spAutoFit/>
          </a:bodyPr>
          <a:lstStyle/>
          <a:p>
            <a:pPr>
              <a:defRPr/>
            </a:pPr>
            <a:r>
              <a:rPr lang="pl-PL" sz="1600" b="1" dirty="0">
                <a:latin typeface="+mj-lt"/>
              </a:rPr>
              <a:t> </a:t>
            </a:r>
            <a:endParaRPr lang="pl-PL" sz="1600" dirty="0">
              <a:latin typeface="+mj-lt"/>
            </a:endParaRPr>
          </a:p>
          <a:p>
            <a:pPr marL="1968500" lvl="3" indent="-533400">
              <a:lnSpc>
                <a:spcPct val="150000"/>
              </a:lnSpc>
              <a:buFont typeface="Arial" charset="0"/>
              <a:buChar char="•"/>
              <a:defRPr/>
            </a:pPr>
            <a:endParaRPr lang="pl-PL" dirty="0">
              <a:latin typeface="+mj-lt"/>
            </a:endParaRPr>
          </a:p>
          <a:p>
            <a:pPr>
              <a:buFont typeface="Arial" charset="0"/>
              <a:buChar char="•"/>
              <a:defRPr/>
            </a:pPr>
            <a:endParaRPr lang="pl-PL" dirty="0">
              <a:latin typeface="+mj-lt"/>
            </a:endParaRPr>
          </a:p>
        </p:txBody>
      </p:sp>
      <p:sp>
        <p:nvSpPr>
          <p:cNvPr id="6149" name="Prostokąt 4"/>
          <p:cNvSpPr>
            <a:spLocks noChangeArrowheads="1"/>
          </p:cNvSpPr>
          <p:nvPr/>
        </p:nvSpPr>
        <p:spPr bwMode="auto">
          <a:xfrm>
            <a:off x="1042988" y="1557338"/>
            <a:ext cx="6913562" cy="1938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endParaRPr lang="pl-PL" sz="2000" i="1" dirty="0"/>
          </a:p>
          <a:p>
            <a:endParaRPr lang="pl-PL" sz="2000" i="1" dirty="0"/>
          </a:p>
          <a:p>
            <a:endParaRPr lang="pl-PL" sz="2000" b="1" i="1" dirty="0"/>
          </a:p>
          <a:p>
            <a:endParaRPr lang="pl-PL" sz="2000" b="1" i="1" dirty="0"/>
          </a:p>
          <a:p>
            <a:endParaRPr lang="pl-PL" sz="2000" b="1" i="1" dirty="0"/>
          </a:p>
          <a:p>
            <a:pPr algn="ctr"/>
            <a:r>
              <a:rPr lang="pl-PL" sz="2000" b="1" i="1" dirty="0"/>
              <a:t> </a:t>
            </a:r>
            <a:endParaRPr lang="pl-PL" sz="4000" b="1" dirty="0">
              <a:latin typeface="Arial" charset="0"/>
              <a:cs typeface="Arial" charset="0"/>
            </a:endParaRPr>
          </a:p>
        </p:txBody>
      </p:sp>
      <p:sp>
        <p:nvSpPr>
          <p:cNvPr id="6150" name="Prostokąt 6"/>
          <p:cNvSpPr>
            <a:spLocks noChangeArrowheads="1"/>
          </p:cNvSpPr>
          <p:nvPr/>
        </p:nvSpPr>
        <p:spPr bwMode="auto">
          <a:xfrm>
            <a:off x="1346069" y="1052736"/>
            <a:ext cx="682625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pl-PL" sz="2000" b="1" dirty="0">
                <a:solidFill>
                  <a:srgbClr val="008000"/>
                </a:solidFill>
                <a:latin typeface="Arial" charset="0"/>
                <a:cs typeface="Arial" charset="0"/>
              </a:rPr>
              <a:t>Beneficjent</a:t>
            </a:r>
            <a:endParaRPr lang="pl-PL" sz="2000" dirty="0">
              <a:solidFill>
                <a:srgbClr val="008000"/>
              </a:solidFill>
            </a:endParaRPr>
          </a:p>
        </p:txBody>
      </p:sp>
      <p:sp>
        <p:nvSpPr>
          <p:cNvPr id="6151" name="Prostokąt 7"/>
          <p:cNvSpPr>
            <a:spLocks noChangeArrowheads="1"/>
          </p:cNvSpPr>
          <p:nvPr/>
        </p:nvSpPr>
        <p:spPr bwMode="auto">
          <a:xfrm>
            <a:off x="1331913" y="1536700"/>
            <a:ext cx="5976937" cy="3477875"/>
          </a:xfrm>
          <a:prstGeom prst="rect">
            <a:avLst/>
          </a:prstGeom>
          <a:noFill/>
          <a:ln w="9525">
            <a:noFill/>
            <a:miter lim="800000"/>
            <a:headEnd/>
            <a:tailEnd/>
          </a:ln>
        </p:spPr>
        <p:txBody>
          <a:bodyPr>
            <a:spAutoFit/>
          </a:bodyPr>
          <a:lstStyle/>
          <a:p>
            <a:pPr algn="just">
              <a:buFont typeface="Arial" charset="0"/>
              <a:buNone/>
              <a:defRPr/>
            </a:pPr>
            <a:r>
              <a:rPr lang="pl-PL" sz="2000" dirty="0">
                <a:cs typeface="Times New Roman" pitchFamily="18" charset="0"/>
              </a:rPr>
              <a:t>Osoba, która:</a:t>
            </a:r>
          </a:p>
          <a:p>
            <a:pPr lvl="1" algn="just">
              <a:defRPr/>
            </a:pPr>
            <a:endParaRPr lang="pl-PL" sz="2000" dirty="0">
              <a:cs typeface="Times New Roman" pitchFamily="18" charset="0"/>
            </a:endParaRPr>
          </a:p>
          <a:p>
            <a:pPr lvl="1" indent="-192088" algn="just">
              <a:buFont typeface="Wingdings" pitchFamily="2" charset="2"/>
              <a:buChar char="Ø"/>
              <a:defRPr/>
            </a:pPr>
            <a:r>
              <a:rPr lang="pl-PL" sz="2000" dirty="0">
                <a:cs typeface="Times New Roman" pitchFamily="18" charset="0"/>
              </a:rPr>
              <a:t> nie ukończyła 40 roku życia,</a:t>
            </a:r>
          </a:p>
          <a:p>
            <a:pPr lvl="1" indent="-192088" algn="just">
              <a:defRPr/>
            </a:pPr>
            <a:endParaRPr lang="pl-PL" sz="2000" dirty="0">
              <a:cs typeface="Times New Roman" pitchFamily="18" charset="0"/>
            </a:endParaRPr>
          </a:p>
          <a:p>
            <a:pPr lvl="1" indent="-192088" algn="just">
              <a:buFont typeface="Wingdings" pitchFamily="2" charset="2"/>
              <a:buChar char="Ø"/>
              <a:defRPr/>
            </a:pPr>
            <a:r>
              <a:rPr lang="pl-PL" sz="2000" dirty="0">
                <a:cs typeface="Times New Roman" pitchFamily="18" charset="0"/>
              </a:rPr>
              <a:t> posiada odpowiednie kwalifikacje zawodowe,</a:t>
            </a:r>
          </a:p>
          <a:p>
            <a:pPr lvl="1" indent="-192088" algn="just">
              <a:defRPr/>
            </a:pPr>
            <a:endParaRPr lang="pl-PL" sz="2000" dirty="0">
              <a:cs typeface="Times New Roman" pitchFamily="18" charset="0"/>
            </a:endParaRPr>
          </a:p>
          <a:p>
            <a:pPr lvl="1" indent="-192088" algn="just">
              <a:buFont typeface="Wingdings" pitchFamily="2" charset="2"/>
              <a:buChar char="Ø"/>
              <a:defRPr/>
            </a:pPr>
            <a:r>
              <a:rPr lang="pl-PL" sz="2000" dirty="0">
                <a:cs typeface="Times New Roman" pitchFamily="18" charset="0"/>
              </a:rPr>
              <a:t> po raz pierwszy rozpoczyna prowadzenie   gospodarstwa rolnego jako kierujący gospodarstwem lub prowadzi gospodarstwo rolne jako kierujący nie 	dłużej niż 12 miesięcy w dniu złożenia 	wniosku o przyznanie pomocy. </a:t>
            </a:r>
          </a:p>
        </p:txBody>
      </p:sp>
      <p:sp>
        <p:nvSpPr>
          <p:cNvPr id="4" name="Symbol zastępczy numeru slajdu 3"/>
          <p:cNvSpPr>
            <a:spLocks noGrp="1"/>
          </p:cNvSpPr>
          <p:nvPr>
            <p:ph type="sldNum" sz="quarter" idx="12"/>
          </p:nvPr>
        </p:nvSpPr>
        <p:spPr/>
        <p:txBody>
          <a:bodyPr/>
          <a:lstStyle/>
          <a:p>
            <a:pPr>
              <a:defRPr/>
            </a:pPr>
            <a:fld id="{24B65095-A88D-4ED4-98BC-379CCEAE9A66}" type="slidenum">
              <a:rPr lang="pl-PL" smtClean="0"/>
              <a:pPr>
                <a:defRPr/>
              </a:pPr>
              <a:t>41</a:t>
            </a:fld>
            <a:endParaRPr lang="pl-PL" dirty="0"/>
          </a:p>
        </p:txBody>
      </p:sp>
    </p:spTree>
    <p:extLst>
      <p:ext uri="{BB962C8B-B14F-4D97-AF65-F5344CB8AC3E}">
        <p14:creationId xmlns:p14="http://schemas.microsoft.com/office/powerpoint/2010/main" xmlns="" val="1592305717"/>
      </p:ext>
    </p:extLst>
  </p:cSld>
  <p:clrMapOvr>
    <a:masterClrMapping/>
  </p:clrMapOvr>
  <p:transition>
    <p:pu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additive="base">
                                        <p:cTn id="7" dur="500" fill="hold"/>
                                        <p:tgtEl>
                                          <p:spTgt spid="921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21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1"/>
          <p:cNvSpPr>
            <a:spLocks noChangeArrowheads="1"/>
          </p:cNvSpPr>
          <p:nvPr/>
        </p:nvSpPr>
        <p:spPr bwMode="auto">
          <a:xfrm>
            <a:off x="-500063" y="3379788"/>
            <a:ext cx="9358313" cy="1030287"/>
          </a:xfrm>
          <a:prstGeom prst="rect">
            <a:avLst/>
          </a:prstGeom>
          <a:noFill/>
          <a:ln w="9525">
            <a:noFill/>
            <a:miter lim="800000"/>
            <a:headEnd/>
            <a:tailEnd/>
          </a:ln>
        </p:spPr>
        <p:txBody>
          <a:bodyPr anchor="ctr">
            <a:spAutoFit/>
          </a:bodyPr>
          <a:lstStyle/>
          <a:p>
            <a:pPr>
              <a:defRPr/>
            </a:pPr>
            <a:r>
              <a:rPr lang="pl-PL" sz="1600" b="1" dirty="0">
                <a:latin typeface="+mj-lt"/>
              </a:rPr>
              <a:t> </a:t>
            </a:r>
            <a:endParaRPr lang="pl-PL" sz="1600" dirty="0">
              <a:latin typeface="+mj-lt"/>
            </a:endParaRPr>
          </a:p>
          <a:p>
            <a:pPr marL="1968500" lvl="3" indent="-533400">
              <a:lnSpc>
                <a:spcPct val="150000"/>
              </a:lnSpc>
              <a:buFont typeface="Arial" charset="0"/>
              <a:buChar char="•"/>
              <a:defRPr/>
            </a:pPr>
            <a:endParaRPr lang="pl-PL" dirty="0">
              <a:latin typeface="+mj-lt"/>
            </a:endParaRPr>
          </a:p>
          <a:p>
            <a:pPr>
              <a:buFont typeface="Arial" charset="0"/>
              <a:buChar char="•"/>
              <a:defRPr/>
            </a:pPr>
            <a:endParaRPr lang="pl-PL" dirty="0">
              <a:latin typeface="+mj-lt"/>
            </a:endParaRPr>
          </a:p>
        </p:txBody>
      </p:sp>
      <p:sp>
        <p:nvSpPr>
          <p:cNvPr id="7173" name="Prostokąt 4"/>
          <p:cNvSpPr>
            <a:spLocks noChangeArrowheads="1"/>
          </p:cNvSpPr>
          <p:nvPr/>
        </p:nvSpPr>
        <p:spPr bwMode="auto">
          <a:xfrm>
            <a:off x="1042988" y="1557338"/>
            <a:ext cx="6913562" cy="1938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endParaRPr lang="pl-PL" sz="2000" i="1"/>
          </a:p>
          <a:p>
            <a:endParaRPr lang="pl-PL" sz="2000" i="1"/>
          </a:p>
          <a:p>
            <a:endParaRPr lang="pl-PL" sz="2000" b="1" i="1"/>
          </a:p>
          <a:p>
            <a:endParaRPr lang="pl-PL" sz="2000" b="1" i="1"/>
          </a:p>
          <a:p>
            <a:endParaRPr lang="pl-PL" sz="2000" b="1" i="1"/>
          </a:p>
          <a:p>
            <a:pPr algn="ctr"/>
            <a:r>
              <a:rPr lang="pl-PL" sz="2000" b="1" i="1"/>
              <a:t> </a:t>
            </a:r>
            <a:endParaRPr lang="pl-PL" sz="4000" b="1">
              <a:latin typeface="Arial" charset="0"/>
              <a:cs typeface="Arial" charset="0"/>
            </a:endParaRPr>
          </a:p>
        </p:txBody>
      </p:sp>
      <p:sp>
        <p:nvSpPr>
          <p:cNvPr id="7174" name="Prostokąt 6"/>
          <p:cNvSpPr>
            <a:spLocks noChangeArrowheads="1"/>
          </p:cNvSpPr>
          <p:nvPr/>
        </p:nvSpPr>
        <p:spPr bwMode="auto">
          <a:xfrm>
            <a:off x="1835696" y="1052736"/>
            <a:ext cx="682625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pl-PL" sz="2000" b="1" dirty="0">
                <a:solidFill>
                  <a:srgbClr val="008000"/>
                </a:solidFill>
                <a:latin typeface="Arial" charset="0"/>
                <a:cs typeface="Arial" charset="0"/>
              </a:rPr>
              <a:t>Beneficjent – kierujący gospodarstwem rolnym</a:t>
            </a:r>
            <a:endParaRPr lang="pl-PL" sz="2000" dirty="0">
              <a:solidFill>
                <a:srgbClr val="008000"/>
              </a:solidFill>
            </a:endParaRPr>
          </a:p>
        </p:txBody>
      </p:sp>
      <p:sp>
        <p:nvSpPr>
          <p:cNvPr id="7175" name="Prostokąt 7"/>
          <p:cNvSpPr>
            <a:spLocks noChangeArrowheads="1"/>
          </p:cNvSpPr>
          <p:nvPr/>
        </p:nvSpPr>
        <p:spPr bwMode="auto">
          <a:xfrm>
            <a:off x="1331913" y="1536700"/>
            <a:ext cx="5976937" cy="3324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lvl="1" algn="just">
              <a:lnSpc>
                <a:spcPct val="150000"/>
              </a:lnSpc>
            </a:pPr>
            <a:r>
              <a:rPr lang="pl-PL" sz="2000" dirty="0">
                <a:cs typeface="Times New Roman" pitchFamily="18" charset="0"/>
              </a:rPr>
              <a:t>prowadzi gospodarstwo </a:t>
            </a:r>
          </a:p>
          <a:p>
            <a:pPr lvl="1" algn="just">
              <a:lnSpc>
                <a:spcPct val="150000"/>
              </a:lnSpc>
              <a:buFont typeface="Wingdings" pitchFamily="2" charset="2"/>
              <a:buChar char="ü"/>
            </a:pPr>
            <a:r>
              <a:rPr lang="pl-PL" sz="2000" dirty="0" smtClean="0">
                <a:cs typeface="Times New Roman" pitchFamily="18" charset="0"/>
              </a:rPr>
              <a:t> osobiście </a:t>
            </a:r>
            <a:r>
              <a:rPr lang="pl-PL" sz="2000" dirty="0">
                <a:cs typeface="Times New Roman" pitchFamily="18" charset="0"/>
              </a:rPr>
              <a:t>(pracuje w tym gospodarstwie </a:t>
            </a:r>
            <a:r>
              <a:rPr lang="pl-PL" sz="2000" dirty="0" smtClean="0">
                <a:cs typeface="Times New Roman" pitchFamily="18" charset="0"/>
              </a:rPr>
              <a:t/>
            </a:r>
            <a:br>
              <a:rPr lang="pl-PL" sz="2000" dirty="0" smtClean="0">
                <a:cs typeface="Times New Roman" pitchFamily="18" charset="0"/>
              </a:rPr>
            </a:br>
            <a:r>
              <a:rPr lang="pl-PL" sz="2000" dirty="0" smtClean="0">
                <a:cs typeface="Times New Roman" pitchFamily="18" charset="0"/>
              </a:rPr>
              <a:t>     i podejmuje </a:t>
            </a:r>
            <a:r>
              <a:rPr lang="pl-PL" sz="2000" dirty="0">
                <a:cs typeface="Times New Roman" pitchFamily="18" charset="0"/>
              </a:rPr>
              <a:t>wszelkie decyzje </a:t>
            </a:r>
            <a:r>
              <a:rPr lang="pl-PL" sz="2000" dirty="0" smtClean="0">
                <a:cs typeface="Times New Roman" pitchFamily="18" charset="0"/>
              </a:rPr>
              <a:t>dotyczące</a:t>
            </a:r>
            <a:br>
              <a:rPr lang="pl-PL" sz="2000" dirty="0" smtClean="0">
                <a:cs typeface="Times New Roman" pitchFamily="18" charset="0"/>
              </a:rPr>
            </a:br>
            <a:r>
              <a:rPr lang="pl-PL" sz="2000" dirty="0" smtClean="0">
                <a:cs typeface="Times New Roman" pitchFamily="18" charset="0"/>
              </a:rPr>
              <a:t>     gospodarstwa</a:t>
            </a:r>
            <a:r>
              <a:rPr lang="pl-PL" sz="2000" dirty="0">
                <a:cs typeface="Times New Roman" pitchFamily="18" charset="0"/>
              </a:rPr>
              <a:t>), </a:t>
            </a:r>
          </a:p>
          <a:p>
            <a:pPr lvl="1" algn="just">
              <a:lnSpc>
                <a:spcPct val="150000"/>
              </a:lnSpc>
              <a:buFont typeface="Wingdings" pitchFamily="2" charset="2"/>
              <a:buChar char="ü"/>
            </a:pPr>
            <a:r>
              <a:rPr lang="pl-PL" sz="2000" dirty="0" smtClean="0">
                <a:cs typeface="Times New Roman" pitchFamily="18" charset="0"/>
              </a:rPr>
              <a:t> na </a:t>
            </a:r>
            <a:r>
              <a:rPr lang="pl-PL" sz="2000" dirty="0">
                <a:cs typeface="Times New Roman" pitchFamily="18" charset="0"/>
              </a:rPr>
              <a:t>własny rachunek i we własnym imieniu,</a:t>
            </a:r>
          </a:p>
          <a:p>
            <a:pPr lvl="1">
              <a:lnSpc>
                <a:spcPct val="150000"/>
              </a:lnSpc>
              <a:buFont typeface="Wingdings" pitchFamily="2" charset="2"/>
              <a:buChar char="ü"/>
            </a:pPr>
            <a:r>
              <a:rPr lang="pl-PL" sz="2000" dirty="0" smtClean="0">
                <a:cs typeface="Times New Roman" pitchFamily="18" charset="0"/>
              </a:rPr>
              <a:t> ponosi </a:t>
            </a:r>
            <a:r>
              <a:rPr lang="pl-PL" sz="2000" dirty="0">
                <a:cs typeface="Times New Roman" pitchFamily="18" charset="0"/>
              </a:rPr>
              <a:t>koszty i czerpie korzyści w związku </a:t>
            </a:r>
            <a:r>
              <a:rPr lang="pl-PL" sz="2000" dirty="0" smtClean="0">
                <a:cs typeface="Times New Roman" pitchFamily="18" charset="0"/>
              </a:rPr>
              <a:t/>
            </a:r>
            <a:br>
              <a:rPr lang="pl-PL" sz="2000" dirty="0" smtClean="0">
                <a:cs typeface="Times New Roman" pitchFamily="18" charset="0"/>
              </a:rPr>
            </a:br>
            <a:r>
              <a:rPr lang="pl-PL" sz="2000" dirty="0" smtClean="0">
                <a:cs typeface="Times New Roman" pitchFamily="18" charset="0"/>
              </a:rPr>
              <a:t>    z </a:t>
            </a:r>
            <a:r>
              <a:rPr lang="pl-PL" sz="2000" dirty="0">
                <a:cs typeface="Times New Roman" pitchFamily="18" charset="0"/>
              </a:rPr>
              <a:t>jego prowadzeniem. </a:t>
            </a:r>
          </a:p>
        </p:txBody>
      </p:sp>
      <p:sp>
        <p:nvSpPr>
          <p:cNvPr id="4" name="Symbol zastępczy numeru slajdu 3"/>
          <p:cNvSpPr>
            <a:spLocks noGrp="1"/>
          </p:cNvSpPr>
          <p:nvPr>
            <p:ph type="sldNum" sz="quarter" idx="12"/>
          </p:nvPr>
        </p:nvSpPr>
        <p:spPr/>
        <p:txBody>
          <a:bodyPr/>
          <a:lstStyle/>
          <a:p>
            <a:pPr>
              <a:defRPr/>
            </a:pPr>
            <a:fld id="{24B65095-A88D-4ED4-98BC-379CCEAE9A66}" type="slidenum">
              <a:rPr lang="pl-PL" smtClean="0"/>
              <a:pPr>
                <a:defRPr/>
              </a:pPr>
              <a:t>42</a:t>
            </a:fld>
            <a:endParaRPr lang="pl-PL" dirty="0"/>
          </a:p>
        </p:txBody>
      </p:sp>
    </p:spTree>
    <p:extLst>
      <p:ext uri="{BB962C8B-B14F-4D97-AF65-F5344CB8AC3E}">
        <p14:creationId xmlns:p14="http://schemas.microsoft.com/office/powerpoint/2010/main" xmlns="" val="1463048607"/>
      </p:ext>
    </p:extLst>
  </p:cSld>
  <p:clrMapOvr>
    <a:masterClrMapping/>
  </p:clrMapOvr>
  <p:transition>
    <p:pu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additive="base">
                                        <p:cTn id="7" dur="500" fill="hold"/>
                                        <p:tgtEl>
                                          <p:spTgt spid="921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21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1"/>
          <p:cNvSpPr>
            <a:spLocks noChangeArrowheads="1"/>
          </p:cNvSpPr>
          <p:nvPr/>
        </p:nvSpPr>
        <p:spPr bwMode="auto">
          <a:xfrm>
            <a:off x="-500063" y="3379788"/>
            <a:ext cx="9358313" cy="1030287"/>
          </a:xfrm>
          <a:prstGeom prst="rect">
            <a:avLst/>
          </a:prstGeom>
          <a:noFill/>
          <a:ln w="9525">
            <a:noFill/>
            <a:miter lim="800000"/>
            <a:headEnd/>
            <a:tailEnd/>
          </a:ln>
        </p:spPr>
        <p:txBody>
          <a:bodyPr anchor="ctr">
            <a:spAutoFit/>
          </a:bodyPr>
          <a:lstStyle/>
          <a:p>
            <a:pPr>
              <a:defRPr/>
            </a:pPr>
            <a:r>
              <a:rPr lang="pl-PL" sz="1600" b="1" dirty="0">
                <a:latin typeface="+mj-lt"/>
              </a:rPr>
              <a:t> </a:t>
            </a:r>
            <a:endParaRPr lang="pl-PL" sz="1600" dirty="0">
              <a:latin typeface="+mj-lt"/>
            </a:endParaRPr>
          </a:p>
          <a:p>
            <a:pPr marL="1968500" lvl="3" indent="-533400">
              <a:lnSpc>
                <a:spcPct val="150000"/>
              </a:lnSpc>
              <a:buFont typeface="Arial" charset="0"/>
              <a:buChar char="•"/>
              <a:defRPr/>
            </a:pPr>
            <a:endParaRPr lang="pl-PL" dirty="0">
              <a:latin typeface="+mj-lt"/>
            </a:endParaRPr>
          </a:p>
          <a:p>
            <a:pPr>
              <a:buFont typeface="Arial" charset="0"/>
              <a:buChar char="•"/>
              <a:defRPr/>
            </a:pPr>
            <a:endParaRPr lang="pl-PL" dirty="0">
              <a:latin typeface="+mj-lt"/>
            </a:endParaRPr>
          </a:p>
        </p:txBody>
      </p:sp>
      <p:sp>
        <p:nvSpPr>
          <p:cNvPr id="8197" name="Prostokąt 4"/>
          <p:cNvSpPr>
            <a:spLocks noChangeArrowheads="1"/>
          </p:cNvSpPr>
          <p:nvPr/>
        </p:nvSpPr>
        <p:spPr bwMode="auto">
          <a:xfrm>
            <a:off x="1042988" y="1557338"/>
            <a:ext cx="6913562" cy="1938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endParaRPr lang="pl-PL" sz="2000" i="1"/>
          </a:p>
          <a:p>
            <a:endParaRPr lang="pl-PL" sz="2000" i="1"/>
          </a:p>
          <a:p>
            <a:endParaRPr lang="pl-PL" sz="2000" b="1" i="1"/>
          </a:p>
          <a:p>
            <a:endParaRPr lang="pl-PL" sz="2000" b="1" i="1"/>
          </a:p>
          <a:p>
            <a:endParaRPr lang="pl-PL" sz="2000" b="1" i="1"/>
          </a:p>
          <a:p>
            <a:pPr algn="ctr"/>
            <a:r>
              <a:rPr lang="pl-PL" sz="2000" b="1" i="1"/>
              <a:t> </a:t>
            </a:r>
            <a:endParaRPr lang="pl-PL" sz="4000" b="1">
              <a:latin typeface="Arial" charset="0"/>
              <a:cs typeface="Arial" charset="0"/>
            </a:endParaRPr>
          </a:p>
        </p:txBody>
      </p:sp>
      <p:sp>
        <p:nvSpPr>
          <p:cNvPr id="8198" name="Prostokąt 6"/>
          <p:cNvSpPr>
            <a:spLocks noChangeArrowheads="1"/>
          </p:cNvSpPr>
          <p:nvPr/>
        </p:nvSpPr>
        <p:spPr bwMode="auto">
          <a:xfrm>
            <a:off x="1835696" y="931160"/>
            <a:ext cx="682625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pl-PL" sz="2000" b="1" dirty="0">
                <a:solidFill>
                  <a:srgbClr val="008000"/>
                </a:solidFill>
                <a:latin typeface="Arial" charset="0"/>
                <a:cs typeface="Arial" charset="0"/>
              </a:rPr>
              <a:t>Beneficjent – kwalifikacje</a:t>
            </a:r>
            <a:endParaRPr lang="pl-PL" sz="2000" dirty="0">
              <a:solidFill>
                <a:srgbClr val="008000"/>
              </a:solidFill>
            </a:endParaRPr>
          </a:p>
        </p:txBody>
      </p:sp>
      <p:sp>
        <p:nvSpPr>
          <p:cNvPr id="8199" name="Prostokąt 7"/>
          <p:cNvSpPr>
            <a:spLocks noChangeArrowheads="1"/>
          </p:cNvSpPr>
          <p:nvPr/>
        </p:nvSpPr>
        <p:spPr bwMode="auto">
          <a:xfrm>
            <a:off x="1331913" y="1536700"/>
            <a:ext cx="6408737" cy="25545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lvl="1" algn="just">
              <a:buFont typeface="Arial" charset="0"/>
              <a:buNone/>
            </a:pPr>
            <a:r>
              <a:rPr lang="pl-PL" sz="2000" dirty="0">
                <a:cs typeface="Times New Roman" pitchFamily="18" charset="0"/>
              </a:rPr>
              <a:t>Pomoc może być przyznana, jeżeli wnioskodawca </a:t>
            </a:r>
            <a:r>
              <a:rPr lang="pl-PL" sz="2000" b="1" u="sng" dirty="0">
                <a:cs typeface="Times New Roman" pitchFamily="18" charset="0"/>
              </a:rPr>
              <a:t>posiada</a:t>
            </a:r>
            <a:r>
              <a:rPr lang="pl-PL" sz="2000" dirty="0">
                <a:cs typeface="Times New Roman" pitchFamily="18" charset="0"/>
              </a:rPr>
              <a:t> odpowiednie kwalifikacje zawodowe. </a:t>
            </a:r>
          </a:p>
          <a:p>
            <a:pPr lvl="1" algn="just">
              <a:buFont typeface="Arial" charset="0"/>
              <a:buNone/>
            </a:pPr>
            <a:r>
              <a:rPr lang="pl-PL" sz="2000" dirty="0">
                <a:cs typeface="Times New Roman" pitchFamily="18" charset="0"/>
              </a:rPr>
              <a:t>	</a:t>
            </a:r>
          </a:p>
          <a:p>
            <a:pPr lvl="1" algn="just">
              <a:buFont typeface="Arial" charset="0"/>
              <a:buNone/>
            </a:pPr>
            <a:endParaRPr lang="pl-PL" sz="2000" dirty="0">
              <a:cs typeface="Times New Roman" pitchFamily="18" charset="0"/>
            </a:endParaRPr>
          </a:p>
          <a:p>
            <a:pPr lvl="1" algn="just">
              <a:buFont typeface="Arial" charset="0"/>
              <a:buNone/>
            </a:pPr>
            <a:r>
              <a:rPr lang="pl-PL" sz="2000" dirty="0">
                <a:cs typeface="Times New Roman" pitchFamily="18" charset="0"/>
              </a:rPr>
              <a:t>Warunek dotyczący kwalifikacji zawodowych jest spełniony, jeżeli młody rolnik posiada kwalifikacje rolnicze, potwierdzone odpowiednim świadectwem lub dyplomem, lub odpowiedni staż pracy w rolnictwie. </a:t>
            </a:r>
          </a:p>
        </p:txBody>
      </p:sp>
      <p:sp>
        <p:nvSpPr>
          <p:cNvPr id="4" name="Symbol zastępczy numeru slajdu 3"/>
          <p:cNvSpPr>
            <a:spLocks noGrp="1"/>
          </p:cNvSpPr>
          <p:nvPr>
            <p:ph type="sldNum" sz="quarter" idx="12"/>
          </p:nvPr>
        </p:nvSpPr>
        <p:spPr/>
        <p:txBody>
          <a:bodyPr/>
          <a:lstStyle/>
          <a:p>
            <a:pPr>
              <a:defRPr/>
            </a:pPr>
            <a:fld id="{24B65095-A88D-4ED4-98BC-379CCEAE9A66}" type="slidenum">
              <a:rPr lang="pl-PL" smtClean="0"/>
              <a:pPr>
                <a:defRPr/>
              </a:pPr>
              <a:t>43</a:t>
            </a:fld>
            <a:endParaRPr lang="pl-PL" dirty="0"/>
          </a:p>
        </p:txBody>
      </p:sp>
    </p:spTree>
    <p:extLst>
      <p:ext uri="{BB962C8B-B14F-4D97-AF65-F5344CB8AC3E}">
        <p14:creationId xmlns:p14="http://schemas.microsoft.com/office/powerpoint/2010/main" xmlns="" val="638212892"/>
      </p:ext>
    </p:extLst>
  </p:cSld>
  <p:clrMapOvr>
    <a:masterClrMapping/>
  </p:clrMapOvr>
  <p:transition>
    <p:pu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additive="base">
                                        <p:cTn id="7" dur="500" fill="hold"/>
                                        <p:tgtEl>
                                          <p:spTgt spid="921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21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1"/>
          <p:cNvSpPr>
            <a:spLocks noChangeArrowheads="1"/>
          </p:cNvSpPr>
          <p:nvPr/>
        </p:nvSpPr>
        <p:spPr bwMode="auto">
          <a:xfrm>
            <a:off x="-500063" y="3379788"/>
            <a:ext cx="9358313" cy="1030287"/>
          </a:xfrm>
          <a:prstGeom prst="rect">
            <a:avLst/>
          </a:prstGeom>
          <a:noFill/>
          <a:ln w="9525">
            <a:noFill/>
            <a:miter lim="800000"/>
            <a:headEnd/>
            <a:tailEnd/>
          </a:ln>
        </p:spPr>
        <p:txBody>
          <a:bodyPr anchor="ctr">
            <a:spAutoFit/>
          </a:bodyPr>
          <a:lstStyle/>
          <a:p>
            <a:pPr>
              <a:defRPr/>
            </a:pPr>
            <a:r>
              <a:rPr lang="pl-PL" sz="1600" b="1" dirty="0">
                <a:latin typeface="+mj-lt"/>
              </a:rPr>
              <a:t> </a:t>
            </a:r>
            <a:endParaRPr lang="pl-PL" sz="1600" dirty="0">
              <a:latin typeface="+mj-lt"/>
            </a:endParaRPr>
          </a:p>
          <a:p>
            <a:pPr marL="1968500" lvl="3" indent="-533400">
              <a:lnSpc>
                <a:spcPct val="150000"/>
              </a:lnSpc>
              <a:buFont typeface="Arial" charset="0"/>
              <a:buChar char="•"/>
              <a:defRPr/>
            </a:pPr>
            <a:endParaRPr lang="pl-PL" dirty="0">
              <a:latin typeface="+mj-lt"/>
            </a:endParaRPr>
          </a:p>
          <a:p>
            <a:pPr>
              <a:buFont typeface="Arial" charset="0"/>
              <a:buChar char="•"/>
              <a:defRPr/>
            </a:pPr>
            <a:endParaRPr lang="pl-PL" dirty="0">
              <a:latin typeface="+mj-lt"/>
            </a:endParaRPr>
          </a:p>
        </p:txBody>
      </p:sp>
      <p:sp>
        <p:nvSpPr>
          <p:cNvPr id="2" name="Prostokąt 4"/>
          <p:cNvSpPr>
            <a:spLocks noChangeArrowheads="1"/>
          </p:cNvSpPr>
          <p:nvPr/>
        </p:nvSpPr>
        <p:spPr bwMode="auto">
          <a:xfrm>
            <a:off x="1042988" y="1557338"/>
            <a:ext cx="6913562" cy="1938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endParaRPr lang="pl-PL" sz="2000" i="1"/>
          </a:p>
          <a:p>
            <a:endParaRPr lang="pl-PL" sz="2000" i="1"/>
          </a:p>
          <a:p>
            <a:endParaRPr lang="pl-PL" sz="2000" b="1" i="1"/>
          </a:p>
          <a:p>
            <a:endParaRPr lang="pl-PL" sz="2000" b="1" i="1"/>
          </a:p>
          <a:p>
            <a:endParaRPr lang="pl-PL" sz="2000" b="1" i="1"/>
          </a:p>
          <a:p>
            <a:pPr algn="ctr"/>
            <a:r>
              <a:rPr lang="pl-PL" sz="2000" b="1" i="1"/>
              <a:t> </a:t>
            </a:r>
            <a:endParaRPr lang="pl-PL" sz="4000" b="1">
              <a:latin typeface="Arial" charset="0"/>
              <a:cs typeface="Arial" charset="0"/>
            </a:endParaRPr>
          </a:p>
        </p:txBody>
      </p:sp>
      <p:sp>
        <p:nvSpPr>
          <p:cNvPr id="9222" name="Prostokąt 6"/>
          <p:cNvSpPr>
            <a:spLocks noChangeArrowheads="1"/>
          </p:cNvSpPr>
          <p:nvPr/>
        </p:nvSpPr>
        <p:spPr bwMode="auto">
          <a:xfrm>
            <a:off x="1410494" y="908720"/>
            <a:ext cx="682625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pl-PL" sz="2000" b="1" dirty="0">
                <a:solidFill>
                  <a:srgbClr val="008000"/>
                </a:solidFill>
                <a:latin typeface="Arial" charset="0"/>
                <a:cs typeface="Arial" charset="0"/>
              </a:rPr>
              <a:t>Gospodarstwo</a:t>
            </a:r>
          </a:p>
          <a:p>
            <a:endParaRPr lang="pl-PL" sz="2000" dirty="0">
              <a:solidFill>
                <a:srgbClr val="000000"/>
              </a:solidFill>
            </a:endParaRPr>
          </a:p>
        </p:txBody>
      </p:sp>
      <p:sp>
        <p:nvSpPr>
          <p:cNvPr id="9223" name="Prostokąt 8"/>
          <p:cNvSpPr>
            <a:spLocks noChangeArrowheads="1"/>
          </p:cNvSpPr>
          <p:nvPr/>
        </p:nvSpPr>
        <p:spPr bwMode="auto">
          <a:xfrm>
            <a:off x="827088" y="1773238"/>
            <a:ext cx="7993062" cy="31700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lvl="1">
              <a:buFont typeface="Wingdings" pitchFamily="2" charset="2"/>
              <a:buChar char="Ø"/>
            </a:pPr>
            <a:r>
              <a:rPr lang="pl-PL" sz="2000" dirty="0">
                <a:latin typeface="Arial" charset="0"/>
                <a:cs typeface="Arial" charset="0"/>
              </a:rPr>
              <a:t> </a:t>
            </a:r>
            <a:r>
              <a:rPr lang="pl-PL" sz="2000" dirty="0">
                <a:cs typeface="Times New Roman" pitchFamily="18" charset="0"/>
              </a:rPr>
              <a:t>Wielkość ekonomiczna gospodarstwa (SO) 	</a:t>
            </a:r>
          </a:p>
          <a:p>
            <a:pPr lvl="1"/>
            <a:r>
              <a:rPr lang="pl-PL" sz="2000" dirty="0">
                <a:cs typeface="Times New Roman" pitchFamily="18" charset="0"/>
              </a:rPr>
              <a:t>powyżej 10 tys. euro i nie większa niż 100 tys. euro. </a:t>
            </a:r>
          </a:p>
          <a:p>
            <a:pPr lvl="1"/>
            <a:endParaRPr lang="pl-PL" sz="2000" dirty="0">
              <a:cs typeface="Times New Roman" pitchFamily="18" charset="0"/>
            </a:endParaRPr>
          </a:p>
          <a:p>
            <a:pPr lvl="1">
              <a:buFont typeface="Wingdings" pitchFamily="2" charset="2"/>
              <a:buChar char="Ø"/>
            </a:pPr>
            <a:r>
              <a:rPr lang="pl-PL" sz="2000" dirty="0">
                <a:cs typeface="Times New Roman" pitchFamily="18" charset="0"/>
              </a:rPr>
              <a:t> Wielkość gospodarstwa </a:t>
            </a:r>
          </a:p>
          <a:p>
            <a:pPr lvl="1"/>
            <a:r>
              <a:rPr lang="pl-PL" sz="2000" dirty="0">
                <a:cs typeface="Times New Roman" pitchFamily="18" charset="0"/>
              </a:rPr>
              <a:t>równa co najmniej średniej 	krajowej, a w województwach o średniej niższej niż 	krajowa – średniej wojewódzkiej i nie większa niż 300 ha. </a:t>
            </a:r>
          </a:p>
          <a:p>
            <a:pPr lvl="1">
              <a:buFont typeface="Wingdings" pitchFamily="2" charset="2"/>
              <a:buChar char="Ø"/>
            </a:pPr>
            <a:endParaRPr lang="pl-PL" sz="2000" dirty="0">
              <a:cs typeface="Times New Roman" pitchFamily="18" charset="0"/>
            </a:endParaRPr>
          </a:p>
          <a:p>
            <a:pPr lvl="1">
              <a:buFont typeface="Wingdings" pitchFamily="2" charset="2"/>
              <a:buChar char="Ø"/>
            </a:pPr>
            <a:r>
              <a:rPr lang="pl-PL" sz="2000" dirty="0">
                <a:cs typeface="Times New Roman" pitchFamily="18" charset="0"/>
              </a:rPr>
              <a:t> Przynajmniej 70% minimalnej wielkości  (śr.kr. lub </a:t>
            </a:r>
            <a:r>
              <a:rPr lang="pl-PL" sz="2000" dirty="0" err="1">
                <a:cs typeface="Times New Roman" pitchFamily="18" charset="0"/>
              </a:rPr>
              <a:t>śr.woj</a:t>
            </a:r>
            <a:r>
              <a:rPr lang="pl-PL" sz="2000" dirty="0">
                <a:cs typeface="Times New Roman" pitchFamily="18" charset="0"/>
              </a:rPr>
              <a:t>.)</a:t>
            </a:r>
          </a:p>
          <a:p>
            <a:pPr lvl="1"/>
            <a:r>
              <a:rPr lang="pl-PL" sz="2000" dirty="0">
                <a:cs typeface="Times New Roman" pitchFamily="18" charset="0"/>
              </a:rPr>
              <a:t>stanowi własność beneficjenta lub dzierżawa z zasobu własności rolnej Skarbu Państwa lub JST. </a:t>
            </a:r>
          </a:p>
        </p:txBody>
      </p:sp>
      <p:sp>
        <p:nvSpPr>
          <p:cNvPr id="5" name="Symbol zastępczy numeru slajdu 4"/>
          <p:cNvSpPr>
            <a:spLocks noGrp="1"/>
          </p:cNvSpPr>
          <p:nvPr>
            <p:ph type="sldNum" sz="quarter" idx="12"/>
          </p:nvPr>
        </p:nvSpPr>
        <p:spPr/>
        <p:txBody>
          <a:bodyPr/>
          <a:lstStyle/>
          <a:p>
            <a:pPr>
              <a:defRPr/>
            </a:pPr>
            <a:fld id="{24B65095-A88D-4ED4-98BC-379CCEAE9A66}" type="slidenum">
              <a:rPr lang="pl-PL" smtClean="0"/>
              <a:pPr>
                <a:defRPr/>
              </a:pPr>
              <a:t>44</a:t>
            </a:fld>
            <a:endParaRPr lang="pl-PL" dirty="0"/>
          </a:p>
        </p:txBody>
      </p:sp>
    </p:spTree>
    <p:extLst>
      <p:ext uri="{BB962C8B-B14F-4D97-AF65-F5344CB8AC3E}">
        <p14:creationId xmlns:p14="http://schemas.microsoft.com/office/powerpoint/2010/main" xmlns="" val="3505296802"/>
      </p:ext>
    </p:extLst>
  </p:cSld>
  <p:clrMapOvr>
    <a:masterClrMapping/>
  </p:clrMapOvr>
  <p:transition>
    <p:pu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additive="base">
                                        <p:cTn id="7" dur="500" fill="hold"/>
                                        <p:tgtEl>
                                          <p:spTgt spid="921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21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1"/>
          <p:cNvSpPr>
            <a:spLocks noChangeArrowheads="1"/>
          </p:cNvSpPr>
          <p:nvPr/>
        </p:nvSpPr>
        <p:spPr bwMode="auto">
          <a:xfrm>
            <a:off x="-500063" y="3379788"/>
            <a:ext cx="9358313" cy="1030287"/>
          </a:xfrm>
          <a:prstGeom prst="rect">
            <a:avLst/>
          </a:prstGeom>
          <a:noFill/>
          <a:ln w="9525">
            <a:noFill/>
            <a:miter lim="800000"/>
            <a:headEnd/>
            <a:tailEnd/>
          </a:ln>
        </p:spPr>
        <p:txBody>
          <a:bodyPr anchor="ctr">
            <a:spAutoFit/>
          </a:bodyPr>
          <a:lstStyle/>
          <a:p>
            <a:pPr>
              <a:defRPr/>
            </a:pPr>
            <a:r>
              <a:rPr lang="pl-PL" sz="1600" b="1" dirty="0">
                <a:latin typeface="+mj-lt"/>
              </a:rPr>
              <a:t> </a:t>
            </a:r>
            <a:endParaRPr lang="pl-PL" sz="1600" dirty="0">
              <a:latin typeface="+mj-lt"/>
            </a:endParaRPr>
          </a:p>
          <a:p>
            <a:pPr marL="1968500" lvl="3" indent="-533400">
              <a:lnSpc>
                <a:spcPct val="150000"/>
              </a:lnSpc>
              <a:buFont typeface="Arial" charset="0"/>
              <a:buChar char="•"/>
              <a:defRPr/>
            </a:pPr>
            <a:endParaRPr lang="pl-PL" dirty="0">
              <a:latin typeface="+mj-lt"/>
            </a:endParaRPr>
          </a:p>
          <a:p>
            <a:pPr>
              <a:buFont typeface="Arial" charset="0"/>
              <a:buChar char="•"/>
              <a:defRPr/>
            </a:pPr>
            <a:endParaRPr lang="pl-PL" dirty="0">
              <a:latin typeface="+mj-lt"/>
            </a:endParaRPr>
          </a:p>
        </p:txBody>
      </p:sp>
      <p:sp>
        <p:nvSpPr>
          <p:cNvPr id="10245" name="Prostokąt 4"/>
          <p:cNvSpPr>
            <a:spLocks noChangeArrowheads="1"/>
          </p:cNvSpPr>
          <p:nvPr/>
        </p:nvSpPr>
        <p:spPr bwMode="auto">
          <a:xfrm>
            <a:off x="1042988" y="1557338"/>
            <a:ext cx="6913562" cy="1938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endParaRPr lang="pl-PL" sz="2000" i="1"/>
          </a:p>
          <a:p>
            <a:endParaRPr lang="pl-PL" sz="2000" i="1"/>
          </a:p>
          <a:p>
            <a:endParaRPr lang="pl-PL" sz="2000" b="1" i="1"/>
          </a:p>
          <a:p>
            <a:endParaRPr lang="pl-PL" sz="2000" b="1" i="1"/>
          </a:p>
          <a:p>
            <a:endParaRPr lang="pl-PL" sz="2000" b="1" i="1"/>
          </a:p>
          <a:p>
            <a:pPr algn="ctr"/>
            <a:r>
              <a:rPr lang="pl-PL" sz="2000" b="1" i="1"/>
              <a:t> </a:t>
            </a:r>
            <a:endParaRPr lang="pl-PL" sz="4000" b="1">
              <a:latin typeface="Arial" charset="0"/>
              <a:cs typeface="Arial" charset="0"/>
            </a:endParaRPr>
          </a:p>
        </p:txBody>
      </p:sp>
      <p:sp>
        <p:nvSpPr>
          <p:cNvPr id="10246" name="Prostokąt 6"/>
          <p:cNvSpPr>
            <a:spLocks noChangeArrowheads="1"/>
          </p:cNvSpPr>
          <p:nvPr/>
        </p:nvSpPr>
        <p:spPr bwMode="auto">
          <a:xfrm>
            <a:off x="1086644" y="1184275"/>
            <a:ext cx="682625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pl-PL" sz="2000" b="1" dirty="0">
                <a:solidFill>
                  <a:srgbClr val="008000"/>
                </a:solidFill>
                <a:latin typeface="Arial" charset="0"/>
                <a:cs typeface="Arial" charset="0"/>
              </a:rPr>
              <a:t>Gospodarstwo</a:t>
            </a:r>
          </a:p>
          <a:p>
            <a:endParaRPr lang="pl-PL" sz="2000" dirty="0">
              <a:solidFill>
                <a:srgbClr val="000000"/>
              </a:solidFill>
            </a:endParaRPr>
          </a:p>
        </p:txBody>
      </p:sp>
      <p:sp>
        <p:nvSpPr>
          <p:cNvPr id="10247" name="Prostokąt 8"/>
          <p:cNvSpPr>
            <a:spLocks noChangeArrowheads="1"/>
          </p:cNvSpPr>
          <p:nvPr/>
        </p:nvSpPr>
        <p:spPr bwMode="auto">
          <a:xfrm>
            <a:off x="827088" y="1773238"/>
            <a:ext cx="7632700" cy="28623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215900" algn="just">
              <a:lnSpc>
                <a:spcPct val="150000"/>
              </a:lnSpc>
              <a:buFont typeface="Arial" charset="0"/>
              <a:buNone/>
            </a:pPr>
            <a:r>
              <a:rPr lang="pl-PL" sz="2000" b="1" dirty="0">
                <a:cs typeface="Times New Roman" pitchFamily="18" charset="0"/>
              </a:rPr>
              <a:t>Brak możliwości wsparcia </a:t>
            </a:r>
            <a:r>
              <a:rPr lang="pl-PL" sz="2000" dirty="0">
                <a:cs typeface="Times New Roman" pitchFamily="18" charset="0"/>
              </a:rPr>
              <a:t>gospodarstw, których głównym kierunkiem produkcji będzie: </a:t>
            </a:r>
          </a:p>
          <a:p>
            <a:pPr marL="215900" algn="just">
              <a:lnSpc>
                <a:spcPct val="150000"/>
              </a:lnSpc>
              <a:buFont typeface="Wingdings" pitchFamily="2" charset="2"/>
              <a:buChar char="q"/>
            </a:pPr>
            <a:r>
              <a:rPr lang="pl-PL" sz="2000" dirty="0">
                <a:cs typeface="Times New Roman" pitchFamily="18" charset="0"/>
              </a:rPr>
              <a:t>chów drobiu (z wyjątkiem produkcji ekologicznej), </a:t>
            </a:r>
          </a:p>
          <a:p>
            <a:pPr marL="215900" algn="just">
              <a:lnSpc>
                <a:spcPct val="150000"/>
              </a:lnSpc>
              <a:buFont typeface="Wingdings" pitchFamily="2" charset="2"/>
              <a:buChar char="q"/>
            </a:pPr>
            <a:r>
              <a:rPr lang="pl-PL" sz="2000" dirty="0">
                <a:cs typeface="Times New Roman" pitchFamily="18" charset="0"/>
              </a:rPr>
              <a:t>prowadzenie plantacji roślin wieloletnich na cele  energetyczne,</a:t>
            </a:r>
          </a:p>
          <a:p>
            <a:pPr marL="215900" algn="just">
              <a:lnSpc>
                <a:spcPct val="150000"/>
              </a:lnSpc>
              <a:buFont typeface="Wingdings" pitchFamily="2" charset="2"/>
              <a:buChar char="q"/>
            </a:pPr>
            <a:r>
              <a:rPr lang="pl-PL" sz="2000" dirty="0">
                <a:cs typeface="Times New Roman" pitchFamily="18" charset="0"/>
              </a:rPr>
              <a:t>prowadzenie niektórych działów specjalnych produkcji rolnej. </a:t>
            </a:r>
          </a:p>
          <a:p>
            <a:pPr marL="215900" lvl="1">
              <a:lnSpc>
                <a:spcPct val="150000"/>
              </a:lnSpc>
            </a:pPr>
            <a:endParaRPr lang="pl-PL" sz="2000" dirty="0">
              <a:latin typeface="Arial" charset="0"/>
              <a:cs typeface="Arial" charset="0"/>
            </a:endParaRPr>
          </a:p>
        </p:txBody>
      </p:sp>
      <p:sp>
        <p:nvSpPr>
          <p:cNvPr id="4" name="Symbol zastępczy numeru slajdu 3"/>
          <p:cNvSpPr>
            <a:spLocks noGrp="1"/>
          </p:cNvSpPr>
          <p:nvPr>
            <p:ph type="sldNum" sz="quarter" idx="12"/>
          </p:nvPr>
        </p:nvSpPr>
        <p:spPr/>
        <p:txBody>
          <a:bodyPr/>
          <a:lstStyle/>
          <a:p>
            <a:pPr>
              <a:defRPr/>
            </a:pPr>
            <a:fld id="{24B65095-A88D-4ED4-98BC-379CCEAE9A66}" type="slidenum">
              <a:rPr lang="pl-PL" smtClean="0"/>
              <a:pPr>
                <a:defRPr/>
              </a:pPr>
              <a:t>45</a:t>
            </a:fld>
            <a:endParaRPr lang="pl-PL" dirty="0"/>
          </a:p>
        </p:txBody>
      </p:sp>
    </p:spTree>
    <p:extLst>
      <p:ext uri="{BB962C8B-B14F-4D97-AF65-F5344CB8AC3E}">
        <p14:creationId xmlns:p14="http://schemas.microsoft.com/office/powerpoint/2010/main" xmlns="" val="579271000"/>
      </p:ext>
    </p:extLst>
  </p:cSld>
  <p:clrMapOvr>
    <a:masterClrMapping/>
  </p:clrMapOvr>
  <p:transition>
    <p:pu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additive="base">
                                        <p:cTn id="7" dur="500" fill="hold"/>
                                        <p:tgtEl>
                                          <p:spTgt spid="921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21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1"/>
          <p:cNvSpPr>
            <a:spLocks noChangeArrowheads="1"/>
          </p:cNvSpPr>
          <p:nvPr/>
        </p:nvSpPr>
        <p:spPr bwMode="auto">
          <a:xfrm>
            <a:off x="-500063" y="3379788"/>
            <a:ext cx="9358313" cy="1030287"/>
          </a:xfrm>
          <a:prstGeom prst="rect">
            <a:avLst/>
          </a:prstGeom>
          <a:noFill/>
          <a:ln w="9525">
            <a:noFill/>
            <a:miter lim="800000"/>
            <a:headEnd/>
            <a:tailEnd/>
          </a:ln>
        </p:spPr>
        <p:txBody>
          <a:bodyPr anchor="ctr">
            <a:spAutoFit/>
          </a:bodyPr>
          <a:lstStyle/>
          <a:p>
            <a:pPr>
              <a:defRPr/>
            </a:pPr>
            <a:r>
              <a:rPr lang="pl-PL" sz="1600" b="1" dirty="0">
                <a:latin typeface="+mj-lt"/>
              </a:rPr>
              <a:t> </a:t>
            </a:r>
            <a:endParaRPr lang="pl-PL" sz="1600" dirty="0">
              <a:latin typeface="+mj-lt"/>
            </a:endParaRPr>
          </a:p>
          <a:p>
            <a:pPr marL="1968500" lvl="3" indent="-533400">
              <a:lnSpc>
                <a:spcPct val="150000"/>
              </a:lnSpc>
              <a:buFont typeface="Arial" charset="0"/>
              <a:buChar char="•"/>
              <a:defRPr/>
            </a:pPr>
            <a:endParaRPr lang="pl-PL" dirty="0">
              <a:latin typeface="+mj-lt"/>
            </a:endParaRPr>
          </a:p>
          <a:p>
            <a:pPr>
              <a:buFont typeface="Arial" charset="0"/>
              <a:buChar char="•"/>
              <a:defRPr/>
            </a:pPr>
            <a:endParaRPr lang="pl-PL" dirty="0">
              <a:latin typeface="+mj-lt"/>
            </a:endParaRPr>
          </a:p>
        </p:txBody>
      </p:sp>
      <p:sp>
        <p:nvSpPr>
          <p:cNvPr id="11269" name="Prostokąt 4"/>
          <p:cNvSpPr>
            <a:spLocks noChangeArrowheads="1"/>
          </p:cNvSpPr>
          <p:nvPr/>
        </p:nvSpPr>
        <p:spPr bwMode="auto">
          <a:xfrm>
            <a:off x="1042988" y="1557338"/>
            <a:ext cx="6913562" cy="1938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endParaRPr lang="pl-PL" sz="2000" i="1"/>
          </a:p>
          <a:p>
            <a:endParaRPr lang="pl-PL" sz="2000" i="1"/>
          </a:p>
          <a:p>
            <a:endParaRPr lang="pl-PL" sz="2000" b="1" i="1"/>
          </a:p>
          <a:p>
            <a:endParaRPr lang="pl-PL" sz="2000" b="1" i="1"/>
          </a:p>
          <a:p>
            <a:endParaRPr lang="pl-PL" sz="2000" b="1" i="1"/>
          </a:p>
          <a:p>
            <a:pPr algn="ctr"/>
            <a:r>
              <a:rPr lang="pl-PL" sz="2000" b="1" i="1"/>
              <a:t> </a:t>
            </a:r>
            <a:endParaRPr lang="pl-PL" sz="4000" b="1">
              <a:latin typeface="Arial" charset="0"/>
              <a:cs typeface="Arial" charset="0"/>
            </a:endParaRPr>
          </a:p>
        </p:txBody>
      </p:sp>
      <p:sp>
        <p:nvSpPr>
          <p:cNvPr id="11270" name="Prostokąt 6"/>
          <p:cNvSpPr>
            <a:spLocks noChangeArrowheads="1"/>
          </p:cNvSpPr>
          <p:nvPr/>
        </p:nvSpPr>
        <p:spPr bwMode="auto">
          <a:xfrm>
            <a:off x="914400" y="1094896"/>
            <a:ext cx="682625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pl-PL" sz="2000" b="1" dirty="0">
                <a:solidFill>
                  <a:srgbClr val="008000"/>
                </a:solidFill>
                <a:latin typeface="Arial" charset="0"/>
                <a:cs typeface="Arial" charset="0"/>
              </a:rPr>
              <a:t>Kryteria wyboru</a:t>
            </a:r>
          </a:p>
          <a:p>
            <a:endParaRPr lang="pl-PL" sz="2000" dirty="0">
              <a:solidFill>
                <a:srgbClr val="000000"/>
              </a:solidFill>
            </a:endParaRPr>
          </a:p>
        </p:txBody>
      </p:sp>
      <p:sp>
        <p:nvSpPr>
          <p:cNvPr id="11271" name="Prostokąt 8"/>
          <p:cNvSpPr>
            <a:spLocks noChangeArrowheads="1"/>
          </p:cNvSpPr>
          <p:nvPr/>
        </p:nvSpPr>
        <p:spPr bwMode="auto">
          <a:xfrm>
            <a:off x="827088" y="1773238"/>
            <a:ext cx="7632700" cy="4246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just">
              <a:lnSpc>
                <a:spcPct val="150000"/>
              </a:lnSpc>
              <a:buFont typeface="Arial" charset="0"/>
              <a:buNone/>
            </a:pPr>
            <a:r>
              <a:rPr lang="pl-PL" sz="2000" u="sng" dirty="0">
                <a:cs typeface="Times New Roman" pitchFamily="18" charset="0"/>
              </a:rPr>
              <a:t>Kryteria wyboru będą uwzględniać:</a:t>
            </a:r>
          </a:p>
          <a:p>
            <a:pPr algn="just">
              <a:lnSpc>
                <a:spcPct val="150000"/>
              </a:lnSpc>
              <a:buFont typeface="Wingdings" pitchFamily="2" charset="2"/>
              <a:buChar char="Ø"/>
            </a:pPr>
            <a:r>
              <a:rPr lang="pl-PL" sz="2000" dirty="0">
                <a:cs typeface="Times New Roman" pitchFamily="18" charset="0"/>
              </a:rPr>
              <a:t>sytuację agrarną w regionach (wielkość gospodarstw), </a:t>
            </a:r>
          </a:p>
          <a:p>
            <a:pPr algn="just">
              <a:lnSpc>
                <a:spcPct val="150000"/>
              </a:lnSpc>
              <a:buFont typeface="Wingdings" pitchFamily="2" charset="2"/>
              <a:buChar char="Ø"/>
            </a:pPr>
            <a:r>
              <a:rPr lang="pl-PL" sz="2000" dirty="0">
                <a:cs typeface="Times New Roman" pitchFamily="18" charset="0"/>
              </a:rPr>
              <a:t> sytuację społeczną w regionach,</a:t>
            </a:r>
          </a:p>
          <a:p>
            <a:pPr algn="just">
              <a:lnSpc>
                <a:spcPct val="150000"/>
              </a:lnSpc>
              <a:buFont typeface="Wingdings" pitchFamily="2" charset="2"/>
              <a:buChar char="Ø"/>
            </a:pPr>
            <a:r>
              <a:rPr lang="pl-PL" sz="2000" dirty="0">
                <a:cs typeface="Times New Roman" pitchFamily="18" charset="0"/>
              </a:rPr>
              <a:t>poziom wykształcenia wnioskodawców, </a:t>
            </a:r>
          </a:p>
          <a:p>
            <a:pPr algn="just">
              <a:lnSpc>
                <a:spcPct val="150000"/>
              </a:lnSpc>
              <a:buFont typeface="Wingdings" pitchFamily="2" charset="2"/>
              <a:buChar char="Ø"/>
            </a:pPr>
            <a:r>
              <a:rPr lang="pl-PL" sz="2000" dirty="0">
                <a:cs typeface="Times New Roman" pitchFamily="18" charset="0"/>
              </a:rPr>
              <a:t>rodzaj planowanej produkcji/ działalności, </a:t>
            </a:r>
          </a:p>
          <a:p>
            <a:pPr algn="just">
              <a:lnSpc>
                <a:spcPct val="150000"/>
              </a:lnSpc>
              <a:buFont typeface="Wingdings" pitchFamily="2" charset="2"/>
              <a:buChar char="Ø"/>
            </a:pPr>
            <a:r>
              <a:rPr lang="pl-PL" sz="2000" dirty="0">
                <a:cs typeface="Times New Roman" pitchFamily="18" charset="0"/>
              </a:rPr>
              <a:t>różnicę wieku pomiędzy przekazującym gospodarstwo</a:t>
            </a:r>
          </a:p>
          <a:p>
            <a:pPr algn="just">
              <a:lnSpc>
                <a:spcPct val="150000"/>
              </a:lnSpc>
            </a:pPr>
            <a:r>
              <a:rPr lang="pl-PL" sz="2000" dirty="0">
                <a:cs typeface="Times New Roman" pitchFamily="18" charset="0"/>
              </a:rPr>
              <a:t>   a młodym rolnikiem, </a:t>
            </a:r>
          </a:p>
          <a:p>
            <a:pPr algn="just">
              <a:lnSpc>
                <a:spcPct val="150000"/>
              </a:lnSpc>
              <a:buFont typeface="Wingdings" pitchFamily="2" charset="2"/>
              <a:buChar char="Ø"/>
            </a:pPr>
            <a:r>
              <a:rPr lang="pl-PL" sz="2000" dirty="0">
                <a:cs typeface="Times New Roman" pitchFamily="18" charset="0"/>
              </a:rPr>
              <a:t>kompleksowość biznesplanu itp. </a:t>
            </a:r>
          </a:p>
          <a:p>
            <a:pPr marL="215900" lvl="1">
              <a:lnSpc>
                <a:spcPct val="150000"/>
              </a:lnSpc>
            </a:pPr>
            <a:endParaRPr lang="pl-PL" sz="2000" dirty="0">
              <a:latin typeface="Arial" charset="0"/>
              <a:cs typeface="Arial" charset="0"/>
            </a:endParaRPr>
          </a:p>
        </p:txBody>
      </p:sp>
      <p:sp>
        <p:nvSpPr>
          <p:cNvPr id="4" name="Symbol zastępczy numeru slajdu 3"/>
          <p:cNvSpPr>
            <a:spLocks noGrp="1"/>
          </p:cNvSpPr>
          <p:nvPr>
            <p:ph type="sldNum" sz="quarter" idx="12"/>
          </p:nvPr>
        </p:nvSpPr>
        <p:spPr/>
        <p:txBody>
          <a:bodyPr/>
          <a:lstStyle/>
          <a:p>
            <a:pPr>
              <a:defRPr/>
            </a:pPr>
            <a:fld id="{24B65095-A88D-4ED4-98BC-379CCEAE9A66}" type="slidenum">
              <a:rPr lang="pl-PL" smtClean="0"/>
              <a:pPr>
                <a:defRPr/>
              </a:pPr>
              <a:t>46</a:t>
            </a:fld>
            <a:endParaRPr lang="pl-PL" dirty="0"/>
          </a:p>
        </p:txBody>
      </p:sp>
    </p:spTree>
    <p:extLst>
      <p:ext uri="{BB962C8B-B14F-4D97-AF65-F5344CB8AC3E}">
        <p14:creationId xmlns:p14="http://schemas.microsoft.com/office/powerpoint/2010/main" xmlns="" val="1229230120"/>
      </p:ext>
    </p:extLst>
  </p:cSld>
  <p:clrMapOvr>
    <a:masterClrMapping/>
  </p:clrMapOvr>
  <p:transition>
    <p:pu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additive="base">
                                        <p:cTn id="7" dur="500" fill="hold"/>
                                        <p:tgtEl>
                                          <p:spTgt spid="921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21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1"/>
          <p:cNvSpPr>
            <a:spLocks noChangeArrowheads="1"/>
          </p:cNvSpPr>
          <p:nvPr/>
        </p:nvSpPr>
        <p:spPr bwMode="auto">
          <a:xfrm>
            <a:off x="-500063" y="3379788"/>
            <a:ext cx="9358313" cy="1030287"/>
          </a:xfrm>
          <a:prstGeom prst="rect">
            <a:avLst/>
          </a:prstGeom>
          <a:noFill/>
          <a:ln w="9525">
            <a:noFill/>
            <a:miter lim="800000"/>
            <a:headEnd/>
            <a:tailEnd/>
          </a:ln>
        </p:spPr>
        <p:txBody>
          <a:bodyPr anchor="ctr">
            <a:spAutoFit/>
          </a:bodyPr>
          <a:lstStyle/>
          <a:p>
            <a:pPr>
              <a:defRPr/>
            </a:pPr>
            <a:r>
              <a:rPr lang="pl-PL" sz="1600" b="1" dirty="0">
                <a:latin typeface="+mj-lt"/>
              </a:rPr>
              <a:t> </a:t>
            </a:r>
            <a:endParaRPr lang="pl-PL" sz="1600" dirty="0">
              <a:latin typeface="+mj-lt"/>
            </a:endParaRPr>
          </a:p>
          <a:p>
            <a:pPr marL="1968500" lvl="3" indent="-533400">
              <a:lnSpc>
                <a:spcPct val="150000"/>
              </a:lnSpc>
              <a:buFont typeface="Arial" charset="0"/>
              <a:buChar char="•"/>
              <a:defRPr/>
            </a:pPr>
            <a:endParaRPr lang="pl-PL" dirty="0">
              <a:latin typeface="+mj-lt"/>
            </a:endParaRPr>
          </a:p>
          <a:p>
            <a:pPr>
              <a:buFont typeface="Arial" charset="0"/>
              <a:buChar char="•"/>
              <a:defRPr/>
            </a:pPr>
            <a:endParaRPr lang="pl-PL" dirty="0">
              <a:latin typeface="+mj-lt"/>
            </a:endParaRPr>
          </a:p>
        </p:txBody>
      </p:sp>
      <p:sp>
        <p:nvSpPr>
          <p:cNvPr id="12293" name="Prostokąt 4"/>
          <p:cNvSpPr>
            <a:spLocks noChangeArrowheads="1"/>
          </p:cNvSpPr>
          <p:nvPr/>
        </p:nvSpPr>
        <p:spPr bwMode="auto">
          <a:xfrm>
            <a:off x="1042988" y="1557338"/>
            <a:ext cx="6913562" cy="1938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endParaRPr lang="pl-PL" sz="2000" i="1"/>
          </a:p>
          <a:p>
            <a:endParaRPr lang="pl-PL" sz="2000" i="1"/>
          </a:p>
          <a:p>
            <a:endParaRPr lang="pl-PL" sz="2000" b="1" i="1"/>
          </a:p>
          <a:p>
            <a:endParaRPr lang="pl-PL" sz="2000" b="1" i="1"/>
          </a:p>
          <a:p>
            <a:endParaRPr lang="pl-PL" sz="2000" b="1" i="1"/>
          </a:p>
          <a:p>
            <a:pPr algn="ctr"/>
            <a:r>
              <a:rPr lang="pl-PL" sz="2000" b="1" i="1"/>
              <a:t> </a:t>
            </a:r>
            <a:endParaRPr lang="pl-PL" sz="4000" b="1">
              <a:latin typeface="Arial" charset="0"/>
              <a:cs typeface="Arial" charset="0"/>
            </a:endParaRPr>
          </a:p>
        </p:txBody>
      </p:sp>
      <p:sp>
        <p:nvSpPr>
          <p:cNvPr id="12294" name="Prostokąt 6"/>
          <p:cNvSpPr>
            <a:spLocks noChangeArrowheads="1"/>
          </p:cNvSpPr>
          <p:nvPr/>
        </p:nvSpPr>
        <p:spPr bwMode="auto">
          <a:xfrm>
            <a:off x="899592" y="1116456"/>
            <a:ext cx="682625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pl-PL" sz="2000" b="1" dirty="0">
                <a:solidFill>
                  <a:srgbClr val="008000"/>
                </a:solidFill>
                <a:latin typeface="Arial" charset="0"/>
                <a:cs typeface="Arial" charset="0"/>
              </a:rPr>
              <a:t>Pomoc</a:t>
            </a:r>
          </a:p>
          <a:p>
            <a:endParaRPr lang="pl-PL" sz="2000" dirty="0">
              <a:solidFill>
                <a:srgbClr val="000000"/>
              </a:solidFill>
            </a:endParaRPr>
          </a:p>
        </p:txBody>
      </p:sp>
      <p:sp>
        <p:nvSpPr>
          <p:cNvPr id="12295" name="Prostokąt 8"/>
          <p:cNvSpPr>
            <a:spLocks noChangeArrowheads="1"/>
          </p:cNvSpPr>
          <p:nvPr/>
        </p:nvSpPr>
        <p:spPr bwMode="auto">
          <a:xfrm>
            <a:off x="791369" y="1844824"/>
            <a:ext cx="7416800" cy="3477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just">
              <a:buFont typeface="Arial" charset="0"/>
              <a:buNone/>
            </a:pPr>
            <a:r>
              <a:rPr lang="pl-PL" sz="2000" dirty="0">
                <a:cs typeface="Times New Roman" pitchFamily="18" charset="0"/>
              </a:rPr>
              <a:t>Pomoc w wysokości </a:t>
            </a:r>
            <a:r>
              <a:rPr lang="pl-PL" sz="2000" b="1" dirty="0">
                <a:cs typeface="Times New Roman" pitchFamily="18" charset="0"/>
              </a:rPr>
              <a:t>100 000 z</a:t>
            </a:r>
            <a:r>
              <a:rPr lang="pl-PL" sz="2000" dirty="0">
                <a:cs typeface="Times New Roman" pitchFamily="18" charset="0"/>
              </a:rPr>
              <a:t>ł wypłacana jest w dwóch ratach: pierwsza rata w wysokości 80% kwoty pomocy, druga rata w wysokości 20% kwoty pomocy. Wypłacenie drugiej raty uzależnione jest od prawidłowej realizacji biznesplanu. </a:t>
            </a:r>
          </a:p>
          <a:p>
            <a:pPr algn="just">
              <a:buFont typeface="Arial" charset="0"/>
              <a:buNone/>
            </a:pPr>
            <a:r>
              <a:rPr lang="pl-PL" sz="2000" dirty="0">
                <a:cs typeface="Times New Roman" pitchFamily="18" charset="0"/>
              </a:rPr>
              <a:t>	</a:t>
            </a:r>
          </a:p>
          <a:p>
            <a:pPr algn="just">
              <a:buFont typeface="Arial" charset="0"/>
              <a:buNone/>
            </a:pPr>
            <a:r>
              <a:rPr lang="pl-PL" sz="2000" dirty="0">
                <a:cs typeface="Times New Roman" pitchFamily="18" charset="0"/>
              </a:rPr>
              <a:t>Premia wydatkowana na cele związane z rozwojem gospodarstwa, zgodnie z założeniami biznesplanu. </a:t>
            </a:r>
          </a:p>
          <a:p>
            <a:pPr algn="just">
              <a:buFont typeface="Arial" charset="0"/>
              <a:buNone/>
            </a:pPr>
            <a:endParaRPr lang="pl-PL" sz="2000" dirty="0">
              <a:cs typeface="Times New Roman" pitchFamily="18" charset="0"/>
            </a:endParaRPr>
          </a:p>
          <a:p>
            <a:pPr algn="just">
              <a:buFont typeface="Arial" charset="0"/>
              <a:buNone/>
            </a:pPr>
            <a:r>
              <a:rPr lang="pl-PL" sz="2000" dirty="0">
                <a:cs typeface="Times New Roman" pitchFamily="18" charset="0"/>
              </a:rPr>
              <a:t>W wyniku realizacji biznesplanu w gospodarstwie beneficjenta nastąpi </a:t>
            </a:r>
            <a:r>
              <a:rPr lang="pl-PL" sz="2000" b="1" dirty="0">
                <a:cs typeface="Times New Roman" pitchFamily="18" charset="0"/>
              </a:rPr>
              <a:t>wzrost wartości dodanej brutto (GVA) o przynajmniej 20%.</a:t>
            </a:r>
            <a:endParaRPr lang="pl-PL" sz="2000" dirty="0">
              <a:cs typeface="Times New Roman" pitchFamily="18" charset="0"/>
            </a:endParaRPr>
          </a:p>
          <a:p>
            <a:pPr algn="just"/>
            <a:endParaRPr lang="pl-PL" sz="2000" dirty="0">
              <a:latin typeface="Arial" charset="0"/>
              <a:cs typeface="Arial" charset="0"/>
            </a:endParaRPr>
          </a:p>
        </p:txBody>
      </p:sp>
      <p:sp>
        <p:nvSpPr>
          <p:cNvPr id="4" name="Symbol zastępczy numeru slajdu 3"/>
          <p:cNvSpPr>
            <a:spLocks noGrp="1"/>
          </p:cNvSpPr>
          <p:nvPr>
            <p:ph type="sldNum" sz="quarter" idx="12"/>
          </p:nvPr>
        </p:nvSpPr>
        <p:spPr/>
        <p:txBody>
          <a:bodyPr/>
          <a:lstStyle/>
          <a:p>
            <a:pPr>
              <a:defRPr/>
            </a:pPr>
            <a:fld id="{24B65095-A88D-4ED4-98BC-379CCEAE9A66}" type="slidenum">
              <a:rPr lang="pl-PL" smtClean="0"/>
              <a:pPr>
                <a:defRPr/>
              </a:pPr>
              <a:t>47</a:t>
            </a:fld>
            <a:endParaRPr lang="pl-PL" dirty="0"/>
          </a:p>
        </p:txBody>
      </p:sp>
    </p:spTree>
    <p:extLst>
      <p:ext uri="{BB962C8B-B14F-4D97-AF65-F5344CB8AC3E}">
        <p14:creationId xmlns:p14="http://schemas.microsoft.com/office/powerpoint/2010/main" xmlns="" val="3083364015"/>
      </p:ext>
    </p:extLst>
  </p:cSld>
  <p:clrMapOvr>
    <a:masterClrMapping/>
  </p:clrMapOvr>
  <p:transition>
    <p:pu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additive="base">
                                        <p:cTn id="7" dur="500" fill="hold"/>
                                        <p:tgtEl>
                                          <p:spTgt spid="921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21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1"/>
          <p:cNvSpPr>
            <a:spLocks noChangeArrowheads="1"/>
          </p:cNvSpPr>
          <p:nvPr/>
        </p:nvSpPr>
        <p:spPr bwMode="auto">
          <a:xfrm>
            <a:off x="-500063" y="3379788"/>
            <a:ext cx="9358313" cy="1030287"/>
          </a:xfrm>
          <a:prstGeom prst="rect">
            <a:avLst/>
          </a:prstGeom>
          <a:noFill/>
          <a:ln w="9525">
            <a:noFill/>
            <a:miter lim="800000"/>
            <a:headEnd/>
            <a:tailEnd/>
          </a:ln>
        </p:spPr>
        <p:txBody>
          <a:bodyPr anchor="ctr">
            <a:spAutoFit/>
          </a:bodyPr>
          <a:lstStyle/>
          <a:p>
            <a:pPr>
              <a:defRPr/>
            </a:pPr>
            <a:r>
              <a:rPr lang="pl-PL" sz="1600" b="1" dirty="0">
                <a:latin typeface="+mj-lt"/>
              </a:rPr>
              <a:t> </a:t>
            </a:r>
            <a:endParaRPr lang="pl-PL" sz="1600" dirty="0">
              <a:latin typeface="+mj-lt"/>
            </a:endParaRPr>
          </a:p>
          <a:p>
            <a:pPr marL="1968500" lvl="3" indent="-533400">
              <a:lnSpc>
                <a:spcPct val="150000"/>
              </a:lnSpc>
              <a:buFont typeface="Arial" charset="0"/>
              <a:buChar char="•"/>
              <a:defRPr/>
            </a:pPr>
            <a:endParaRPr lang="pl-PL" dirty="0">
              <a:latin typeface="+mj-lt"/>
            </a:endParaRPr>
          </a:p>
          <a:p>
            <a:pPr>
              <a:buFont typeface="Arial" charset="0"/>
              <a:buChar char="•"/>
              <a:defRPr/>
            </a:pPr>
            <a:endParaRPr lang="pl-PL" dirty="0">
              <a:latin typeface="+mj-lt"/>
            </a:endParaRPr>
          </a:p>
        </p:txBody>
      </p:sp>
      <p:sp>
        <p:nvSpPr>
          <p:cNvPr id="13317" name="Prostokąt 4"/>
          <p:cNvSpPr>
            <a:spLocks noChangeArrowheads="1"/>
          </p:cNvSpPr>
          <p:nvPr/>
        </p:nvSpPr>
        <p:spPr bwMode="auto">
          <a:xfrm>
            <a:off x="1042988" y="1557338"/>
            <a:ext cx="6913562" cy="1938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endParaRPr lang="pl-PL" sz="2000" i="1"/>
          </a:p>
          <a:p>
            <a:endParaRPr lang="pl-PL" sz="2000" i="1"/>
          </a:p>
          <a:p>
            <a:endParaRPr lang="pl-PL" sz="2000" b="1" i="1"/>
          </a:p>
          <a:p>
            <a:endParaRPr lang="pl-PL" sz="2000" b="1" i="1"/>
          </a:p>
          <a:p>
            <a:endParaRPr lang="pl-PL" sz="2000" b="1" i="1"/>
          </a:p>
          <a:p>
            <a:pPr algn="ctr"/>
            <a:r>
              <a:rPr lang="pl-PL" sz="2000" b="1" i="1"/>
              <a:t> </a:t>
            </a:r>
            <a:endParaRPr lang="pl-PL" sz="4000" b="1">
              <a:latin typeface="Arial" charset="0"/>
              <a:cs typeface="Arial" charset="0"/>
            </a:endParaRPr>
          </a:p>
        </p:txBody>
      </p:sp>
      <p:sp>
        <p:nvSpPr>
          <p:cNvPr id="13318" name="Prostokąt 6"/>
          <p:cNvSpPr>
            <a:spLocks noChangeArrowheads="1"/>
          </p:cNvSpPr>
          <p:nvPr/>
        </p:nvSpPr>
        <p:spPr bwMode="auto">
          <a:xfrm>
            <a:off x="788137" y="980728"/>
            <a:ext cx="682625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pl-PL" sz="2000" b="1" dirty="0">
                <a:solidFill>
                  <a:srgbClr val="008000"/>
                </a:solidFill>
                <a:latin typeface="Arial" charset="0"/>
                <a:cs typeface="Arial" charset="0"/>
              </a:rPr>
              <a:t>Przeznaczenie pomocy</a:t>
            </a:r>
          </a:p>
          <a:p>
            <a:endParaRPr lang="pl-PL" sz="2000" dirty="0">
              <a:solidFill>
                <a:srgbClr val="000000"/>
              </a:solidFill>
            </a:endParaRPr>
          </a:p>
        </p:txBody>
      </p:sp>
      <p:sp>
        <p:nvSpPr>
          <p:cNvPr id="13319" name="Prostokąt 8"/>
          <p:cNvSpPr>
            <a:spLocks noChangeArrowheads="1"/>
          </p:cNvSpPr>
          <p:nvPr/>
        </p:nvSpPr>
        <p:spPr bwMode="auto">
          <a:xfrm>
            <a:off x="755650" y="1557338"/>
            <a:ext cx="7416800" cy="4400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just">
              <a:buFont typeface="Arial" charset="0"/>
              <a:buNone/>
            </a:pPr>
            <a:r>
              <a:rPr lang="pl-PL" sz="2000" dirty="0">
                <a:cs typeface="Times New Roman" pitchFamily="18" charset="0"/>
              </a:rPr>
              <a:t>Premia powinna być wydatkowana </a:t>
            </a:r>
            <a:r>
              <a:rPr lang="pl-PL" sz="2000" u="sng" dirty="0">
                <a:cs typeface="Times New Roman" pitchFamily="18" charset="0"/>
              </a:rPr>
              <a:t>zgodnie z założeniami biznesplanu</a:t>
            </a:r>
            <a:r>
              <a:rPr lang="pl-PL" sz="2000" dirty="0">
                <a:cs typeface="Times New Roman" pitchFamily="18" charset="0"/>
              </a:rPr>
              <a:t>, w szczególności na: </a:t>
            </a:r>
          </a:p>
          <a:p>
            <a:pPr algn="just">
              <a:buFont typeface="Arial" charset="0"/>
              <a:buNone/>
            </a:pPr>
            <a:endParaRPr lang="pl-PL" sz="2000" dirty="0">
              <a:cs typeface="Times New Roman" pitchFamily="18" charset="0"/>
            </a:endParaRPr>
          </a:p>
          <a:p>
            <a:pPr algn="just">
              <a:buFont typeface="Wingdings" pitchFamily="2" charset="2"/>
              <a:buChar char="Ø"/>
            </a:pPr>
            <a:r>
              <a:rPr lang="pl-PL" sz="2000" dirty="0" smtClean="0">
                <a:cs typeface="Times New Roman" pitchFamily="18" charset="0"/>
              </a:rPr>
              <a:t> budowę </a:t>
            </a:r>
            <a:r>
              <a:rPr lang="pl-PL" sz="2000" dirty="0">
                <a:cs typeface="Times New Roman" pitchFamily="18" charset="0"/>
              </a:rPr>
              <a:t>lub modernizację budynków lub budowli służących prowadzeniu działalności rolniczej lub przygotowaniu do sprzedaży produktów rolnych wytwarzanych w gospodarstwie,</a:t>
            </a:r>
          </a:p>
          <a:p>
            <a:pPr algn="just"/>
            <a:endParaRPr lang="pl-PL" sz="2000" dirty="0">
              <a:cs typeface="Times New Roman" pitchFamily="18" charset="0"/>
            </a:endParaRPr>
          </a:p>
          <a:p>
            <a:pPr algn="just">
              <a:buFont typeface="Wingdings" pitchFamily="2" charset="2"/>
              <a:buChar char="Ø"/>
            </a:pPr>
            <a:r>
              <a:rPr lang="pl-PL" sz="2000" dirty="0" smtClean="0">
                <a:cs typeface="Times New Roman" pitchFamily="18" charset="0"/>
              </a:rPr>
              <a:t> zakup </a:t>
            </a:r>
            <a:r>
              <a:rPr lang="pl-PL" sz="2000" dirty="0">
                <a:cs typeface="Times New Roman" pitchFamily="18" charset="0"/>
              </a:rPr>
              <a:t>lub instalację nowych maszyn, urządzeń, w tym sprzętu komputerowego do prowadzenia działalności rolniczej lub przygotowania do sprzedaży produktów rolnych wytwarzanych w gospodarstwie, </a:t>
            </a:r>
          </a:p>
          <a:p>
            <a:pPr algn="just"/>
            <a:endParaRPr lang="pl-PL" sz="2000" dirty="0">
              <a:cs typeface="Times New Roman" pitchFamily="18" charset="0"/>
            </a:endParaRPr>
          </a:p>
          <a:p>
            <a:pPr algn="just">
              <a:buFont typeface="Wingdings" pitchFamily="2" charset="2"/>
              <a:buChar char="Ø"/>
            </a:pPr>
            <a:r>
              <a:rPr lang="pl-PL" sz="2000" dirty="0" smtClean="0">
                <a:cs typeface="Times New Roman" pitchFamily="18" charset="0"/>
              </a:rPr>
              <a:t> zakładanie </a:t>
            </a:r>
            <a:r>
              <a:rPr lang="pl-PL" sz="2000" dirty="0">
                <a:cs typeface="Times New Roman" pitchFamily="18" charset="0"/>
              </a:rPr>
              <a:t>sadów lub plantacji wieloletnich krzewów owocowych, które efektywnie owocują co najmniej przez 5 lat, </a:t>
            </a:r>
          </a:p>
        </p:txBody>
      </p:sp>
      <p:sp>
        <p:nvSpPr>
          <p:cNvPr id="4" name="Symbol zastępczy numeru slajdu 3"/>
          <p:cNvSpPr>
            <a:spLocks noGrp="1"/>
          </p:cNvSpPr>
          <p:nvPr>
            <p:ph type="sldNum" sz="quarter" idx="12"/>
          </p:nvPr>
        </p:nvSpPr>
        <p:spPr/>
        <p:txBody>
          <a:bodyPr/>
          <a:lstStyle/>
          <a:p>
            <a:pPr>
              <a:defRPr/>
            </a:pPr>
            <a:fld id="{24B65095-A88D-4ED4-98BC-379CCEAE9A66}" type="slidenum">
              <a:rPr lang="pl-PL" smtClean="0"/>
              <a:pPr>
                <a:defRPr/>
              </a:pPr>
              <a:t>48</a:t>
            </a:fld>
            <a:endParaRPr lang="pl-PL" dirty="0"/>
          </a:p>
        </p:txBody>
      </p:sp>
    </p:spTree>
    <p:extLst>
      <p:ext uri="{BB962C8B-B14F-4D97-AF65-F5344CB8AC3E}">
        <p14:creationId xmlns:p14="http://schemas.microsoft.com/office/powerpoint/2010/main" xmlns="" val="2774518397"/>
      </p:ext>
    </p:extLst>
  </p:cSld>
  <p:clrMapOvr>
    <a:masterClrMapping/>
  </p:clrMapOvr>
  <p:transition>
    <p:pu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additive="base">
                                        <p:cTn id="7" dur="500" fill="hold"/>
                                        <p:tgtEl>
                                          <p:spTgt spid="921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21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1"/>
          <p:cNvSpPr>
            <a:spLocks noChangeArrowheads="1"/>
          </p:cNvSpPr>
          <p:nvPr/>
        </p:nvSpPr>
        <p:spPr bwMode="auto">
          <a:xfrm>
            <a:off x="-500063" y="3379788"/>
            <a:ext cx="9358313" cy="1030287"/>
          </a:xfrm>
          <a:prstGeom prst="rect">
            <a:avLst/>
          </a:prstGeom>
          <a:noFill/>
          <a:ln w="9525">
            <a:noFill/>
            <a:miter lim="800000"/>
            <a:headEnd/>
            <a:tailEnd/>
          </a:ln>
        </p:spPr>
        <p:txBody>
          <a:bodyPr anchor="ctr">
            <a:spAutoFit/>
          </a:bodyPr>
          <a:lstStyle/>
          <a:p>
            <a:pPr>
              <a:defRPr/>
            </a:pPr>
            <a:r>
              <a:rPr lang="pl-PL" sz="1600" b="1" dirty="0">
                <a:latin typeface="+mj-lt"/>
              </a:rPr>
              <a:t> </a:t>
            </a:r>
            <a:endParaRPr lang="pl-PL" sz="1600" dirty="0">
              <a:latin typeface="+mj-lt"/>
            </a:endParaRPr>
          </a:p>
          <a:p>
            <a:pPr marL="1968500" lvl="3" indent="-533400">
              <a:lnSpc>
                <a:spcPct val="150000"/>
              </a:lnSpc>
              <a:buFont typeface="Arial" charset="0"/>
              <a:buChar char="•"/>
              <a:defRPr/>
            </a:pPr>
            <a:endParaRPr lang="pl-PL" dirty="0">
              <a:latin typeface="+mj-lt"/>
            </a:endParaRPr>
          </a:p>
          <a:p>
            <a:pPr>
              <a:buFont typeface="Arial" charset="0"/>
              <a:buChar char="•"/>
              <a:defRPr/>
            </a:pPr>
            <a:endParaRPr lang="pl-PL" dirty="0">
              <a:latin typeface="+mj-lt"/>
            </a:endParaRPr>
          </a:p>
        </p:txBody>
      </p:sp>
      <p:sp>
        <p:nvSpPr>
          <p:cNvPr id="14341" name="Prostokąt 4"/>
          <p:cNvSpPr>
            <a:spLocks noChangeArrowheads="1"/>
          </p:cNvSpPr>
          <p:nvPr/>
        </p:nvSpPr>
        <p:spPr bwMode="auto">
          <a:xfrm>
            <a:off x="1042988" y="1557338"/>
            <a:ext cx="6913562" cy="1938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endParaRPr lang="pl-PL" sz="2000" i="1"/>
          </a:p>
          <a:p>
            <a:endParaRPr lang="pl-PL" sz="2000" i="1"/>
          </a:p>
          <a:p>
            <a:endParaRPr lang="pl-PL" sz="2000" b="1" i="1"/>
          </a:p>
          <a:p>
            <a:endParaRPr lang="pl-PL" sz="2000" b="1" i="1"/>
          </a:p>
          <a:p>
            <a:endParaRPr lang="pl-PL" sz="2000" b="1" i="1"/>
          </a:p>
          <a:p>
            <a:pPr algn="ctr"/>
            <a:r>
              <a:rPr lang="pl-PL" sz="2000" b="1" i="1"/>
              <a:t> </a:t>
            </a:r>
            <a:endParaRPr lang="pl-PL" sz="4000" b="1">
              <a:latin typeface="Arial" charset="0"/>
              <a:cs typeface="Arial" charset="0"/>
            </a:endParaRPr>
          </a:p>
        </p:txBody>
      </p:sp>
      <p:sp>
        <p:nvSpPr>
          <p:cNvPr id="14342" name="Prostokąt 6"/>
          <p:cNvSpPr>
            <a:spLocks noChangeArrowheads="1"/>
          </p:cNvSpPr>
          <p:nvPr/>
        </p:nvSpPr>
        <p:spPr bwMode="auto">
          <a:xfrm>
            <a:off x="784964" y="1203325"/>
            <a:ext cx="682625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pl-PL" sz="2000" b="1" dirty="0">
                <a:solidFill>
                  <a:srgbClr val="008000"/>
                </a:solidFill>
                <a:latin typeface="Arial" charset="0"/>
                <a:cs typeface="Arial" charset="0"/>
              </a:rPr>
              <a:t>Przeznaczenie pomocy</a:t>
            </a:r>
          </a:p>
          <a:p>
            <a:endParaRPr lang="pl-PL" sz="2000" dirty="0">
              <a:solidFill>
                <a:srgbClr val="000000"/>
              </a:solidFill>
            </a:endParaRPr>
          </a:p>
        </p:txBody>
      </p:sp>
      <p:sp>
        <p:nvSpPr>
          <p:cNvPr id="14343" name="Prostokąt 8"/>
          <p:cNvSpPr>
            <a:spLocks noChangeArrowheads="1"/>
          </p:cNvSpPr>
          <p:nvPr/>
        </p:nvSpPr>
        <p:spPr bwMode="auto">
          <a:xfrm>
            <a:off x="899592" y="1594219"/>
            <a:ext cx="7416750" cy="40934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just">
              <a:buFont typeface="Arial" charset="0"/>
              <a:buNone/>
            </a:pPr>
            <a:endParaRPr lang="pl-PL" sz="2000" dirty="0">
              <a:latin typeface="Arial" charset="0"/>
              <a:cs typeface="Arial" charset="0"/>
            </a:endParaRPr>
          </a:p>
          <a:p>
            <a:pPr algn="just">
              <a:buFont typeface="Wingdings" pitchFamily="2" charset="2"/>
              <a:buChar char="Ø"/>
            </a:pPr>
            <a:r>
              <a:rPr lang="pl-PL" sz="2000" dirty="0" smtClean="0">
                <a:latin typeface="Arial" charset="0"/>
                <a:cs typeface="Arial" charset="0"/>
              </a:rPr>
              <a:t>  </a:t>
            </a:r>
            <a:r>
              <a:rPr lang="pl-PL" sz="2000" dirty="0" smtClean="0">
                <a:cs typeface="Times New Roman" pitchFamily="18" charset="0"/>
              </a:rPr>
              <a:t>zakup</a:t>
            </a:r>
            <a:r>
              <a:rPr lang="pl-PL" sz="2000" dirty="0">
                <a:cs typeface="Times New Roman" pitchFamily="18" charset="0"/>
              </a:rPr>
              <a:t>, instalację lub budowę elementów infrastruktury technicznej wpływających bezpośrednio na warunki prowadzenia działalności rolniczej oraz przygotowanie do sprzedaży produktów rolnych wytwarzanych w gospodarstwie, </a:t>
            </a:r>
          </a:p>
          <a:p>
            <a:pPr algn="just"/>
            <a:endParaRPr lang="pl-PL" sz="2000" dirty="0">
              <a:cs typeface="Times New Roman" pitchFamily="18" charset="0"/>
            </a:endParaRPr>
          </a:p>
          <a:p>
            <a:pPr algn="just">
              <a:buFont typeface="Wingdings" pitchFamily="2" charset="2"/>
              <a:buChar char="Ø"/>
            </a:pPr>
            <a:r>
              <a:rPr lang="pl-PL" sz="2000" dirty="0" smtClean="0">
                <a:cs typeface="Times New Roman" pitchFamily="18" charset="0"/>
              </a:rPr>
              <a:t>  zakup </a:t>
            </a:r>
            <a:r>
              <a:rPr lang="pl-PL" sz="2000" dirty="0">
                <a:cs typeface="Times New Roman" pitchFamily="18" charset="0"/>
              </a:rPr>
              <a:t>gruntów rolnych, w części nie przekraczającej 30 % kwoty premii, </a:t>
            </a:r>
          </a:p>
          <a:p>
            <a:pPr algn="just">
              <a:buFont typeface="Wingdings" pitchFamily="2" charset="2"/>
              <a:buChar char="Ø"/>
            </a:pPr>
            <a:endParaRPr lang="pl-PL" sz="2000" dirty="0">
              <a:cs typeface="Times New Roman" pitchFamily="18" charset="0"/>
            </a:endParaRPr>
          </a:p>
          <a:p>
            <a:pPr algn="just">
              <a:buFont typeface="Wingdings" pitchFamily="2" charset="2"/>
              <a:buChar char="Ø"/>
            </a:pPr>
            <a:r>
              <a:rPr lang="pl-PL" sz="2000" dirty="0" smtClean="0">
                <a:cs typeface="Times New Roman" pitchFamily="18" charset="0"/>
              </a:rPr>
              <a:t>  zakup </a:t>
            </a:r>
            <a:r>
              <a:rPr lang="pl-PL" sz="2000" dirty="0">
                <a:cs typeface="Times New Roman" pitchFamily="18" charset="0"/>
              </a:rPr>
              <a:t>stada podstawowego zwierząt hodowlanych (gospodarskich), związany z rozpoczęciem produkcji zwierzęcej </a:t>
            </a:r>
            <a:r>
              <a:rPr lang="pl-PL" sz="2000" dirty="0" smtClean="0">
                <a:cs typeface="Times New Roman" pitchFamily="18" charset="0"/>
              </a:rPr>
              <a:t/>
            </a:r>
            <a:br>
              <a:rPr lang="pl-PL" sz="2000" dirty="0" smtClean="0">
                <a:cs typeface="Times New Roman" pitchFamily="18" charset="0"/>
              </a:rPr>
            </a:br>
            <a:r>
              <a:rPr lang="pl-PL" sz="2000" dirty="0" smtClean="0">
                <a:cs typeface="Times New Roman" pitchFamily="18" charset="0"/>
              </a:rPr>
              <a:t>w </a:t>
            </a:r>
            <a:r>
              <a:rPr lang="pl-PL" sz="2000" dirty="0">
                <a:cs typeface="Times New Roman" pitchFamily="18" charset="0"/>
              </a:rPr>
              <a:t>gospodarstwie lub postępem genetycznym w zakresie prowadzonej produkcji.</a:t>
            </a:r>
          </a:p>
        </p:txBody>
      </p:sp>
      <p:sp>
        <p:nvSpPr>
          <p:cNvPr id="4" name="Symbol zastępczy numeru slajdu 3"/>
          <p:cNvSpPr>
            <a:spLocks noGrp="1"/>
          </p:cNvSpPr>
          <p:nvPr>
            <p:ph type="sldNum" sz="quarter" idx="12"/>
          </p:nvPr>
        </p:nvSpPr>
        <p:spPr/>
        <p:txBody>
          <a:bodyPr/>
          <a:lstStyle/>
          <a:p>
            <a:pPr>
              <a:defRPr/>
            </a:pPr>
            <a:fld id="{24B65095-A88D-4ED4-98BC-379CCEAE9A66}" type="slidenum">
              <a:rPr lang="pl-PL" smtClean="0"/>
              <a:pPr>
                <a:defRPr/>
              </a:pPr>
              <a:t>49</a:t>
            </a:fld>
            <a:endParaRPr lang="pl-PL" dirty="0"/>
          </a:p>
        </p:txBody>
      </p:sp>
    </p:spTree>
    <p:extLst>
      <p:ext uri="{BB962C8B-B14F-4D97-AF65-F5344CB8AC3E}">
        <p14:creationId xmlns:p14="http://schemas.microsoft.com/office/powerpoint/2010/main" xmlns="" val="3188036455"/>
      </p:ext>
    </p:extLst>
  </p:cSld>
  <p:clrMapOvr>
    <a:masterClrMapping/>
  </p:clrMapOvr>
  <p:transition>
    <p:pu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additive="base">
                                        <p:cTn id="7" dur="500" fill="hold"/>
                                        <p:tgtEl>
                                          <p:spTgt spid="921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21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539552" y="476672"/>
            <a:ext cx="7992888" cy="2160240"/>
          </a:xfrm>
        </p:spPr>
        <p:txBody>
          <a:bodyPr>
            <a:normAutofit/>
          </a:bodyPr>
          <a:lstStyle/>
          <a:p>
            <a:pPr algn="just">
              <a:defRPr/>
            </a:pPr>
            <a:r>
              <a:rPr lang="pl-PL" sz="2400" dirty="0">
                <a:latin typeface="Times New Roman" pitchFamily="18" charset="0"/>
                <a:cs typeface="Times New Roman" pitchFamily="18" charset="0"/>
              </a:rPr>
              <a:t>będzie realizował </a:t>
            </a:r>
            <a:r>
              <a:rPr lang="pl-PL" sz="2400" dirty="0" smtClean="0">
                <a:latin typeface="Times New Roman" pitchFamily="18" charset="0"/>
                <a:cs typeface="Times New Roman" pitchFamily="18" charset="0"/>
              </a:rPr>
              <a:t>sześć </a:t>
            </a:r>
            <a:r>
              <a:rPr lang="pl-PL" sz="2400" dirty="0">
                <a:latin typeface="Times New Roman" pitchFamily="18" charset="0"/>
                <a:cs typeface="Times New Roman" pitchFamily="18" charset="0"/>
              </a:rPr>
              <a:t>priorytetów wyznaczonych dla unijnej polityki rozwoju obszarów wiejskich </a:t>
            </a:r>
            <a:r>
              <a:rPr lang="pl-PL" sz="2400" dirty="0" smtClean="0">
                <a:latin typeface="Times New Roman" pitchFamily="18" charset="0"/>
                <a:cs typeface="Times New Roman" pitchFamily="18" charset="0"/>
              </a:rPr>
              <a:t>na </a:t>
            </a:r>
            <a:r>
              <a:rPr lang="pl-PL" sz="2400" dirty="0">
                <a:latin typeface="Times New Roman" pitchFamily="18" charset="0"/>
                <a:cs typeface="Times New Roman" pitchFamily="18" charset="0"/>
              </a:rPr>
              <a:t>lata 2014 – 2020.</a:t>
            </a:r>
            <a:br>
              <a:rPr lang="pl-PL" sz="2400" dirty="0">
                <a:latin typeface="Times New Roman" pitchFamily="18" charset="0"/>
                <a:cs typeface="Times New Roman" pitchFamily="18" charset="0"/>
              </a:rPr>
            </a:br>
            <a:endParaRPr lang="pl-PL" sz="2000" dirty="0"/>
          </a:p>
        </p:txBody>
      </p:sp>
      <p:sp>
        <p:nvSpPr>
          <p:cNvPr id="2051" name="Rectangle 2"/>
          <p:cNvSpPr>
            <a:spLocks noGrp="1"/>
          </p:cNvSpPr>
          <p:nvPr>
            <p:ph type="subTitle" idx="1"/>
          </p:nvPr>
        </p:nvSpPr>
        <p:spPr>
          <a:xfrm>
            <a:off x="1160669" y="0"/>
            <a:ext cx="6929437" cy="936625"/>
          </a:xfrm>
        </p:spPr>
        <p:txBody>
          <a:bodyPr/>
          <a:lstStyle/>
          <a:p>
            <a:pPr eaLnBrk="1" hangingPunct="1">
              <a:lnSpc>
                <a:spcPct val="90000"/>
              </a:lnSpc>
            </a:pPr>
            <a:r>
              <a:rPr lang="pl-PL" sz="2800" b="1" dirty="0" smtClean="0">
                <a:solidFill>
                  <a:srgbClr val="008000"/>
                </a:solidFill>
                <a:latin typeface="Times New Roman" pitchFamily="18" charset="0"/>
                <a:cs typeface="Times New Roman" pitchFamily="18" charset="0"/>
              </a:rPr>
              <a:t>PROW 2014-2020</a:t>
            </a:r>
            <a:endParaRPr lang="en-US" sz="2800" b="1" dirty="0" smtClean="0">
              <a:solidFill>
                <a:srgbClr val="008000"/>
              </a:solidFill>
              <a:latin typeface="Times New Roman" pitchFamily="18" charset="0"/>
              <a:cs typeface="Times New Roman" pitchFamily="18" charset="0"/>
            </a:endParaRPr>
          </a:p>
          <a:p>
            <a:pPr eaLnBrk="1" hangingPunct="1">
              <a:lnSpc>
                <a:spcPct val="90000"/>
              </a:lnSpc>
            </a:pPr>
            <a:endParaRPr lang="en-GB" sz="2800" b="1" dirty="0" smtClean="0">
              <a:solidFill>
                <a:srgbClr val="008000"/>
              </a:solidFill>
            </a:endParaRPr>
          </a:p>
        </p:txBody>
      </p:sp>
      <p:sp>
        <p:nvSpPr>
          <p:cNvPr id="3" name="pole tekstowe 2"/>
          <p:cNvSpPr txBox="1"/>
          <p:nvPr/>
        </p:nvSpPr>
        <p:spPr>
          <a:xfrm>
            <a:off x="115064" y="1988840"/>
            <a:ext cx="9073008" cy="5109091"/>
          </a:xfrm>
          <a:prstGeom prst="rect">
            <a:avLst/>
          </a:prstGeom>
          <a:noFill/>
        </p:spPr>
        <p:txBody>
          <a:bodyPr wrap="square" rtlCol="0">
            <a:spAutoFit/>
          </a:bodyPr>
          <a:lstStyle/>
          <a:p>
            <a:pPr marL="342900" indent="-342900">
              <a:buAutoNum type="arabicPeriod"/>
            </a:pPr>
            <a:r>
              <a:rPr lang="pl-PL" sz="1700" b="1" dirty="0" smtClean="0"/>
              <a:t>Ułatwianie </a:t>
            </a:r>
            <a:r>
              <a:rPr lang="pl-PL" sz="1700" b="1" dirty="0"/>
              <a:t>transferu wiedzy i innowacji w rolnictwie, leśnictwie i na obszarach wiejskich (priorytet przekrojowy). </a:t>
            </a:r>
            <a:endParaRPr lang="pl-PL" sz="1700" b="1" dirty="0" smtClean="0"/>
          </a:p>
          <a:p>
            <a:pPr marL="342900" indent="-342900">
              <a:buAutoNum type="arabicPeriod"/>
            </a:pPr>
            <a:endParaRPr lang="pl-PL" sz="1700" b="1" dirty="0" smtClean="0"/>
          </a:p>
          <a:p>
            <a:pPr marL="342900" indent="-342900">
              <a:buFontTx/>
              <a:buAutoNum type="arabicPeriod"/>
            </a:pPr>
            <a:r>
              <a:rPr lang="pl-PL" sz="1700" b="1" dirty="0"/>
              <a:t>Poprawa konkurencyjności wszystkich rodzajów gospodarki rolnej i zwiększenie rentowności gospodarstw rolnych. </a:t>
            </a:r>
            <a:endParaRPr lang="pl-PL" sz="1700" b="1" dirty="0" smtClean="0"/>
          </a:p>
          <a:p>
            <a:pPr marL="342900" indent="-342900">
              <a:buFontTx/>
              <a:buAutoNum type="arabicPeriod"/>
            </a:pPr>
            <a:endParaRPr lang="pl-PL" sz="1700" b="1" dirty="0" smtClean="0"/>
          </a:p>
          <a:p>
            <a:pPr marL="342900" indent="-342900">
              <a:buFontTx/>
              <a:buAutoNum type="arabicPeriod"/>
            </a:pPr>
            <a:r>
              <a:rPr lang="pl-PL" sz="1700" b="1" dirty="0"/>
              <a:t>Poprawa organizacji łańcucha żywnościowego i promowanie zarządzania ryzykiem </a:t>
            </a:r>
            <a:r>
              <a:rPr lang="pl-PL" sz="1700" b="1" dirty="0" smtClean="0"/>
              <a:t/>
            </a:r>
            <a:br>
              <a:rPr lang="pl-PL" sz="1700" b="1" dirty="0" smtClean="0"/>
            </a:br>
            <a:r>
              <a:rPr lang="pl-PL" sz="1700" b="1" dirty="0" smtClean="0"/>
              <a:t>w </a:t>
            </a:r>
            <a:r>
              <a:rPr lang="pl-PL" sz="1700" b="1" dirty="0"/>
              <a:t>rolnictwie. </a:t>
            </a:r>
            <a:endParaRPr lang="pl-PL" sz="1700" b="1" dirty="0" smtClean="0"/>
          </a:p>
          <a:p>
            <a:pPr marL="342900" indent="-342900">
              <a:buFontTx/>
              <a:buAutoNum type="arabicPeriod"/>
            </a:pPr>
            <a:endParaRPr lang="pl-PL" sz="1700" b="1" dirty="0" smtClean="0"/>
          </a:p>
          <a:p>
            <a:pPr marL="342900" indent="-342900">
              <a:buFontTx/>
              <a:buAutoNum type="arabicPeriod"/>
            </a:pPr>
            <a:r>
              <a:rPr lang="pl-PL" sz="1700" b="1" dirty="0"/>
              <a:t>Odtwarzanie, chronienie i wzmacnianie ekosystemów zależnych od rolnictwa i leśnictwa</a:t>
            </a:r>
            <a:r>
              <a:rPr lang="pl-PL" sz="1700" b="1" dirty="0" smtClean="0"/>
              <a:t>.</a:t>
            </a:r>
          </a:p>
          <a:p>
            <a:pPr marL="342900" indent="-342900">
              <a:buFontTx/>
              <a:buAutoNum type="arabicPeriod"/>
            </a:pPr>
            <a:endParaRPr lang="pl-PL" sz="1700" b="1" dirty="0" smtClean="0"/>
          </a:p>
          <a:p>
            <a:pPr marL="342900" indent="-342900">
              <a:buFontTx/>
              <a:buAutoNum type="arabicPeriod"/>
            </a:pPr>
            <a:r>
              <a:rPr lang="pl-PL" sz="1700" b="1" dirty="0" smtClean="0"/>
              <a:t>Wspieranie </a:t>
            </a:r>
            <a:r>
              <a:rPr lang="pl-PL" sz="1700" b="1" dirty="0"/>
              <a:t>efektywnego gospodarowania zasobami i przechodzenia na gospodarkę niskoemisyjną i odporną na zmianę klimatu w sektorach: rolnym, spożywczym i leśnym. </a:t>
            </a:r>
            <a:endParaRPr lang="pl-PL" sz="1700" b="1" dirty="0" smtClean="0"/>
          </a:p>
          <a:p>
            <a:pPr marL="342900" indent="-342900">
              <a:buFontTx/>
              <a:buAutoNum type="arabicPeriod"/>
            </a:pPr>
            <a:endParaRPr lang="pl-PL" sz="1700" b="1" dirty="0"/>
          </a:p>
          <a:p>
            <a:pPr marL="342900" indent="-342900">
              <a:buFontTx/>
              <a:buAutoNum type="arabicPeriod"/>
            </a:pPr>
            <a:r>
              <a:rPr lang="pl-PL" sz="1700" b="1" dirty="0"/>
              <a:t>Zwiększanie włączenia społecznego, ograniczanie ubóstwa i promowanie rozwoju gospodarczego na obszarach wiejskich.</a:t>
            </a:r>
          </a:p>
          <a:p>
            <a:pPr marL="342900" indent="-342900">
              <a:buFontTx/>
              <a:buAutoNum type="arabicPeriod"/>
            </a:pPr>
            <a:endParaRPr lang="pl-PL" dirty="0"/>
          </a:p>
          <a:p>
            <a:pPr marL="342900" indent="-342900">
              <a:buFontTx/>
              <a:buAutoNum type="arabicPeriod"/>
            </a:pPr>
            <a:endParaRPr lang="pl-PL" dirty="0"/>
          </a:p>
          <a:p>
            <a:endParaRPr lang="pl-PL" dirty="0"/>
          </a:p>
        </p:txBody>
      </p:sp>
      <p:sp>
        <p:nvSpPr>
          <p:cNvPr id="4" name="Symbol zastępczy numeru slajdu 3"/>
          <p:cNvSpPr>
            <a:spLocks noGrp="1"/>
          </p:cNvSpPr>
          <p:nvPr>
            <p:ph type="sldNum" sz="quarter" idx="12"/>
          </p:nvPr>
        </p:nvSpPr>
        <p:spPr/>
        <p:txBody>
          <a:bodyPr/>
          <a:lstStyle/>
          <a:p>
            <a:pPr>
              <a:defRPr/>
            </a:pPr>
            <a:fld id="{DC64E41E-9DA4-45EA-9115-7B19A9B0C3BF}" type="slidenum">
              <a:rPr lang="pl-PL" smtClean="0"/>
              <a:pPr>
                <a:defRPr/>
              </a:pPr>
              <a:t>5</a:t>
            </a:fld>
            <a:endParaRPr lang="pl-PL" dirty="0"/>
          </a:p>
        </p:txBody>
      </p:sp>
    </p:spTree>
    <p:extLst>
      <p:ext uri="{BB962C8B-B14F-4D97-AF65-F5344CB8AC3E}">
        <p14:creationId xmlns:p14="http://schemas.microsoft.com/office/powerpoint/2010/main" xmlns="" val="4037736542"/>
      </p:ext>
    </p:extLst>
  </p:cSld>
  <p:clrMapOvr>
    <a:masterClrMapping/>
  </p:clrMapOvr>
  <p:transition>
    <p:fade thruBlk="1"/>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1"/>
          <p:cNvSpPr>
            <a:spLocks noChangeArrowheads="1"/>
          </p:cNvSpPr>
          <p:nvPr/>
        </p:nvSpPr>
        <p:spPr bwMode="auto">
          <a:xfrm>
            <a:off x="-500063" y="3379788"/>
            <a:ext cx="9358313" cy="1030287"/>
          </a:xfrm>
          <a:prstGeom prst="rect">
            <a:avLst/>
          </a:prstGeom>
          <a:noFill/>
          <a:ln w="9525">
            <a:noFill/>
            <a:miter lim="800000"/>
            <a:headEnd/>
            <a:tailEnd/>
          </a:ln>
        </p:spPr>
        <p:txBody>
          <a:bodyPr anchor="ctr">
            <a:spAutoFit/>
          </a:bodyPr>
          <a:lstStyle/>
          <a:p>
            <a:pPr>
              <a:defRPr/>
            </a:pPr>
            <a:r>
              <a:rPr lang="pl-PL" sz="1600" b="1" dirty="0">
                <a:latin typeface="+mj-lt"/>
              </a:rPr>
              <a:t> </a:t>
            </a:r>
            <a:endParaRPr lang="pl-PL" sz="1600" dirty="0">
              <a:latin typeface="+mj-lt"/>
            </a:endParaRPr>
          </a:p>
          <a:p>
            <a:pPr marL="1968500" lvl="3" indent="-533400">
              <a:lnSpc>
                <a:spcPct val="150000"/>
              </a:lnSpc>
              <a:buFont typeface="Arial" charset="0"/>
              <a:buChar char="•"/>
              <a:defRPr/>
            </a:pPr>
            <a:endParaRPr lang="pl-PL" dirty="0">
              <a:latin typeface="+mj-lt"/>
            </a:endParaRPr>
          </a:p>
          <a:p>
            <a:pPr>
              <a:buFont typeface="Arial" charset="0"/>
              <a:buChar char="•"/>
              <a:defRPr/>
            </a:pPr>
            <a:endParaRPr lang="pl-PL" dirty="0">
              <a:latin typeface="+mj-lt"/>
            </a:endParaRPr>
          </a:p>
        </p:txBody>
      </p:sp>
      <p:sp>
        <p:nvSpPr>
          <p:cNvPr id="14341" name="Prostokąt 4"/>
          <p:cNvSpPr>
            <a:spLocks noChangeArrowheads="1"/>
          </p:cNvSpPr>
          <p:nvPr/>
        </p:nvSpPr>
        <p:spPr bwMode="auto">
          <a:xfrm>
            <a:off x="1042988" y="1557338"/>
            <a:ext cx="6913562" cy="1938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endParaRPr lang="pl-PL" sz="2000" i="1"/>
          </a:p>
          <a:p>
            <a:endParaRPr lang="pl-PL" sz="2000" i="1"/>
          </a:p>
          <a:p>
            <a:endParaRPr lang="pl-PL" sz="2000" b="1" i="1"/>
          </a:p>
          <a:p>
            <a:endParaRPr lang="pl-PL" sz="2000" b="1" i="1"/>
          </a:p>
          <a:p>
            <a:endParaRPr lang="pl-PL" sz="2000" b="1" i="1"/>
          </a:p>
          <a:p>
            <a:pPr algn="ctr"/>
            <a:r>
              <a:rPr lang="pl-PL" sz="2000" b="1" i="1"/>
              <a:t> </a:t>
            </a:r>
            <a:endParaRPr lang="pl-PL" sz="4000" b="1">
              <a:latin typeface="Arial" charset="0"/>
              <a:cs typeface="Arial" charset="0"/>
            </a:endParaRPr>
          </a:p>
        </p:txBody>
      </p:sp>
      <p:sp>
        <p:nvSpPr>
          <p:cNvPr id="14342" name="Prostokąt 6"/>
          <p:cNvSpPr>
            <a:spLocks noChangeArrowheads="1"/>
          </p:cNvSpPr>
          <p:nvPr/>
        </p:nvSpPr>
        <p:spPr bwMode="auto">
          <a:xfrm>
            <a:off x="1138950" y="2425681"/>
            <a:ext cx="6826250"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pl-PL" sz="3600" b="1" kern="0" dirty="0">
                <a:solidFill>
                  <a:srgbClr val="008000"/>
                </a:solidFill>
                <a:latin typeface="Arial" charset="0"/>
                <a:ea typeface="+mj-ea"/>
                <a:cs typeface="Arial" charset="0"/>
              </a:rPr>
              <a:t>Tworzenie grup i organizacji producentów</a:t>
            </a:r>
            <a:endParaRPr lang="pl-PL" sz="3600" dirty="0">
              <a:solidFill>
                <a:srgbClr val="000000"/>
              </a:solidFill>
            </a:endParaRPr>
          </a:p>
        </p:txBody>
      </p:sp>
      <p:sp>
        <p:nvSpPr>
          <p:cNvPr id="4" name="Symbol zastępczy numeru slajdu 3"/>
          <p:cNvSpPr>
            <a:spLocks noGrp="1"/>
          </p:cNvSpPr>
          <p:nvPr>
            <p:ph type="sldNum" sz="quarter" idx="12"/>
          </p:nvPr>
        </p:nvSpPr>
        <p:spPr/>
        <p:txBody>
          <a:bodyPr/>
          <a:lstStyle/>
          <a:p>
            <a:pPr>
              <a:defRPr/>
            </a:pPr>
            <a:fld id="{24B65095-A88D-4ED4-98BC-379CCEAE9A66}" type="slidenum">
              <a:rPr lang="pl-PL" smtClean="0"/>
              <a:pPr>
                <a:defRPr/>
              </a:pPr>
              <a:t>50</a:t>
            </a:fld>
            <a:endParaRPr lang="pl-PL" dirty="0"/>
          </a:p>
        </p:txBody>
      </p:sp>
    </p:spTree>
    <p:extLst>
      <p:ext uri="{BB962C8B-B14F-4D97-AF65-F5344CB8AC3E}">
        <p14:creationId xmlns:p14="http://schemas.microsoft.com/office/powerpoint/2010/main" xmlns="" val="2304614897"/>
      </p:ext>
    </p:extLst>
  </p:cSld>
  <p:clrMapOvr>
    <a:masterClrMapping/>
  </p:clrMapOvr>
  <p:transition>
    <p:pu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additive="base">
                                        <p:cTn id="7" dur="500" fill="hold"/>
                                        <p:tgtEl>
                                          <p:spTgt spid="921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21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ytuł 4"/>
          <p:cNvSpPr>
            <a:spLocks noGrp="1"/>
          </p:cNvSpPr>
          <p:nvPr>
            <p:ph type="title"/>
          </p:nvPr>
        </p:nvSpPr>
        <p:spPr>
          <a:xfrm>
            <a:off x="457200" y="274638"/>
            <a:ext cx="8229600" cy="561975"/>
          </a:xfrm>
        </p:spPr>
        <p:txBody>
          <a:bodyPr/>
          <a:lstStyle/>
          <a:p>
            <a:r>
              <a:rPr lang="pl-PL" sz="2800" b="1" dirty="0" smtClean="0">
                <a:solidFill>
                  <a:srgbClr val="008000"/>
                </a:solidFill>
                <a:latin typeface="Arial" charset="0"/>
                <a:cs typeface="Arial" charset="0"/>
              </a:rPr>
              <a:t>    Tworzenie grup i organizacji producentów</a:t>
            </a:r>
          </a:p>
        </p:txBody>
      </p:sp>
      <p:sp>
        <p:nvSpPr>
          <p:cNvPr id="3075" name="Symbol zastępczy zawartości 6"/>
          <p:cNvSpPr>
            <a:spLocks noGrp="1"/>
          </p:cNvSpPr>
          <p:nvPr>
            <p:ph idx="1"/>
          </p:nvPr>
        </p:nvSpPr>
        <p:spPr>
          <a:xfrm>
            <a:off x="107950" y="1052513"/>
            <a:ext cx="8856663" cy="5329237"/>
          </a:xfrm>
        </p:spPr>
        <p:txBody>
          <a:bodyPr/>
          <a:lstStyle/>
          <a:p>
            <a:pPr algn="ctr">
              <a:buFont typeface="Arial" charset="0"/>
              <a:buNone/>
            </a:pPr>
            <a:r>
              <a:rPr lang="pl-PL" sz="2400" b="1" dirty="0" smtClean="0">
                <a:solidFill>
                  <a:srgbClr val="008000"/>
                </a:solidFill>
                <a:latin typeface="Arial" charset="0"/>
                <a:cs typeface="Arial" charset="0"/>
              </a:rPr>
              <a:t>Cele:</a:t>
            </a:r>
          </a:p>
          <a:p>
            <a:pPr>
              <a:buFont typeface="Arial" charset="0"/>
              <a:buNone/>
            </a:pPr>
            <a:endParaRPr lang="pl-PL" sz="2000" b="1" dirty="0" smtClean="0">
              <a:solidFill>
                <a:srgbClr val="008000"/>
              </a:solidFill>
              <a:latin typeface="Arial" charset="0"/>
              <a:cs typeface="Arial" charset="0"/>
            </a:endParaRPr>
          </a:p>
          <a:p>
            <a:pPr algn="just">
              <a:buFont typeface="Wingdings" pitchFamily="2" charset="2"/>
              <a:buChar char="§"/>
            </a:pPr>
            <a:r>
              <a:rPr lang="pl-PL" sz="2000" dirty="0" smtClean="0">
                <a:latin typeface="Times New Roman" pitchFamily="18" charset="0"/>
                <a:cs typeface="Times New Roman" pitchFamily="18" charset="0"/>
              </a:rPr>
              <a:t>Dostosowanie do wymogów rynkowych procesu produkcyjnego i produkcji producentów, którzy są członkami takich grup lub organizacji.</a:t>
            </a:r>
          </a:p>
          <a:p>
            <a:pPr algn="just">
              <a:buFont typeface="Wingdings" pitchFamily="2" charset="2"/>
              <a:buChar char="§"/>
            </a:pPr>
            <a:endParaRPr lang="pl-PL" sz="2000" dirty="0" smtClean="0">
              <a:latin typeface="Times New Roman" pitchFamily="18" charset="0"/>
              <a:cs typeface="Times New Roman" pitchFamily="18" charset="0"/>
            </a:endParaRPr>
          </a:p>
          <a:p>
            <a:pPr algn="just">
              <a:buFont typeface="Wingdings" pitchFamily="2" charset="2"/>
              <a:buChar char="§"/>
            </a:pPr>
            <a:r>
              <a:rPr lang="pl-PL" sz="2000" dirty="0" smtClean="0">
                <a:latin typeface="Times New Roman" pitchFamily="18" charset="0"/>
                <a:cs typeface="Times New Roman" pitchFamily="18" charset="0"/>
              </a:rPr>
              <a:t>Wspólne wprowadzanie towarów do obrotu, w tym przygotowania do sprzedaży, centralizacji sprzedaży i dostawy do odbiorców hurtowych.</a:t>
            </a:r>
          </a:p>
          <a:p>
            <a:pPr algn="just">
              <a:buFont typeface="Wingdings" pitchFamily="2" charset="2"/>
              <a:buChar char="§"/>
            </a:pPr>
            <a:endParaRPr lang="pl-PL" sz="2000" dirty="0" smtClean="0">
              <a:latin typeface="Times New Roman" pitchFamily="18" charset="0"/>
              <a:cs typeface="Times New Roman" pitchFamily="18" charset="0"/>
            </a:endParaRPr>
          </a:p>
          <a:p>
            <a:pPr algn="just">
              <a:buFont typeface="Wingdings" pitchFamily="2" charset="2"/>
              <a:buChar char="§"/>
            </a:pPr>
            <a:r>
              <a:rPr lang="pl-PL" sz="2000" dirty="0" smtClean="0">
                <a:latin typeface="Times New Roman" pitchFamily="18" charset="0"/>
                <a:cs typeface="Times New Roman" pitchFamily="18" charset="0"/>
              </a:rPr>
              <a:t>Ustanowienie wspólnych zasad dotyczących informacji o produkcji, ze szczególnym uwzględnieniem zbiorów i dostępności.</a:t>
            </a:r>
          </a:p>
          <a:p>
            <a:pPr algn="just">
              <a:buFont typeface="Wingdings" pitchFamily="2" charset="2"/>
              <a:buChar char="§"/>
            </a:pPr>
            <a:endParaRPr lang="pl-PL" sz="2000" dirty="0" smtClean="0">
              <a:latin typeface="Times New Roman" pitchFamily="18" charset="0"/>
              <a:cs typeface="Times New Roman" pitchFamily="18" charset="0"/>
            </a:endParaRPr>
          </a:p>
          <a:p>
            <a:pPr algn="just">
              <a:buFont typeface="Wingdings" pitchFamily="2" charset="2"/>
              <a:buChar char="§"/>
            </a:pPr>
            <a:r>
              <a:rPr lang="pl-PL" sz="2000" dirty="0" smtClean="0">
                <a:latin typeface="Times New Roman" pitchFamily="18" charset="0"/>
                <a:cs typeface="Times New Roman" pitchFamily="18" charset="0"/>
              </a:rPr>
              <a:t>Inne zadania, które mogą być prowadzone przez grupy i organizacje producentów, takie jak rozwijani umiejętności biznesowych i marketingowych oraz organizowanie i ułatwianie procesów wprowadzania innowacji.</a:t>
            </a:r>
          </a:p>
        </p:txBody>
      </p:sp>
      <p:sp>
        <p:nvSpPr>
          <p:cNvPr id="4" name="Symbol zastępczy numeru slajdu 3"/>
          <p:cNvSpPr>
            <a:spLocks noGrp="1"/>
          </p:cNvSpPr>
          <p:nvPr>
            <p:ph type="sldNum" sz="quarter" idx="12"/>
          </p:nvPr>
        </p:nvSpPr>
        <p:spPr/>
        <p:txBody>
          <a:bodyPr/>
          <a:lstStyle/>
          <a:p>
            <a:pPr>
              <a:defRPr/>
            </a:pPr>
            <a:fld id="{24B65095-A88D-4ED4-98BC-379CCEAE9A66}" type="slidenum">
              <a:rPr lang="pl-PL" smtClean="0"/>
              <a:pPr>
                <a:defRPr/>
              </a:pPr>
              <a:t>51</a:t>
            </a:fld>
            <a:endParaRPr lang="pl-PL" dirty="0"/>
          </a:p>
        </p:txBody>
      </p:sp>
    </p:spTree>
    <p:extLst>
      <p:ext uri="{BB962C8B-B14F-4D97-AF65-F5344CB8AC3E}">
        <p14:creationId xmlns:p14="http://schemas.microsoft.com/office/powerpoint/2010/main" xmlns="" val="2266076208"/>
      </p:ext>
    </p:extLst>
  </p:cSld>
  <p:clrMapOvr>
    <a:masterClrMapping/>
  </p:clrMapOvr>
  <p:transition>
    <p:push/>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ytuł 4"/>
          <p:cNvSpPr>
            <a:spLocks noGrp="1"/>
          </p:cNvSpPr>
          <p:nvPr>
            <p:ph type="title"/>
          </p:nvPr>
        </p:nvSpPr>
        <p:spPr>
          <a:xfrm>
            <a:off x="539552" y="-280988"/>
            <a:ext cx="8229600" cy="561975"/>
          </a:xfrm>
        </p:spPr>
        <p:txBody>
          <a:bodyPr/>
          <a:lstStyle/>
          <a:p>
            <a:r>
              <a:rPr lang="pl-PL" sz="2800" b="1" dirty="0" smtClean="0">
                <a:solidFill>
                  <a:srgbClr val="008000"/>
                </a:solidFill>
                <a:latin typeface="Arial" charset="0"/>
                <a:cs typeface="Arial" charset="0"/>
              </a:rPr>
              <a:t/>
            </a:r>
            <a:br>
              <a:rPr lang="pl-PL" sz="2800" b="1" dirty="0" smtClean="0">
                <a:solidFill>
                  <a:srgbClr val="008000"/>
                </a:solidFill>
                <a:latin typeface="Arial" charset="0"/>
                <a:cs typeface="Arial" charset="0"/>
              </a:rPr>
            </a:br>
            <a:r>
              <a:rPr lang="pl-PL" sz="2800" b="1" dirty="0">
                <a:solidFill>
                  <a:srgbClr val="008000"/>
                </a:solidFill>
                <a:latin typeface="Times New Roman" pitchFamily="18" charset="0"/>
                <a:cs typeface="Times New Roman" pitchFamily="18" charset="0"/>
              </a:rPr>
              <a:t/>
            </a:r>
            <a:br>
              <a:rPr lang="pl-PL" sz="2800" b="1" dirty="0">
                <a:solidFill>
                  <a:srgbClr val="008000"/>
                </a:solidFill>
                <a:latin typeface="Times New Roman" pitchFamily="18" charset="0"/>
                <a:cs typeface="Times New Roman" pitchFamily="18" charset="0"/>
              </a:rPr>
            </a:br>
            <a:r>
              <a:rPr lang="pl-PL" sz="2800" b="1" dirty="0" smtClean="0">
                <a:solidFill>
                  <a:srgbClr val="008000"/>
                </a:solidFill>
                <a:latin typeface="Times New Roman" pitchFamily="18" charset="0"/>
                <a:cs typeface="Times New Roman" pitchFamily="18" charset="0"/>
              </a:rPr>
              <a:t/>
            </a:r>
            <a:br>
              <a:rPr lang="pl-PL" sz="2800" b="1" dirty="0" smtClean="0">
                <a:solidFill>
                  <a:srgbClr val="008000"/>
                </a:solidFill>
                <a:latin typeface="Times New Roman" pitchFamily="18" charset="0"/>
                <a:cs typeface="Times New Roman" pitchFamily="18" charset="0"/>
              </a:rPr>
            </a:br>
            <a:r>
              <a:rPr lang="pl-PL" sz="2800" b="1" dirty="0" smtClean="0">
                <a:solidFill>
                  <a:srgbClr val="008000"/>
                </a:solidFill>
                <a:latin typeface="Times New Roman" pitchFamily="18" charset="0"/>
                <a:cs typeface="Times New Roman" pitchFamily="18" charset="0"/>
              </a:rPr>
              <a:t>Tworzenie grup i organizacji producentów</a:t>
            </a:r>
          </a:p>
        </p:txBody>
      </p:sp>
      <p:sp>
        <p:nvSpPr>
          <p:cNvPr id="3075" name="Symbol zastępczy zawartości 6"/>
          <p:cNvSpPr>
            <a:spLocks noGrp="1"/>
          </p:cNvSpPr>
          <p:nvPr>
            <p:ph idx="1"/>
          </p:nvPr>
        </p:nvSpPr>
        <p:spPr>
          <a:xfrm>
            <a:off x="107950" y="476673"/>
            <a:ext cx="8856663" cy="5905078"/>
          </a:xfrm>
        </p:spPr>
        <p:txBody>
          <a:bodyPr/>
          <a:lstStyle/>
          <a:p>
            <a:pPr>
              <a:buFont typeface="Arial" charset="0"/>
              <a:buNone/>
              <a:defRPr/>
            </a:pPr>
            <a:endParaRPr lang="pl-PL" sz="1800" b="1" dirty="0" smtClean="0">
              <a:solidFill>
                <a:srgbClr val="008000"/>
              </a:solidFill>
              <a:latin typeface="Times New Roman" pitchFamily="18" charset="0"/>
              <a:cs typeface="Times New Roman" pitchFamily="18" charset="0"/>
            </a:endParaRPr>
          </a:p>
          <a:p>
            <a:pPr algn="ctr">
              <a:spcBef>
                <a:spcPts val="0"/>
              </a:spcBef>
              <a:buFont typeface="Arial" charset="0"/>
              <a:buNone/>
              <a:defRPr/>
            </a:pPr>
            <a:endParaRPr lang="pl-PL" sz="2400" b="1" dirty="0" smtClean="0">
              <a:solidFill>
                <a:srgbClr val="008000"/>
              </a:solidFill>
              <a:latin typeface="Times New Roman" pitchFamily="18" charset="0"/>
              <a:cs typeface="Times New Roman" pitchFamily="18" charset="0"/>
            </a:endParaRPr>
          </a:p>
          <a:p>
            <a:pPr algn="ctr">
              <a:spcBef>
                <a:spcPts val="0"/>
              </a:spcBef>
              <a:buFont typeface="Arial" charset="0"/>
              <a:buNone/>
              <a:defRPr/>
            </a:pPr>
            <a:endParaRPr lang="pl-PL" sz="2400" b="1" dirty="0">
              <a:solidFill>
                <a:srgbClr val="008000"/>
              </a:solidFill>
              <a:latin typeface="Times New Roman" pitchFamily="18" charset="0"/>
              <a:cs typeface="Times New Roman" pitchFamily="18" charset="0"/>
            </a:endParaRPr>
          </a:p>
          <a:p>
            <a:pPr algn="ctr">
              <a:spcBef>
                <a:spcPts val="0"/>
              </a:spcBef>
              <a:buFont typeface="Arial" charset="0"/>
              <a:buNone/>
              <a:defRPr/>
            </a:pPr>
            <a:r>
              <a:rPr lang="pl-PL" sz="2400" b="1" dirty="0" smtClean="0">
                <a:solidFill>
                  <a:srgbClr val="008000"/>
                </a:solidFill>
                <a:latin typeface="Times New Roman" pitchFamily="18" charset="0"/>
                <a:cs typeface="Times New Roman" pitchFamily="18" charset="0"/>
              </a:rPr>
              <a:t>Podstawa prawna:</a:t>
            </a:r>
          </a:p>
          <a:p>
            <a:pPr algn="ctr">
              <a:buFont typeface="Arial" charset="0"/>
              <a:buNone/>
              <a:defRPr/>
            </a:pPr>
            <a:endParaRPr lang="pl-PL" sz="1800" b="1" dirty="0" smtClean="0">
              <a:solidFill>
                <a:srgbClr val="008000"/>
              </a:solidFill>
              <a:latin typeface="Times New Roman" pitchFamily="18" charset="0"/>
              <a:cs typeface="Times New Roman" pitchFamily="18" charset="0"/>
            </a:endParaRPr>
          </a:p>
          <a:p>
            <a:pPr marL="0" indent="0" algn="ctr">
              <a:buFont typeface="Arial" charset="0"/>
              <a:buNone/>
              <a:defRPr/>
            </a:pPr>
            <a:r>
              <a:rPr lang="pl-PL" sz="2000" dirty="0" smtClean="0">
                <a:latin typeface="Times New Roman" pitchFamily="18" charset="0"/>
                <a:cs typeface="Times New Roman" pitchFamily="18" charset="0"/>
              </a:rPr>
              <a:t>Art. 27 Tworzenie grup i organizacji producentów.</a:t>
            </a:r>
          </a:p>
          <a:p>
            <a:pPr marL="0" indent="0" algn="ctr">
              <a:buFont typeface="Arial" charset="0"/>
              <a:buNone/>
              <a:defRPr/>
            </a:pPr>
            <a:endParaRPr lang="pl-PL" sz="2000" dirty="0" smtClean="0">
              <a:latin typeface="Times New Roman" pitchFamily="18" charset="0"/>
              <a:cs typeface="Times New Roman" pitchFamily="18" charset="0"/>
            </a:endParaRPr>
          </a:p>
          <a:p>
            <a:pPr marL="0" indent="0" algn="ctr">
              <a:buFont typeface="Arial" charset="0"/>
              <a:buNone/>
              <a:defRPr/>
            </a:pPr>
            <a:r>
              <a:rPr lang="pl-PL" sz="2000" dirty="0" smtClean="0">
                <a:latin typeface="Times New Roman" pitchFamily="18" charset="0"/>
                <a:cs typeface="Times New Roman" pitchFamily="18" charset="0"/>
              </a:rPr>
              <a:t>Rozporządzenie Parlamentu Europejskiego i Rady (UE) Nr 1305/2013 </a:t>
            </a:r>
          </a:p>
          <a:p>
            <a:pPr marL="0" indent="0" algn="ctr">
              <a:buFont typeface="Arial" charset="0"/>
              <a:buNone/>
              <a:defRPr/>
            </a:pPr>
            <a:r>
              <a:rPr lang="pl-PL" sz="2000" dirty="0" smtClean="0">
                <a:latin typeface="Times New Roman" pitchFamily="18" charset="0"/>
                <a:cs typeface="Times New Roman" pitchFamily="18" charset="0"/>
              </a:rPr>
              <a:t>z dnia 17 grudnia 2013 r. w sprawie wsparcia rozwoju obszarów wiejskich przez Europejski Fundusz Rolny na rzecz Rozwoju Obszarów Wiejskich (EFRROW) </a:t>
            </a:r>
            <a:br>
              <a:rPr lang="pl-PL" sz="2000" dirty="0" smtClean="0">
                <a:latin typeface="Times New Roman" pitchFamily="18" charset="0"/>
                <a:cs typeface="Times New Roman" pitchFamily="18" charset="0"/>
              </a:rPr>
            </a:br>
            <a:r>
              <a:rPr lang="pl-PL" sz="2000" dirty="0" smtClean="0">
                <a:latin typeface="Times New Roman" pitchFamily="18" charset="0"/>
                <a:cs typeface="Times New Roman" pitchFamily="18" charset="0"/>
              </a:rPr>
              <a:t>i uchylające rozporządzenie Rady (WE) nr 1698/2005.</a:t>
            </a:r>
          </a:p>
          <a:p>
            <a:pPr marL="0" indent="0" algn="ctr">
              <a:buFont typeface="Arial" charset="0"/>
              <a:buNone/>
              <a:defRPr/>
            </a:pPr>
            <a:endParaRPr lang="pl-PL" sz="2000" dirty="0" smtClean="0">
              <a:latin typeface="Arial" pitchFamily="34" charset="0"/>
              <a:cs typeface="Arial" pitchFamily="34" charset="0"/>
            </a:endParaRPr>
          </a:p>
          <a:p>
            <a:pPr marL="0" indent="0" algn="ctr">
              <a:buFont typeface="Arial" charset="0"/>
              <a:buNone/>
              <a:defRPr/>
            </a:pPr>
            <a:r>
              <a:rPr lang="pl-PL" sz="2000" dirty="0" smtClean="0">
                <a:latin typeface="Arial" pitchFamily="34" charset="0"/>
                <a:cs typeface="Arial" pitchFamily="34" charset="0"/>
              </a:rPr>
              <a:t> </a:t>
            </a:r>
          </a:p>
        </p:txBody>
      </p:sp>
      <p:sp>
        <p:nvSpPr>
          <p:cNvPr id="9219" name="Rectangle 1"/>
          <p:cNvSpPr>
            <a:spLocks noChangeArrowheads="1"/>
          </p:cNvSpPr>
          <p:nvPr/>
        </p:nvSpPr>
        <p:spPr bwMode="auto">
          <a:xfrm>
            <a:off x="-500063" y="3379788"/>
            <a:ext cx="9358313" cy="1030287"/>
          </a:xfrm>
          <a:prstGeom prst="rect">
            <a:avLst/>
          </a:prstGeom>
          <a:noFill/>
          <a:ln w="9525">
            <a:noFill/>
            <a:miter lim="800000"/>
            <a:headEnd/>
            <a:tailEnd/>
          </a:ln>
        </p:spPr>
        <p:txBody>
          <a:bodyPr anchor="ctr">
            <a:spAutoFit/>
          </a:bodyPr>
          <a:lstStyle/>
          <a:p>
            <a:pPr>
              <a:defRPr/>
            </a:pPr>
            <a:r>
              <a:rPr lang="pl-PL" sz="1600" b="1" dirty="0">
                <a:latin typeface="+mj-lt"/>
              </a:rPr>
              <a:t> </a:t>
            </a:r>
            <a:endParaRPr lang="pl-PL" sz="1600" dirty="0">
              <a:latin typeface="+mj-lt"/>
            </a:endParaRPr>
          </a:p>
          <a:p>
            <a:pPr marL="1968500" lvl="3" indent="-533400">
              <a:lnSpc>
                <a:spcPct val="150000"/>
              </a:lnSpc>
              <a:buFont typeface="Arial" charset="0"/>
              <a:buChar char="•"/>
              <a:defRPr/>
            </a:pPr>
            <a:endParaRPr lang="pl-PL" dirty="0">
              <a:latin typeface="+mj-lt"/>
            </a:endParaRPr>
          </a:p>
          <a:p>
            <a:pPr>
              <a:buFont typeface="Arial" charset="0"/>
              <a:buChar char="•"/>
              <a:defRPr/>
            </a:pPr>
            <a:endParaRPr lang="pl-PL" dirty="0">
              <a:latin typeface="+mj-lt"/>
            </a:endParaRPr>
          </a:p>
        </p:txBody>
      </p:sp>
      <p:sp>
        <p:nvSpPr>
          <p:cNvPr id="4" name="Symbol zastępczy numeru slajdu 3"/>
          <p:cNvSpPr>
            <a:spLocks noGrp="1"/>
          </p:cNvSpPr>
          <p:nvPr>
            <p:ph type="sldNum" sz="quarter" idx="12"/>
          </p:nvPr>
        </p:nvSpPr>
        <p:spPr/>
        <p:txBody>
          <a:bodyPr/>
          <a:lstStyle/>
          <a:p>
            <a:pPr>
              <a:defRPr/>
            </a:pPr>
            <a:fld id="{24B65095-A88D-4ED4-98BC-379CCEAE9A66}" type="slidenum">
              <a:rPr lang="pl-PL" smtClean="0"/>
              <a:pPr>
                <a:defRPr/>
              </a:pPr>
              <a:t>52</a:t>
            </a:fld>
            <a:endParaRPr lang="pl-PL" dirty="0"/>
          </a:p>
        </p:txBody>
      </p:sp>
    </p:spTree>
    <p:extLst>
      <p:ext uri="{BB962C8B-B14F-4D97-AF65-F5344CB8AC3E}">
        <p14:creationId xmlns:p14="http://schemas.microsoft.com/office/powerpoint/2010/main" xmlns="" val="1548708288"/>
      </p:ext>
    </p:extLst>
  </p:cSld>
  <p:clrMapOvr>
    <a:masterClrMapping/>
  </p:clrMapOvr>
  <p:transition>
    <p:pu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additive="base">
                                        <p:cTn id="7" dur="500" fill="hold"/>
                                        <p:tgtEl>
                                          <p:spTgt spid="921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21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ytuł 4"/>
          <p:cNvSpPr>
            <a:spLocks noGrp="1"/>
          </p:cNvSpPr>
          <p:nvPr>
            <p:ph type="title"/>
          </p:nvPr>
        </p:nvSpPr>
        <p:spPr>
          <a:xfrm>
            <a:off x="539552" y="-280988"/>
            <a:ext cx="8229600" cy="561975"/>
          </a:xfrm>
        </p:spPr>
        <p:txBody>
          <a:bodyPr/>
          <a:lstStyle/>
          <a:p>
            <a:r>
              <a:rPr lang="pl-PL" sz="2800" b="1" dirty="0" smtClean="0">
                <a:solidFill>
                  <a:srgbClr val="008000"/>
                </a:solidFill>
                <a:latin typeface="Arial" charset="0"/>
                <a:cs typeface="Arial" charset="0"/>
              </a:rPr>
              <a:t/>
            </a:r>
            <a:br>
              <a:rPr lang="pl-PL" sz="2800" b="1" dirty="0" smtClean="0">
                <a:solidFill>
                  <a:srgbClr val="008000"/>
                </a:solidFill>
                <a:latin typeface="Arial" charset="0"/>
                <a:cs typeface="Arial" charset="0"/>
              </a:rPr>
            </a:br>
            <a:r>
              <a:rPr lang="pl-PL" sz="2800" b="1" dirty="0">
                <a:solidFill>
                  <a:srgbClr val="008000"/>
                </a:solidFill>
                <a:latin typeface="Arial" charset="0"/>
                <a:cs typeface="Arial" charset="0"/>
              </a:rPr>
              <a:t/>
            </a:r>
            <a:br>
              <a:rPr lang="pl-PL" sz="2800" b="1" dirty="0">
                <a:solidFill>
                  <a:srgbClr val="008000"/>
                </a:solidFill>
                <a:latin typeface="Arial" charset="0"/>
                <a:cs typeface="Arial" charset="0"/>
              </a:rPr>
            </a:br>
            <a:r>
              <a:rPr lang="pl-PL" sz="2800" b="1" dirty="0" smtClean="0">
                <a:solidFill>
                  <a:srgbClr val="008000"/>
                </a:solidFill>
                <a:latin typeface="Times New Roman" pitchFamily="18" charset="0"/>
                <a:cs typeface="Times New Roman" pitchFamily="18" charset="0"/>
              </a:rPr>
              <a:t/>
            </a:r>
            <a:br>
              <a:rPr lang="pl-PL" sz="2800" b="1" dirty="0" smtClean="0">
                <a:solidFill>
                  <a:srgbClr val="008000"/>
                </a:solidFill>
                <a:latin typeface="Times New Roman" pitchFamily="18" charset="0"/>
                <a:cs typeface="Times New Roman" pitchFamily="18" charset="0"/>
              </a:rPr>
            </a:br>
            <a:r>
              <a:rPr lang="pl-PL" sz="2800" b="1" dirty="0">
                <a:solidFill>
                  <a:srgbClr val="008000"/>
                </a:solidFill>
                <a:latin typeface="Times New Roman" pitchFamily="18" charset="0"/>
                <a:cs typeface="Times New Roman" pitchFamily="18" charset="0"/>
              </a:rPr>
              <a:t/>
            </a:r>
            <a:br>
              <a:rPr lang="pl-PL" sz="2800" b="1" dirty="0">
                <a:solidFill>
                  <a:srgbClr val="008000"/>
                </a:solidFill>
                <a:latin typeface="Times New Roman" pitchFamily="18" charset="0"/>
                <a:cs typeface="Times New Roman" pitchFamily="18" charset="0"/>
              </a:rPr>
            </a:br>
            <a:r>
              <a:rPr lang="pl-PL" sz="2800" b="1" dirty="0" smtClean="0">
                <a:solidFill>
                  <a:srgbClr val="008000"/>
                </a:solidFill>
                <a:latin typeface="Times New Roman" pitchFamily="18" charset="0"/>
                <a:cs typeface="Times New Roman" pitchFamily="18" charset="0"/>
              </a:rPr>
              <a:t>Tworzenie grup i organizacji producentów</a:t>
            </a:r>
          </a:p>
        </p:txBody>
      </p:sp>
      <p:sp>
        <p:nvSpPr>
          <p:cNvPr id="3075" name="Symbol zastępczy zawartości 6"/>
          <p:cNvSpPr>
            <a:spLocks noGrp="1"/>
          </p:cNvSpPr>
          <p:nvPr>
            <p:ph idx="1"/>
          </p:nvPr>
        </p:nvSpPr>
        <p:spPr>
          <a:xfrm>
            <a:off x="107950" y="1052513"/>
            <a:ext cx="8856663" cy="5329237"/>
          </a:xfrm>
        </p:spPr>
        <p:txBody>
          <a:bodyPr/>
          <a:lstStyle/>
          <a:p>
            <a:pPr algn="ctr">
              <a:spcBef>
                <a:spcPts val="0"/>
              </a:spcBef>
              <a:buFont typeface="Arial" charset="0"/>
              <a:buNone/>
              <a:defRPr/>
            </a:pPr>
            <a:endParaRPr lang="pl-PL" sz="1800" b="1" dirty="0" smtClean="0">
              <a:solidFill>
                <a:srgbClr val="008000"/>
              </a:solidFill>
              <a:latin typeface="Arial" pitchFamily="34" charset="0"/>
              <a:cs typeface="Arial" pitchFamily="34" charset="0"/>
            </a:endParaRPr>
          </a:p>
          <a:p>
            <a:pPr algn="ctr">
              <a:spcBef>
                <a:spcPts val="0"/>
              </a:spcBef>
              <a:buFont typeface="Arial" charset="0"/>
              <a:buNone/>
              <a:defRPr/>
            </a:pPr>
            <a:endParaRPr lang="pl-PL" sz="2400" b="1" dirty="0" smtClean="0">
              <a:solidFill>
                <a:srgbClr val="008000"/>
              </a:solidFill>
              <a:latin typeface="Arial" pitchFamily="34" charset="0"/>
              <a:cs typeface="Arial" pitchFamily="34" charset="0"/>
            </a:endParaRPr>
          </a:p>
          <a:p>
            <a:pPr algn="ctr">
              <a:spcBef>
                <a:spcPts val="0"/>
              </a:spcBef>
              <a:buFont typeface="Arial" charset="0"/>
              <a:buNone/>
              <a:defRPr/>
            </a:pPr>
            <a:endParaRPr lang="pl-PL" sz="2400" b="1" dirty="0">
              <a:solidFill>
                <a:srgbClr val="008000"/>
              </a:solidFill>
              <a:latin typeface="Arial" pitchFamily="34" charset="0"/>
              <a:cs typeface="Arial" pitchFamily="34" charset="0"/>
            </a:endParaRPr>
          </a:p>
          <a:p>
            <a:pPr algn="ctr">
              <a:spcBef>
                <a:spcPts val="0"/>
              </a:spcBef>
              <a:buFont typeface="Arial" charset="0"/>
              <a:buNone/>
              <a:defRPr/>
            </a:pPr>
            <a:r>
              <a:rPr lang="pl-PL" sz="2400" b="1" dirty="0" smtClean="0">
                <a:solidFill>
                  <a:srgbClr val="008000"/>
                </a:solidFill>
                <a:latin typeface="Times New Roman" pitchFamily="18" charset="0"/>
                <a:cs typeface="Times New Roman" pitchFamily="18" charset="0"/>
              </a:rPr>
              <a:t>Beneficjenci:</a:t>
            </a:r>
          </a:p>
          <a:p>
            <a:pPr>
              <a:spcBef>
                <a:spcPts val="0"/>
              </a:spcBef>
              <a:buFont typeface="Arial" charset="0"/>
              <a:buNone/>
              <a:defRPr/>
            </a:pPr>
            <a:endParaRPr lang="pl-PL" sz="1800" b="1" dirty="0" smtClean="0">
              <a:solidFill>
                <a:srgbClr val="008000"/>
              </a:solidFill>
              <a:latin typeface="Times New Roman" pitchFamily="18" charset="0"/>
              <a:cs typeface="Times New Roman" pitchFamily="18" charset="0"/>
            </a:endParaRPr>
          </a:p>
          <a:p>
            <a:pPr algn="just">
              <a:spcBef>
                <a:spcPts val="600"/>
              </a:spcBef>
              <a:buFont typeface="Wingdings" pitchFamily="2" charset="2"/>
              <a:buChar char="§"/>
              <a:defRPr/>
            </a:pPr>
            <a:r>
              <a:rPr lang="pl-PL" sz="2000" b="1" dirty="0" smtClean="0">
                <a:latin typeface="Times New Roman" pitchFamily="18" charset="0"/>
                <a:cs typeface="Times New Roman" pitchFamily="18" charset="0"/>
              </a:rPr>
              <a:t>Grupy producentów rolnych</a:t>
            </a:r>
            <a:r>
              <a:rPr lang="pl-PL" sz="2000" dirty="0" smtClean="0">
                <a:latin typeface="Times New Roman" pitchFamily="18" charset="0"/>
                <a:cs typeface="Times New Roman" pitchFamily="18" charset="0"/>
              </a:rPr>
              <a:t>, które powstaną od dnia 1 stycznia 2014 r., działające jako przedsiębiorcy, składające się z osób fizycznych i które spełnią dodatkowe warunki kwalifikowalności.</a:t>
            </a:r>
          </a:p>
          <a:p>
            <a:pPr algn="just">
              <a:spcBef>
                <a:spcPts val="0"/>
              </a:spcBef>
              <a:buFont typeface="Wingdings" pitchFamily="2" charset="2"/>
              <a:buChar char="§"/>
              <a:defRPr/>
            </a:pPr>
            <a:endParaRPr lang="pl-PL" sz="1800" dirty="0" smtClean="0">
              <a:latin typeface="Times New Roman" pitchFamily="18" charset="0"/>
              <a:cs typeface="Times New Roman" pitchFamily="18" charset="0"/>
            </a:endParaRPr>
          </a:p>
          <a:p>
            <a:pPr algn="just">
              <a:spcBef>
                <a:spcPts val="600"/>
              </a:spcBef>
              <a:buFont typeface="Wingdings" pitchFamily="2" charset="2"/>
              <a:buChar char="§"/>
              <a:defRPr/>
            </a:pPr>
            <a:r>
              <a:rPr lang="pl-PL" sz="2000" b="1" dirty="0" smtClean="0">
                <a:latin typeface="Times New Roman" pitchFamily="18" charset="0"/>
                <a:cs typeface="Times New Roman" pitchFamily="18" charset="0"/>
              </a:rPr>
              <a:t>Organizacje producentów</a:t>
            </a:r>
            <a:r>
              <a:rPr lang="pl-PL" sz="2000" dirty="0" smtClean="0">
                <a:latin typeface="Times New Roman" pitchFamily="18" charset="0"/>
                <a:cs typeface="Times New Roman" pitchFamily="18" charset="0"/>
              </a:rPr>
              <a:t>, które powstaną od dnia 1 stycznia 2014 r., działające jako przedsiębiorcy, składające się z osób fizycznych lub prawnych i które spełnią dodatkowe warunki kwalifikowalności.</a:t>
            </a:r>
          </a:p>
          <a:p>
            <a:pPr algn="just">
              <a:spcBef>
                <a:spcPts val="0"/>
              </a:spcBef>
              <a:buFont typeface="Arial" charset="0"/>
              <a:buNone/>
              <a:defRPr/>
            </a:pPr>
            <a:endParaRPr lang="pl-PL" sz="1800" dirty="0" smtClean="0">
              <a:latin typeface="Times New Roman" pitchFamily="18" charset="0"/>
              <a:cs typeface="Times New Roman" pitchFamily="18" charset="0"/>
            </a:endParaRPr>
          </a:p>
          <a:p>
            <a:pPr marL="87313" indent="0" algn="just">
              <a:buFont typeface="Arial" charset="0"/>
              <a:buNone/>
              <a:defRPr/>
            </a:pPr>
            <a:r>
              <a:rPr lang="pl-PL" sz="2000" dirty="0" smtClean="0">
                <a:latin typeface="Times New Roman" pitchFamily="18" charset="0"/>
                <a:cs typeface="Times New Roman" pitchFamily="18" charset="0"/>
              </a:rPr>
              <a:t>Powyżej wymienione podmioty będą wykonywać swoją działalność jako mikro, małe lub średnie przedsiębiorstwo (MŚP)</a:t>
            </a:r>
            <a:r>
              <a:rPr lang="pl-PL" sz="2000" dirty="0" smtClean="0">
                <a:latin typeface="Arial" pitchFamily="34" charset="0"/>
                <a:cs typeface="Arial" pitchFamily="34" charset="0"/>
              </a:rPr>
              <a:t>.</a:t>
            </a:r>
            <a:endParaRPr lang="pl-PL" sz="2000" b="1" dirty="0" smtClean="0">
              <a:latin typeface="Arial" pitchFamily="34" charset="0"/>
              <a:cs typeface="Arial" pitchFamily="34" charset="0"/>
            </a:endParaRPr>
          </a:p>
          <a:p>
            <a:pPr>
              <a:buFont typeface="Arial" charset="0"/>
              <a:buNone/>
              <a:defRPr/>
            </a:pPr>
            <a:endParaRPr lang="pl-PL" sz="2000" b="1" dirty="0" smtClean="0">
              <a:solidFill>
                <a:srgbClr val="008000"/>
              </a:solidFill>
              <a:latin typeface="Arial" pitchFamily="34" charset="0"/>
              <a:cs typeface="Arial" pitchFamily="34" charset="0"/>
            </a:endParaRPr>
          </a:p>
        </p:txBody>
      </p:sp>
      <p:sp>
        <p:nvSpPr>
          <p:cNvPr id="4" name="Symbol zastępczy numeru slajdu 3"/>
          <p:cNvSpPr>
            <a:spLocks noGrp="1"/>
          </p:cNvSpPr>
          <p:nvPr>
            <p:ph type="sldNum" sz="quarter" idx="12"/>
          </p:nvPr>
        </p:nvSpPr>
        <p:spPr/>
        <p:txBody>
          <a:bodyPr/>
          <a:lstStyle/>
          <a:p>
            <a:pPr>
              <a:defRPr/>
            </a:pPr>
            <a:fld id="{24B65095-A88D-4ED4-98BC-379CCEAE9A66}" type="slidenum">
              <a:rPr lang="pl-PL" smtClean="0"/>
              <a:pPr>
                <a:defRPr/>
              </a:pPr>
              <a:t>53</a:t>
            </a:fld>
            <a:endParaRPr lang="pl-PL" dirty="0"/>
          </a:p>
        </p:txBody>
      </p:sp>
    </p:spTree>
    <p:extLst>
      <p:ext uri="{BB962C8B-B14F-4D97-AF65-F5344CB8AC3E}">
        <p14:creationId xmlns:p14="http://schemas.microsoft.com/office/powerpoint/2010/main" xmlns="" val="2516701584"/>
      </p:ext>
    </p:extLst>
  </p:cSld>
  <p:clrMapOvr>
    <a:masterClrMapping/>
  </p:clrMapOvr>
  <p:transition>
    <p:push/>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ytuł 4"/>
          <p:cNvSpPr>
            <a:spLocks noGrp="1"/>
          </p:cNvSpPr>
          <p:nvPr>
            <p:ph type="title"/>
          </p:nvPr>
        </p:nvSpPr>
        <p:spPr>
          <a:xfrm>
            <a:off x="457200" y="274638"/>
            <a:ext cx="8229600" cy="561975"/>
          </a:xfrm>
        </p:spPr>
        <p:txBody>
          <a:bodyPr/>
          <a:lstStyle/>
          <a:p>
            <a:r>
              <a:rPr lang="pl-PL" sz="2800" b="1" dirty="0" smtClean="0">
                <a:solidFill>
                  <a:srgbClr val="008000"/>
                </a:solidFill>
                <a:latin typeface="Times New Roman" pitchFamily="18" charset="0"/>
                <a:cs typeface="Times New Roman" pitchFamily="18" charset="0"/>
              </a:rPr>
              <a:t>Tworzenie grup i organizacji producentów</a:t>
            </a:r>
          </a:p>
        </p:txBody>
      </p:sp>
      <p:sp>
        <p:nvSpPr>
          <p:cNvPr id="3075" name="Symbol zastępczy zawartości 6"/>
          <p:cNvSpPr>
            <a:spLocks noGrp="1"/>
          </p:cNvSpPr>
          <p:nvPr>
            <p:ph idx="1"/>
          </p:nvPr>
        </p:nvSpPr>
        <p:spPr>
          <a:xfrm>
            <a:off x="107950" y="1052513"/>
            <a:ext cx="8856663" cy="5329237"/>
          </a:xfrm>
        </p:spPr>
        <p:txBody>
          <a:bodyPr/>
          <a:lstStyle/>
          <a:p>
            <a:pPr algn="ctr">
              <a:buFont typeface="Arial" charset="0"/>
              <a:buNone/>
              <a:defRPr/>
            </a:pPr>
            <a:endParaRPr lang="pl-PL" sz="2400" b="1" dirty="0" smtClean="0">
              <a:solidFill>
                <a:srgbClr val="008000"/>
              </a:solidFill>
              <a:latin typeface="Arial" pitchFamily="34" charset="0"/>
              <a:cs typeface="Arial" pitchFamily="34" charset="0"/>
            </a:endParaRPr>
          </a:p>
          <a:p>
            <a:pPr algn="ctr">
              <a:buFont typeface="Arial" charset="0"/>
              <a:buNone/>
              <a:defRPr/>
            </a:pPr>
            <a:r>
              <a:rPr lang="pl-PL" sz="2400" b="1" dirty="0" smtClean="0">
                <a:solidFill>
                  <a:srgbClr val="008000"/>
                </a:solidFill>
                <a:latin typeface="Times New Roman" pitchFamily="18" charset="0"/>
                <a:cs typeface="Times New Roman" pitchFamily="18" charset="0"/>
              </a:rPr>
              <a:t>Warunki kwalifikowalności:</a:t>
            </a:r>
          </a:p>
          <a:p>
            <a:pPr algn="ctr">
              <a:buFont typeface="Arial" charset="0"/>
              <a:buNone/>
              <a:defRPr/>
            </a:pPr>
            <a:endParaRPr lang="pl-PL" sz="1800" b="1" dirty="0" smtClean="0">
              <a:solidFill>
                <a:srgbClr val="008000"/>
              </a:solidFill>
              <a:latin typeface="Times New Roman" pitchFamily="18" charset="0"/>
              <a:cs typeface="Times New Roman" pitchFamily="18" charset="0"/>
            </a:endParaRPr>
          </a:p>
          <a:p>
            <a:pPr marL="87313" indent="0">
              <a:buFont typeface="Arial" charset="0"/>
              <a:buNone/>
              <a:defRPr/>
            </a:pPr>
            <a:r>
              <a:rPr lang="pl-PL" sz="2000" dirty="0" smtClean="0">
                <a:latin typeface="Times New Roman" pitchFamily="18" charset="0"/>
                <a:cs typeface="Times New Roman" pitchFamily="18" charset="0"/>
              </a:rPr>
              <a:t>Pomoc może być przyznana wnioskodawcy, który spełnia następujące warunki:</a:t>
            </a:r>
          </a:p>
          <a:p>
            <a:pPr algn="just">
              <a:spcBef>
                <a:spcPts val="0"/>
              </a:spcBef>
              <a:buFont typeface="Wingdings" pitchFamily="2" charset="2"/>
              <a:buChar char="§"/>
              <a:defRPr/>
            </a:pPr>
            <a:r>
              <a:rPr lang="pl-PL" sz="2000" dirty="0" smtClean="0">
                <a:latin typeface="Times New Roman" pitchFamily="18" charset="0"/>
                <a:cs typeface="Times New Roman" pitchFamily="18" charset="0"/>
              </a:rPr>
              <a:t>łączy producentów jednego produktu lub grupy produktów, którzy nie byli członkami grupy producentów/wstępnie uznanej grupy producentów /organizacji, utworzonej ze względu na ten sam produkt lub grupę produktów, której przyznano pomoc na rozpoczęcie działalności ze środków Unii Europejskiej po dniu 1 maja 2004 r.;</a:t>
            </a:r>
          </a:p>
          <a:p>
            <a:pPr algn="just">
              <a:spcBef>
                <a:spcPts val="0"/>
              </a:spcBef>
              <a:buFont typeface="Wingdings" pitchFamily="2" charset="2"/>
              <a:buChar char="§"/>
              <a:defRPr/>
            </a:pPr>
            <a:endParaRPr lang="pl-PL" sz="2000" dirty="0" smtClean="0">
              <a:latin typeface="Times New Roman" pitchFamily="18" charset="0"/>
              <a:cs typeface="Times New Roman" pitchFamily="18" charset="0"/>
            </a:endParaRPr>
          </a:p>
          <a:p>
            <a:pPr algn="just">
              <a:spcBef>
                <a:spcPts val="0"/>
              </a:spcBef>
              <a:buFont typeface="Wingdings" pitchFamily="2" charset="2"/>
              <a:buChar char="§"/>
              <a:defRPr/>
            </a:pPr>
            <a:r>
              <a:rPr lang="pl-PL" sz="2000" dirty="0" smtClean="0">
                <a:latin typeface="Times New Roman" pitchFamily="18" charset="0"/>
                <a:cs typeface="Times New Roman" pitchFamily="18" charset="0"/>
              </a:rPr>
              <a:t>przedłoży biznesplan i zadeklaruje jego realizację w celu osiągnięcia jego założeń w trakcie trwania 5-letniego okresu wsparcia.</a:t>
            </a:r>
          </a:p>
          <a:p>
            <a:pPr algn="just">
              <a:spcBef>
                <a:spcPts val="0"/>
              </a:spcBef>
              <a:buFont typeface="Arial" charset="0"/>
              <a:buNone/>
              <a:defRPr/>
            </a:pPr>
            <a:endParaRPr lang="pl-PL" sz="2000" dirty="0" smtClean="0">
              <a:latin typeface="Times New Roman" pitchFamily="18" charset="0"/>
              <a:cs typeface="Times New Roman" pitchFamily="18" charset="0"/>
            </a:endParaRPr>
          </a:p>
          <a:p>
            <a:pPr algn="just">
              <a:spcBef>
                <a:spcPts val="0"/>
              </a:spcBef>
              <a:buFont typeface="Arial" charset="0"/>
              <a:buNone/>
              <a:defRPr/>
            </a:pPr>
            <a:r>
              <a:rPr lang="pl-PL" sz="2000" dirty="0" smtClean="0">
                <a:latin typeface="Times New Roman" pitchFamily="18" charset="0"/>
                <a:cs typeface="Times New Roman" pitchFamily="18" charset="0"/>
              </a:rPr>
              <a:t>     Wsparcia </a:t>
            </a:r>
            <a:r>
              <a:rPr lang="pl-PL" sz="2000" b="1" u="sng" dirty="0" smtClean="0">
                <a:latin typeface="Times New Roman" pitchFamily="18" charset="0"/>
                <a:cs typeface="Times New Roman" pitchFamily="18" charset="0"/>
              </a:rPr>
              <a:t>nie</a:t>
            </a:r>
            <a:r>
              <a:rPr lang="pl-PL" sz="2000" b="1" dirty="0" smtClean="0">
                <a:latin typeface="Times New Roman" pitchFamily="18" charset="0"/>
                <a:cs typeface="Times New Roman" pitchFamily="18" charset="0"/>
              </a:rPr>
              <a:t> </a:t>
            </a:r>
            <a:r>
              <a:rPr lang="pl-PL" sz="2000" dirty="0" smtClean="0">
                <a:latin typeface="Times New Roman" pitchFamily="18" charset="0"/>
                <a:cs typeface="Times New Roman" pitchFamily="18" charset="0"/>
              </a:rPr>
              <a:t>przewiduje się na tworzenie grup i organizacji producentów </a:t>
            </a:r>
          </a:p>
          <a:p>
            <a:pPr algn="just">
              <a:spcBef>
                <a:spcPts val="0"/>
              </a:spcBef>
              <a:buFont typeface="Arial" charset="0"/>
              <a:buNone/>
              <a:defRPr/>
            </a:pPr>
            <a:r>
              <a:rPr lang="pl-PL" sz="2000" dirty="0" smtClean="0">
                <a:latin typeface="Times New Roman" pitchFamily="18" charset="0"/>
                <a:cs typeface="Times New Roman" pitchFamily="18" charset="0"/>
              </a:rPr>
              <a:t>     w kategorii  produktu: drób żywy (bez względu na wiek), mięso lub jadalne</a:t>
            </a:r>
          </a:p>
          <a:p>
            <a:pPr algn="just">
              <a:spcBef>
                <a:spcPts val="0"/>
              </a:spcBef>
              <a:buFont typeface="Arial" charset="0"/>
              <a:buNone/>
              <a:defRPr/>
            </a:pPr>
            <a:r>
              <a:rPr lang="pl-PL" sz="2000" dirty="0" smtClean="0">
                <a:latin typeface="Times New Roman" pitchFamily="18" charset="0"/>
                <a:cs typeface="Times New Roman" pitchFamily="18" charset="0"/>
              </a:rPr>
              <a:t>     podroby drobiowe (świeże, chłodzone, mrożone).</a:t>
            </a:r>
          </a:p>
          <a:p>
            <a:pPr algn="just">
              <a:buFont typeface="Arial" charset="0"/>
              <a:buNone/>
              <a:defRPr/>
            </a:pPr>
            <a:endParaRPr lang="pl-PL" sz="2000" dirty="0" smtClean="0"/>
          </a:p>
          <a:p>
            <a:pPr>
              <a:buFont typeface="Arial" charset="0"/>
              <a:buNone/>
              <a:defRPr/>
            </a:pPr>
            <a:endParaRPr lang="pl-PL" sz="2000" b="1" dirty="0" smtClean="0">
              <a:solidFill>
                <a:srgbClr val="008000"/>
              </a:solidFill>
              <a:latin typeface="Arial" pitchFamily="34" charset="0"/>
              <a:cs typeface="Arial" pitchFamily="34" charset="0"/>
            </a:endParaRPr>
          </a:p>
        </p:txBody>
      </p:sp>
      <p:sp>
        <p:nvSpPr>
          <p:cNvPr id="4" name="Symbol zastępczy numeru slajdu 3"/>
          <p:cNvSpPr>
            <a:spLocks noGrp="1"/>
          </p:cNvSpPr>
          <p:nvPr>
            <p:ph type="sldNum" sz="quarter" idx="12"/>
          </p:nvPr>
        </p:nvSpPr>
        <p:spPr/>
        <p:txBody>
          <a:bodyPr/>
          <a:lstStyle/>
          <a:p>
            <a:pPr>
              <a:defRPr/>
            </a:pPr>
            <a:fld id="{24B65095-A88D-4ED4-98BC-379CCEAE9A66}" type="slidenum">
              <a:rPr lang="pl-PL" smtClean="0"/>
              <a:pPr>
                <a:defRPr/>
              </a:pPr>
              <a:t>54</a:t>
            </a:fld>
            <a:endParaRPr lang="pl-PL" dirty="0"/>
          </a:p>
        </p:txBody>
      </p:sp>
    </p:spTree>
    <p:extLst>
      <p:ext uri="{BB962C8B-B14F-4D97-AF65-F5344CB8AC3E}">
        <p14:creationId xmlns:p14="http://schemas.microsoft.com/office/powerpoint/2010/main" xmlns="" val="1315801688"/>
      </p:ext>
    </p:extLst>
  </p:cSld>
  <p:clrMapOvr>
    <a:masterClrMapping/>
  </p:clrMapOvr>
  <p:transition>
    <p:push/>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ytuł 4"/>
          <p:cNvSpPr>
            <a:spLocks noGrp="1"/>
          </p:cNvSpPr>
          <p:nvPr>
            <p:ph type="title"/>
          </p:nvPr>
        </p:nvSpPr>
        <p:spPr>
          <a:xfrm>
            <a:off x="457200" y="274638"/>
            <a:ext cx="8229600" cy="561975"/>
          </a:xfrm>
        </p:spPr>
        <p:txBody>
          <a:bodyPr/>
          <a:lstStyle/>
          <a:p>
            <a:r>
              <a:rPr lang="pl-PL" sz="2800" b="1" dirty="0" smtClean="0">
                <a:solidFill>
                  <a:srgbClr val="008000"/>
                </a:solidFill>
                <a:latin typeface="Times New Roman" pitchFamily="18" charset="0"/>
                <a:cs typeface="Times New Roman" pitchFamily="18" charset="0"/>
              </a:rPr>
              <a:t>Tworzenie grup i organizacji producentów</a:t>
            </a:r>
          </a:p>
        </p:txBody>
      </p:sp>
      <p:sp>
        <p:nvSpPr>
          <p:cNvPr id="3075" name="Symbol zastępczy zawartości 6"/>
          <p:cNvSpPr>
            <a:spLocks noGrp="1"/>
          </p:cNvSpPr>
          <p:nvPr>
            <p:ph idx="1"/>
          </p:nvPr>
        </p:nvSpPr>
        <p:spPr>
          <a:xfrm>
            <a:off x="107950" y="1052513"/>
            <a:ext cx="8856663" cy="5329237"/>
          </a:xfrm>
        </p:spPr>
        <p:txBody>
          <a:bodyPr/>
          <a:lstStyle/>
          <a:p>
            <a:pPr algn="ctr">
              <a:spcBef>
                <a:spcPts val="0"/>
              </a:spcBef>
              <a:buFont typeface="Arial" charset="0"/>
              <a:buNone/>
              <a:defRPr/>
            </a:pPr>
            <a:endParaRPr lang="pl-PL" sz="1800" b="1" dirty="0" smtClean="0">
              <a:solidFill>
                <a:srgbClr val="008000"/>
              </a:solidFill>
              <a:latin typeface="Arial" pitchFamily="34" charset="0"/>
              <a:cs typeface="Arial" pitchFamily="34" charset="0"/>
            </a:endParaRPr>
          </a:p>
          <a:p>
            <a:pPr algn="ctr">
              <a:buFont typeface="Arial" charset="0"/>
              <a:buNone/>
              <a:defRPr/>
            </a:pPr>
            <a:r>
              <a:rPr lang="pl-PL" sz="2400" b="1" dirty="0" smtClean="0">
                <a:solidFill>
                  <a:srgbClr val="008000"/>
                </a:solidFill>
                <a:latin typeface="Times New Roman" pitchFamily="18" charset="0"/>
                <a:cs typeface="Times New Roman" pitchFamily="18" charset="0"/>
              </a:rPr>
              <a:t>Zasady dotyczące ustanawiania kryteriów wyboru:</a:t>
            </a:r>
          </a:p>
          <a:p>
            <a:pPr algn="ctr">
              <a:buFont typeface="Arial" charset="0"/>
              <a:buNone/>
              <a:defRPr/>
            </a:pPr>
            <a:endParaRPr lang="pl-PL" sz="2000" b="1" dirty="0" smtClean="0">
              <a:solidFill>
                <a:srgbClr val="008000"/>
              </a:solidFill>
              <a:latin typeface="Times New Roman" pitchFamily="18" charset="0"/>
              <a:cs typeface="Times New Roman" pitchFamily="18" charset="0"/>
            </a:endParaRPr>
          </a:p>
          <a:p>
            <a:pPr marL="0" algn="just">
              <a:buFont typeface="Arial" charset="0"/>
              <a:buNone/>
              <a:defRPr/>
            </a:pPr>
            <a:r>
              <a:rPr lang="pl-PL" sz="2000" dirty="0" smtClean="0">
                <a:latin typeface="Times New Roman" pitchFamily="18" charset="0"/>
                <a:cs typeface="Times New Roman" pitchFamily="18" charset="0"/>
              </a:rPr>
              <a:t>Preferencje w przyznawaniu pomocy dla grup i organizacji producentów, </a:t>
            </a:r>
            <a:br>
              <a:rPr lang="pl-PL" sz="2000" dirty="0" smtClean="0">
                <a:latin typeface="Times New Roman" pitchFamily="18" charset="0"/>
                <a:cs typeface="Times New Roman" pitchFamily="18" charset="0"/>
              </a:rPr>
            </a:br>
            <a:r>
              <a:rPr lang="pl-PL" sz="2000" dirty="0" smtClean="0">
                <a:latin typeface="Times New Roman" pitchFamily="18" charset="0"/>
                <a:cs typeface="Times New Roman" pitchFamily="18" charset="0"/>
              </a:rPr>
              <a:t>które spełnią następujące warunki:</a:t>
            </a:r>
          </a:p>
          <a:p>
            <a:pPr marL="0">
              <a:spcBef>
                <a:spcPts val="0"/>
              </a:spcBef>
              <a:buFont typeface="Arial" charset="0"/>
              <a:buNone/>
              <a:defRPr/>
            </a:pPr>
            <a:endParaRPr lang="pl-PL" sz="1800" dirty="0" smtClean="0">
              <a:latin typeface="Times New Roman" pitchFamily="18" charset="0"/>
              <a:cs typeface="Times New Roman" pitchFamily="18" charset="0"/>
            </a:endParaRPr>
          </a:p>
          <a:p>
            <a:pPr marL="0">
              <a:buFont typeface="Wingdings" pitchFamily="2" charset="2"/>
              <a:buChar char="§"/>
              <a:defRPr/>
            </a:pPr>
            <a:r>
              <a:rPr lang="pl-PL" sz="2000" dirty="0" smtClean="0">
                <a:latin typeface="Times New Roman" pitchFamily="18" charset="0"/>
                <a:cs typeface="Times New Roman" pitchFamily="18" charset="0"/>
              </a:rPr>
              <a:t>zorganizowanych w formie spółdzielni;</a:t>
            </a:r>
          </a:p>
          <a:p>
            <a:pPr marL="0">
              <a:spcBef>
                <a:spcPts val="0"/>
              </a:spcBef>
              <a:buFont typeface="Wingdings" pitchFamily="2" charset="2"/>
              <a:buChar char="§"/>
              <a:defRPr/>
            </a:pPr>
            <a:endParaRPr lang="pl-PL" sz="1800" dirty="0" smtClean="0">
              <a:latin typeface="Times New Roman" pitchFamily="18" charset="0"/>
              <a:cs typeface="Times New Roman" pitchFamily="18" charset="0"/>
            </a:endParaRPr>
          </a:p>
          <a:p>
            <a:pPr marL="0">
              <a:buFont typeface="Wingdings" pitchFamily="2" charset="2"/>
              <a:buChar char="§"/>
              <a:defRPr/>
            </a:pPr>
            <a:r>
              <a:rPr lang="pl-PL" sz="2000" dirty="0" smtClean="0">
                <a:latin typeface="Times New Roman" pitchFamily="18" charset="0"/>
                <a:cs typeface="Times New Roman" pitchFamily="18" charset="0"/>
              </a:rPr>
              <a:t>zrzeszających jak największą liczbę członków;</a:t>
            </a:r>
          </a:p>
          <a:p>
            <a:pPr marL="0">
              <a:spcBef>
                <a:spcPts val="0"/>
              </a:spcBef>
              <a:buFont typeface="Wingdings" pitchFamily="2" charset="2"/>
              <a:buChar char="§"/>
              <a:defRPr/>
            </a:pPr>
            <a:endParaRPr lang="pl-PL" sz="1800" dirty="0" smtClean="0">
              <a:latin typeface="Times New Roman" pitchFamily="18" charset="0"/>
              <a:cs typeface="Times New Roman" pitchFamily="18" charset="0"/>
            </a:endParaRPr>
          </a:p>
          <a:p>
            <a:pPr marL="0">
              <a:buFont typeface="Wingdings" pitchFamily="2" charset="2"/>
              <a:buChar char="§"/>
              <a:defRPr/>
            </a:pPr>
            <a:r>
              <a:rPr lang="pl-PL" sz="2000" dirty="0" smtClean="0">
                <a:latin typeface="Times New Roman" pitchFamily="18" charset="0"/>
                <a:cs typeface="Times New Roman" pitchFamily="18" charset="0"/>
              </a:rPr>
              <a:t>zrzeszających producentów, w gospodarstwach, których produkcja objęta</a:t>
            </a:r>
          </a:p>
          <a:p>
            <a:pPr marL="0">
              <a:buFont typeface="Arial" charset="0"/>
              <a:buNone/>
              <a:defRPr/>
            </a:pPr>
            <a:r>
              <a:rPr lang="pl-PL" sz="2000" dirty="0" smtClean="0">
                <a:latin typeface="Times New Roman" pitchFamily="18" charset="0"/>
                <a:cs typeface="Times New Roman" pitchFamily="18" charset="0"/>
              </a:rPr>
              <a:t>     została dobrowolnym ubezpieczeniem;</a:t>
            </a:r>
          </a:p>
          <a:p>
            <a:pPr marL="0">
              <a:buFont typeface="Wingdings" pitchFamily="2" charset="2"/>
              <a:buChar char="§"/>
              <a:defRPr/>
            </a:pPr>
            <a:endParaRPr lang="pl-PL" sz="2000" dirty="0" smtClean="0">
              <a:latin typeface="Times New Roman" pitchFamily="18" charset="0"/>
              <a:cs typeface="Times New Roman" pitchFamily="18" charset="0"/>
            </a:endParaRPr>
          </a:p>
          <a:p>
            <a:pPr marL="0">
              <a:buFont typeface="Wingdings" pitchFamily="2" charset="2"/>
              <a:buChar char="ü"/>
              <a:defRPr/>
            </a:pPr>
            <a:endParaRPr lang="pl-PL" sz="2000" dirty="0" smtClean="0">
              <a:latin typeface="Arial" pitchFamily="34" charset="0"/>
              <a:cs typeface="Arial" pitchFamily="34" charset="0"/>
            </a:endParaRPr>
          </a:p>
          <a:p>
            <a:pPr marL="800100" lvl="2">
              <a:buFont typeface="Wingdings" pitchFamily="2" charset="2"/>
              <a:buChar char="§"/>
              <a:defRPr/>
            </a:pPr>
            <a:endParaRPr lang="pl-PL" sz="1200" dirty="0" smtClean="0">
              <a:latin typeface="Arial" pitchFamily="34" charset="0"/>
              <a:cs typeface="Arial" pitchFamily="34" charset="0"/>
            </a:endParaRPr>
          </a:p>
          <a:p>
            <a:pPr algn="just">
              <a:buFont typeface="Arial" charset="0"/>
              <a:buNone/>
              <a:defRPr/>
            </a:pPr>
            <a:endParaRPr lang="pl-PL" sz="2000" dirty="0" smtClean="0"/>
          </a:p>
          <a:p>
            <a:pPr>
              <a:buFont typeface="Arial" charset="0"/>
              <a:buNone/>
              <a:defRPr/>
            </a:pPr>
            <a:endParaRPr lang="pl-PL" sz="2000" b="1" dirty="0" smtClean="0">
              <a:solidFill>
                <a:srgbClr val="008000"/>
              </a:solidFill>
              <a:latin typeface="Arial" pitchFamily="34" charset="0"/>
              <a:cs typeface="Arial" pitchFamily="34" charset="0"/>
            </a:endParaRPr>
          </a:p>
        </p:txBody>
      </p:sp>
      <p:sp>
        <p:nvSpPr>
          <p:cNvPr id="4" name="Symbol zastępczy numeru slajdu 3"/>
          <p:cNvSpPr>
            <a:spLocks noGrp="1"/>
          </p:cNvSpPr>
          <p:nvPr>
            <p:ph type="sldNum" sz="quarter" idx="12"/>
          </p:nvPr>
        </p:nvSpPr>
        <p:spPr/>
        <p:txBody>
          <a:bodyPr/>
          <a:lstStyle/>
          <a:p>
            <a:pPr>
              <a:defRPr/>
            </a:pPr>
            <a:fld id="{24B65095-A88D-4ED4-98BC-379CCEAE9A66}" type="slidenum">
              <a:rPr lang="pl-PL" smtClean="0"/>
              <a:pPr>
                <a:defRPr/>
              </a:pPr>
              <a:t>55</a:t>
            </a:fld>
            <a:endParaRPr lang="pl-PL" dirty="0"/>
          </a:p>
        </p:txBody>
      </p:sp>
    </p:spTree>
    <p:extLst>
      <p:ext uri="{BB962C8B-B14F-4D97-AF65-F5344CB8AC3E}">
        <p14:creationId xmlns:p14="http://schemas.microsoft.com/office/powerpoint/2010/main" xmlns="" val="3293087187"/>
      </p:ext>
    </p:extLst>
  </p:cSld>
  <p:clrMapOvr>
    <a:masterClrMapping/>
  </p:clrMapOvr>
  <p:transition>
    <p:push/>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ytuł 4"/>
          <p:cNvSpPr>
            <a:spLocks noGrp="1"/>
          </p:cNvSpPr>
          <p:nvPr>
            <p:ph type="title"/>
          </p:nvPr>
        </p:nvSpPr>
        <p:spPr>
          <a:xfrm>
            <a:off x="457200" y="274638"/>
            <a:ext cx="8229600" cy="561975"/>
          </a:xfrm>
        </p:spPr>
        <p:txBody>
          <a:bodyPr/>
          <a:lstStyle/>
          <a:p>
            <a:r>
              <a:rPr lang="pl-PL" sz="2800" b="1" dirty="0" smtClean="0">
                <a:solidFill>
                  <a:srgbClr val="008000"/>
                </a:solidFill>
                <a:latin typeface="Times New Roman" pitchFamily="18" charset="0"/>
                <a:cs typeface="Times New Roman" pitchFamily="18" charset="0"/>
              </a:rPr>
              <a:t>Tworzenie grup i organizacji producentów</a:t>
            </a:r>
          </a:p>
        </p:txBody>
      </p:sp>
      <p:sp>
        <p:nvSpPr>
          <p:cNvPr id="3075" name="Symbol zastępczy zawartości 6"/>
          <p:cNvSpPr>
            <a:spLocks noGrp="1"/>
          </p:cNvSpPr>
          <p:nvPr>
            <p:ph idx="1"/>
          </p:nvPr>
        </p:nvSpPr>
        <p:spPr>
          <a:xfrm>
            <a:off x="107950" y="1052513"/>
            <a:ext cx="8856663" cy="5329237"/>
          </a:xfrm>
        </p:spPr>
        <p:txBody>
          <a:bodyPr/>
          <a:lstStyle/>
          <a:p>
            <a:pPr algn="ctr">
              <a:buFont typeface="Arial" charset="0"/>
              <a:buNone/>
              <a:defRPr/>
            </a:pPr>
            <a:r>
              <a:rPr lang="pl-PL" sz="2400" b="1" dirty="0" smtClean="0">
                <a:solidFill>
                  <a:srgbClr val="008000"/>
                </a:solidFill>
                <a:latin typeface="Times New Roman" pitchFamily="18" charset="0"/>
                <a:cs typeface="Times New Roman" pitchFamily="18" charset="0"/>
              </a:rPr>
              <a:t>Zasady dotyczące ustanawiania kryteriów wyboru (c.d.):</a:t>
            </a:r>
          </a:p>
          <a:p>
            <a:pPr algn="ctr">
              <a:spcBef>
                <a:spcPts val="0"/>
              </a:spcBef>
              <a:buFont typeface="Arial" charset="0"/>
              <a:buNone/>
              <a:defRPr/>
            </a:pPr>
            <a:endParaRPr lang="pl-PL" sz="1800" b="1" dirty="0" smtClean="0">
              <a:solidFill>
                <a:srgbClr val="008000"/>
              </a:solidFill>
              <a:latin typeface="Times New Roman" pitchFamily="18" charset="0"/>
              <a:cs typeface="Times New Roman" pitchFamily="18" charset="0"/>
            </a:endParaRPr>
          </a:p>
          <a:p>
            <a:pPr marL="0">
              <a:buFont typeface="Wingdings" pitchFamily="2" charset="2"/>
              <a:buChar char="§"/>
              <a:defRPr/>
            </a:pPr>
            <a:r>
              <a:rPr lang="pl-PL" sz="2000" dirty="0" smtClean="0">
                <a:latin typeface="Times New Roman" pitchFamily="18" charset="0"/>
                <a:cs typeface="Times New Roman" pitchFamily="18" charset="0"/>
              </a:rPr>
              <a:t>zrzeszających producentów w następujących kategoriach:</a:t>
            </a:r>
          </a:p>
          <a:p>
            <a:pPr marL="0">
              <a:spcBef>
                <a:spcPts val="0"/>
              </a:spcBef>
              <a:buFont typeface="Arial" charset="0"/>
              <a:buNone/>
              <a:defRPr/>
            </a:pPr>
            <a:endParaRPr lang="pl-PL" sz="1800" dirty="0" smtClean="0">
              <a:latin typeface="Times New Roman" pitchFamily="18" charset="0"/>
              <a:cs typeface="Times New Roman" pitchFamily="18" charset="0"/>
            </a:endParaRPr>
          </a:p>
          <a:p>
            <a:pPr marL="288000" indent="0">
              <a:spcBef>
                <a:spcPts val="0"/>
              </a:spcBef>
              <a:spcAft>
                <a:spcPts val="1200"/>
              </a:spcAft>
              <a:buFont typeface="Wingdings" pitchFamily="2" charset="2"/>
              <a:buChar char="ü"/>
              <a:defRPr/>
            </a:pPr>
            <a:r>
              <a:rPr lang="pl-PL" sz="2000" dirty="0" smtClean="0">
                <a:latin typeface="Times New Roman" pitchFamily="18" charset="0"/>
                <a:cs typeface="Times New Roman" pitchFamily="18" charset="0"/>
              </a:rPr>
              <a:t>produkty wysokiej jakości objęte art. 16 rozporządzenia EFRROW, </a:t>
            </a:r>
            <a:br>
              <a:rPr lang="pl-PL" sz="2000" dirty="0" smtClean="0">
                <a:latin typeface="Times New Roman" pitchFamily="18" charset="0"/>
                <a:cs typeface="Times New Roman" pitchFamily="18" charset="0"/>
              </a:rPr>
            </a:br>
            <a:r>
              <a:rPr lang="pl-PL" sz="2000" dirty="0" smtClean="0">
                <a:latin typeface="Times New Roman" pitchFamily="18" charset="0"/>
                <a:cs typeface="Times New Roman" pitchFamily="18" charset="0"/>
              </a:rPr>
              <a:t>   w szczególności rolnictwa ekologicznego;</a:t>
            </a:r>
          </a:p>
          <a:p>
            <a:pPr marL="288000" indent="0">
              <a:spcBef>
                <a:spcPts val="0"/>
              </a:spcBef>
              <a:spcAft>
                <a:spcPts val="1200"/>
              </a:spcAft>
              <a:buFont typeface="Wingdings" pitchFamily="2" charset="2"/>
              <a:buChar char="ü"/>
              <a:defRPr/>
            </a:pPr>
            <a:r>
              <a:rPr lang="pl-PL" sz="2000" dirty="0" smtClean="0">
                <a:latin typeface="Times New Roman" pitchFamily="18" charset="0"/>
                <a:cs typeface="Times New Roman" pitchFamily="18" charset="0"/>
              </a:rPr>
              <a:t>świnie żywe, prosięta, warchlaki, mięso wieprzowe;</a:t>
            </a:r>
          </a:p>
          <a:p>
            <a:pPr marL="288000" indent="0">
              <a:spcBef>
                <a:spcPts val="0"/>
              </a:spcBef>
              <a:spcAft>
                <a:spcPts val="1200"/>
              </a:spcAft>
              <a:buFont typeface="Wingdings" pitchFamily="2" charset="2"/>
              <a:buChar char="ü"/>
              <a:defRPr/>
            </a:pPr>
            <a:r>
              <a:rPr lang="pl-PL" sz="2000" dirty="0" smtClean="0">
                <a:latin typeface="Times New Roman" pitchFamily="18" charset="0"/>
                <a:cs typeface="Times New Roman" pitchFamily="18" charset="0"/>
              </a:rPr>
              <a:t>bydło żywe, zwierzęta rzeźne lub hodowlane, mięso wołowe;</a:t>
            </a:r>
          </a:p>
          <a:p>
            <a:pPr marL="288000" indent="0">
              <a:spcBef>
                <a:spcPts val="0"/>
              </a:spcBef>
              <a:spcAft>
                <a:spcPts val="1200"/>
              </a:spcAft>
              <a:buFont typeface="Wingdings" pitchFamily="2" charset="2"/>
              <a:buChar char="ü"/>
              <a:defRPr/>
            </a:pPr>
            <a:r>
              <a:rPr lang="pl-PL" sz="2000" dirty="0" smtClean="0">
                <a:latin typeface="Times New Roman" pitchFamily="18" charset="0"/>
                <a:cs typeface="Times New Roman" pitchFamily="18" charset="0"/>
              </a:rPr>
              <a:t>owce lub kozy żywe, zwierzęta rzeźne lub hodowlane, wełna owcza lub</a:t>
            </a:r>
            <a:br>
              <a:rPr lang="pl-PL" sz="2000" dirty="0" smtClean="0">
                <a:latin typeface="Times New Roman" pitchFamily="18" charset="0"/>
                <a:cs typeface="Times New Roman" pitchFamily="18" charset="0"/>
              </a:rPr>
            </a:br>
            <a:r>
              <a:rPr lang="pl-PL" sz="2000" dirty="0" smtClean="0">
                <a:latin typeface="Times New Roman" pitchFamily="18" charset="0"/>
                <a:cs typeface="Times New Roman" pitchFamily="18" charset="0"/>
              </a:rPr>
              <a:t>   kozia, mięso owcze lub kozie, skóry owcze lub kozie surowe (suszone);</a:t>
            </a:r>
          </a:p>
          <a:p>
            <a:pPr marL="288000" indent="0">
              <a:spcBef>
                <a:spcPts val="0"/>
              </a:spcBef>
              <a:spcAft>
                <a:spcPts val="1200"/>
              </a:spcAft>
              <a:buFont typeface="Wingdings" pitchFamily="2" charset="2"/>
              <a:buChar char="ü"/>
              <a:defRPr/>
            </a:pPr>
            <a:r>
              <a:rPr lang="pl-PL" sz="2000" dirty="0" smtClean="0">
                <a:latin typeface="Times New Roman" pitchFamily="18" charset="0"/>
                <a:cs typeface="Times New Roman" pitchFamily="18" charset="0"/>
              </a:rPr>
              <a:t>miód naturalny lub inne produkty pszczele;</a:t>
            </a:r>
          </a:p>
          <a:p>
            <a:pPr marL="288000" indent="0">
              <a:spcBef>
                <a:spcPts val="0"/>
              </a:spcBef>
              <a:spcAft>
                <a:spcPts val="1200"/>
              </a:spcAft>
              <a:buFont typeface="Wingdings" pitchFamily="2" charset="2"/>
              <a:buChar char="ü"/>
              <a:defRPr/>
            </a:pPr>
            <a:r>
              <a:rPr lang="pl-PL" sz="2000" dirty="0" smtClean="0">
                <a:latin typeface="Times New Roman" pitchFamily="18" charset="0"/>
                <a:cs typeface="Times New Roman" pitchFamily="18" charset="0"/>
              </a:rPr>
              <a:t>rośliny w plonie głównym, uprawiane na cele energetyczne lub do</a:t>
            </a:r>
            <a:br>
              <a:rPr lang="pl-PL" sz="2000" dirty="0" smtClean="0">
                <a:latin typeface="Times New Roman" pitchFamily="18" charset="0"/>
                <a:cs typeface="Times New Roman" pitchFamily="18" charset="0"/>
              </a:rPr>
            </a:br>
            <a:r>
              <a:rPr lang="pl-PL" sz="2000" dirty="0" smtClean="0">
                <a:latin typeface="Times New Roman" pitchFamily="18" charset="0"/>
                <a:cs typeface="Times New Roman" pitchFamily="18" charset="0"/>
              </a:rPr>
              <a:t>   wykorzystania technicznego;</a:t>
            </a:r>
          </a:p>
          <a:p>
            <a:pPr marL="288000" indent="0">
              <a:spcBef>
                <a:spcPts val="0"/>
              </a:spcBef>
              <a:spcAft>
                <a:spcPts val="1200"/>
              </a:spcAft>
              <a:buFont typeface="Wingdings" pitchFamily="2" charset="2"/>
              <a:buChar char="ü"/>
              <a:defRPr/>
            </a:pPr>
            <a:r>
              <a:rPr lang="pl-PL" sz="2000" dirty="0" smtClean="0">
                <a:latin typeface="Times New Roman" pitchFamily="18" charset="0"/>
                <a:cs typeface="Times New Roman" pitchFamily="18" charset="0"/>
              </a:rPr>
              <a:t>szyszki chmielowe.</a:t>
            </a:r>
          </a:p>
          <a:p>
            <a:pPr marL="288000" indent="0">
              <a:buFont typeface="Wingdings" pitchFamily="2" charset="2"/>
              <a:buChar char="ü"/>
              <a:defRPr/>
            </a:pPr>
            <a:endParaRPr lang="pl-PL" sz="2000" dirty="0" smtClean="0">
              <a:latin typeface="Arial" pitchFamily="34" charset="0"/>
              <a:cs typeface="Arial" pitchFamily="34" charset="0"/>
            </a:endParaRPr>
          </a:p>
          <a:p>
            <a:pPr marL="0">
              <a:buFont typeface="Wingdings" pitchFamily="2" charset="2"/>
              <a:buChar char="ü"/>
              <a:defRPr/>
            </a:pPr>
            <a:endParaRPr lang="pl-PL" sz="2000" dirty="0" smtClean="0">
              <a:latin typeface="Arial" pitchFamily="34" charset="0"/>
              <a:cs typeface="Arial" pitchFamily="34" charset="0"/>
            </a:endParaRPr>
          </a:p>
          <a:p>
            <a:pPr marL="800100" lvl="2">
              <a:buFont typeface="Wingdings" pitchFamily="2" charset="2"/>
              <a:buChar char="§"/>
              <a:defRPr/>
            </a:pPr>
            <a:endParaRPr lang="pl-PL" sz="1200" dirty="0" smtClean="0">
              <a:latin typeface="Arial" pitchFamily="34" charset="0"/>
              <a:cs typeface="Arial" pitchFamily="34" charset="0"/>
            </a:endParaRPr>
          </a:p>
          <a:p>
            <a:pPr algn="just">
              <a:buFont typeface="Arial" charset="0"/>
              <a:buNone/>
              <a:defRPr/>
            </a:pPr>
            <a:endParaRPr lang="pl-PL" sz="2000" dirty="0" smtClean="0"/>
          </a:p>
          <a:p>
            <a:pPr>
              <a:buFont typeface="Arial" charset="0"/>
              <a:buNone/>
              <a:defRPr/>
            </a:pPr>
            <a:endParaRPr lang="pl-PL" sz="2000" b="1" dirty="0" smtClean="0">
              <a:solidFill>
                <a:srgbClr val="008000"/>
              </a:solidFill>
              <a:latin typeface="Arial" pitchFamily="34" charset="0"/>
              <a:cs typeface="Arial" pitchFamily="34" charset="0"/>
            </a:endParaRPr>
          </a:p>
        </p:txBody>
      </p:sp>
      <p:sp>
        <p:nvSpPr>
          <p:cNvPr id="4" name="Symbol zastępczy numeru slajdu 3"/>
          <p:cNvSpPr>
            <a:spLocks noGrp="1"/>
          </p:cNvSpPr>
          <p:nvPr>
            <p:ph type="sldNum" sz="quarter" idx="12"/>
          </p:nvPr>
        </p:nvSpPr>
        <p:spPr/>
        <p:txBody>
          <a:bodyPr/>
          <a:lstStyle/>
          <a:p>
            <a:pPr>
              <a:defRPr/>
            </a:pPr>
            <a:fld id="{24B65095-A88D-4ED4-98BC-379CCEAE9A66}" type="slidenum">
              <a:rPr lang="pl-PL" smtClean="0"/>
              <a:pPr>
                <a:defRPr/>
              </a:pPr>
              <a:t>56</a:t>
            </a:fld>
            <a:endParaRPr lang="pl-PL" dirty="0"/>
          </a:p>
        </p:txBody>
      </p:sp>
    </p:spTree>
    <p:extLst>
      <p:ext uri="{BB962C8B-B14F-4D97-AF65-F5344CB8AC3E}">
        <p14:creationId xmlns:p14="http://schemas.microsoft.com/office/powerpoint/2010/main" xmlns="" val="2642479427"/>
      </p:ext>
    </p:extLst>
  </p:cSld>
  <p:clrMapOvr>
    <a:masterClrMapping/>
  </p:clrMapOvr>
  <p:transition>
    <p:push/>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ytuł 4"/>
          <p:cNvSpPr>
            <a:spLocks noGrp="1"/>
          </p:cNvSpPr>
          <p:nvPr>
            <p:ph type="title"/>
          </p:nvPr>
        </p:nvSpPr>
        <p:spPr>
          <a:xfrm>
            <a:off x="457200" y="274638"/>
            <a:ext cx="8229600" cy="561975"/>
          </a:xfrm>
        </p:spPr>
        <p:txBody>
          <a:bodyPr/>
          <a:lstStyle/>
          <a:p>
            <a:r>
              <a:rPr lang="pl-PL" sz="2800" b="1" dirty="0" smtClean="0">
                <a:solidFill>
                  <a:srgbClr val="008000"/>
                </a:solidFill>
                <a:latin typeface="Times New Roman" pitchFamily="18" charset="0"/>
                <a:cs typeface="Times New Roman" pitchFamily="18" charset="0"/>
              </a:rPr>
              <a:t>Tworzenie grup i organizacji producentów</a:t>
            </a:r>
          </a:p>
        </p:txBody>
      </p:sp>
      <p:sp>
        <p:nvSpPr>
          <p:cNvPr id="3075" name="Symbol zastępczy zawartości 6"/>
          <p:cNvSpPr>
            <a:spLocks noGrp="1"/>
          </p:cNvSpPr>
          <p:nvPr>
            <p:ph idx="1"/>
          </p:nvPr>
        </p:nvSpPr>
        <p:spPr>
          <a:xfrm>
            <a:off x="107950" y="1052513"/>
            <a:ext cx="8856663" cy="5329237"/>
          </a:xfrm>
        </p:spPr>
        <p:txBody>
          <a:bodyPr/>
          <a:lstStyle/>
          <a:p>
            <a:pPr algn="ctr">
              <a:spcBef>
                <a:spcPts val="0"/>
              </a:spcBef>
              <a:buFont typeface="Arial" charset="0"/>
              <a:buNone/>
              <a:defRPr/>
            </a:pPr>
            <a:endParaRPr lang="pl-PL" sz="1800" b="1" dirty="0" smtClean="0">
              <a:solidFill>
                <a:srgbClr val="008000"/>
              </a:solidFill>
              <a:latin typeface="Arial" pitchFamily="34" charset="0"/>
              <a:cs typeface="Arial" pitchFamily="34" charset="0"/>
            </a:endParaRPr>
          </a:p>
          <a:p>
            <a:pPr algn="ctr">
              <a:buFont typeface="Arial" charset="0"/>
              <a:buNone/>
              <a:defRPr/>
            </a:pPr>
            <a:r>
              <a:rPr lang="pl-PL" sz="2400" b="1" dirty="0" smtClean="0">
                <a:solidFill>
                  <a:srgbClr val="008000"/>
                </a:solidFill>
                <a:latin typeface="Times New Roman" pitchFamily="18" charset="0"/>
                <a:cs typeface="Times New Roman" pitchFamily="18" charset="0"/>
              </a:rPr>
              <a:t>Biznesplan:</a:t>
            </a:r>
          </a:p>
          <a:p>
            <a:pPr>
              <a:spcBef>
                <a:spcPts val="0"/>
              </a:spcBef>
              <a:buFont typeface="Arial" charset="0"/>
              <a:buNone/>
              <a:defRPr/>
            </a:pPr>
            <a:endParaRPr lang="pl-PL" sz="1800" b="1" dirty="0" smtClean="0">
              <a:solidFill>
                <a:srgbClr val="008000"/>
              </a:solidFill>
              <a:latin typeface="Times New Roman" pitchFamily="18" charset="0"/>
              <a:cs typeface="Times New Roman" pitchFamily="18" charset="0"/>
            </a:endParaRPr>
          </a:p>
          <a:p>
            <a:pPr algn="just">
              <a:spcBef>
                <a:spcPts val="0"/>
              </a:spcBef>
              <a:spcAft>
                <a:spcPts val="1800"/>
              </a:spcAft>
              <a:buFont typeface="Wingdings" pitchFamily="2" charset="2"/>
              <a:buChar char="§"/>
              <a:defRPr/>
            </a:pPr>
            <a:r>
              <a:rPr lang="pl-PL" sz="2000" dirty="0" smtClean="0">
                <a:latin typeface="Times New Roman" pitchFamily="18" charset="0"/>
                <a:cs typeface="Times New Roman" pitchFamily="18" charset="0"/>
              </a:rPr>
              <a:t>Informacje podstawowe o grupie/organizacji.</a:t>
            </a:r>
          </a:p>
          <a:p>
            <a:pPr algn="just">
              <a:spcBef>
                <a:spcPts val="0"/>
              </a:spcBef>
              <a:spcAft>
                <a:spcPts val="1800"/>
              </a:spcAft>
              <a:buFont typeface="Wingdings" pitchFamily="2" charset="2"/>
              <a:buChar char="§"/>
              <a:defRPr/>
            </a:pPr>
            <a:r>
              <a:rPr lang="pl-PL" sz="2000" dirty="0" smtClean="0">
                <a:latin typeface="Times New Roman" pitchFamily="18" charset="0"/>
                <a:cs typeface="Times New Roman" pitchFamily="18" charset="0"/>
              </a:rPr>
              <a:t>Cele, spójna koncepcja oraz etapy rozwoju grupy/organizacji, w oparciu</a:t>
            </a:r>
            <a:br>
              <a:rPr lang="pl-PL" sz="2000" dirty="0" smtClean="0">
                <a:latin typeface="Times New Roman" pitchFamily="18" charset="0"/>
                <a:cs typeface="Times New Roman" pitchFamily="18" charset="0"/>
              </a:rPr>
            </a:br>
            <a:r>
              <a:rPr lang="pl-PL" sz="2000" dirty="0" smtClean="0">
                <a:latin typeface="Times New Roman" pitchFamily="18" charset="0"/>
                <a:cs typeface="Times New Roman" pitchFamily="18" charset="0"/>
              </a:rPr>
              <a:t>o cele dla których udzielane jest wsparcie.</a:t>
            </a:r>
          </a:p>
          <a:p>
            <a:pPr algn="just">
              <a:spcBef>
                <a:spcPts val="0"/>
              </a:spcBef>
              <a:spcAft>
                <a:spcPts val="1800"/>
              </a:spcAft>
              <a:buFont typeface="Wingdings" pitchFamily="2" charset="2"/>
              <a:buChar char="§"/>
              <a:defRPr/>
            </a:pPr>
            <a:r>
              <a:rPr lang="pl-PL" sz="2000" dirty="0" smtClean="0">
                <a:latin typeface="Times New Roman" pitchFamily="18" charset="0"/>
                <a:cs typeface="Times New Roman" pitchFamily="18" charset="0"/>
              </a:rPr>
              <a:t>Opis wyjściowej i docelowej sytuacji grupy/organizacji, informacje nt. zasobów poszczególnych gospodarstw członków grupy/organizacji oraz struktury organizacyjnej i wielkości produkcji.</a:t>
            </a:r>
          </a:p>
          <a:p>
            <a:pPr algn="just">
              <a:spcBef>
                <a:spcPts val="0"/>
              </a:spcBef>
              <a:spcAft>
                <a:spcPts val="1800"/>
              </a:spcAft>
              <a:buFont typeface="Wingdings" pitchFamily="2" charset="2"/>
              <a:buChar char="§"/>
              <a:defRPr/>
            </a:pPr>
            <a:r>
              <a:rPr lang="pl-PL" sz="2000" dirty="0" smtClean="0">
                <a:latin typeface="Times New Roman" pitchFamily="18" charset="0"/>
                <a:cs typeface="Times New Roman" pitchFamily="18" charset="0"/>
              </a:rPr>
              <a:t>Opis i harmonogram planowanych działań prowadzących do rozwoju grupy/organizacji, w tym inwestycji.</a:t>
            </a:r>
          </a:p>
          <a:p>
            <a:pPr algn="just">
              <a:spcBef>
                <a:spcPts val="0"/>
              </a:spcBef>
              <a:spcAft>
                <a:spcPts val="1800"/>
              </a:spcAft>
              <a:buFont typeface="Wingdings" pitchFamily="2" charset="2"/>
              <a:buChar char="§"/>
              <a:defRPr/>
            </a:pPr>
            <a:r>
              <a:rPr lang="pl-PL" sz="2000" dirty="0" smtClean="0">
                <a:latin typeface="Times New Roman" pitchFamily="18" charset="0"/>
                <a:cs typeface="Times New Roman" pitchFamily="18" charset="0"/>
              </a:rPr>
              <a:t>Informacje nt. planowanych szkoleń i korzystania z doradztwa.</a:t>
            </a:r>
          </a:p>
          <a:p>
            <a:pPr algn="just">
              <a:spcBef>
                <a:spcPts val="0"/>
              </a:spcBef>
              <a:spcAft>
                <a:spcPts val="1800"/>
              </a:spcAft>
              <a:buFont typeface="Wingdings" pitchFamily="2" charset="2"/>
              <a:buChar char="§"/>
              <a:defRPr/>
            </a:pPr>
            <a:r>
              <a:rPr lang="pl-PL" sz="2000" dirty="0" smtClean="0">
                <a:latin typeface="Times New Roman" pitchFamily="18" charset="0"/>
                <a:cs typeface="Times New Roman" pitchFamily="18" charset="0"/>
              </a:rPr>
              <a:t>Informacje nt. innych zamierzeń dotyczących rozwoju grupy/organizacji.</a:t>
            </a:r>
          </a:p>
          <a:p>
            <a:pPr>
              <a:spcBef>
                <a:spcPts val="0"/>
              </a:spcBef>
              <a:buFont typeface="Wingdings" pitchFamily="2" charset="2"/>
              <a:buChar char="§"/>
              <a:defRPr/>
            </a:pPr>
            <a:endParaRPr lang="pl-PL" sz="2000" dirty="0" smtClean="0">
              <a:latin typeface="Arial" pitchFamily="34" charset="0"/>
              <a:cs typeface="Arial" pitchFamily="34" charset="0"/>
            </a:endParaRPr>
          </a:p>
          <a:p>
            <a:pPr>
              <a:spcBef>
                <a:spcPts val="0"/>
              </a:spcBef>
              <a:buFont typeface="Wingdings" pitchFamily="2" charset="2"/>
              <a:buChar char="§"/>
              <a:defRPr/>
            </a:pPr>
            <a:endParaRPr lang="pl-PL" sz="2000" dirty="0" smtClean="0">
              <a:latin typeface="Arial" pitchFamily="34" charset="0"/>
              <a:cs typeface="Arial" pitchFamily="34" charset="0"/>
            </a:endParaRPr>
          </a:p>
          <a:p>
            <a:pPr algn="ctr">
              <a:spcBef>
                <a:spcPts val="0"/>
              </a:spcBef>
              <a:buFont typeface="Arial" charset="0"/>
              <a:buNone/>
              <a:defRPr/>
            </a:pPr>
            <a:endParaRPr lang="pl-PL" sz="1800" b="1" dirty="0" smtClean="0">
              <a:solidFill>
                <a:srgbClr val="008000"/>
              </a:solidFill>
              <a:latin typeface="Arial" pitchFamily="34" charset="0"/>
              <a:cs typeface="Arial" pitchFamily="34" charset="0"/>
            </a:endParaRPr>
          </a:p>
          <a:p>
            <a:pPr marL="288000" indent="0">
              <a:buFont typeface="Arial" charset="0"/>
              <a:buNone/>
              <a:defRPr/>
            </a:pPr>
            <a:endParaRPr lang="pl-PL" sz="2000" dirty="0" smtClean="0">
              <a:latin typeface="Arial" pitchFamily="34" charset="0"/>
              <a:cs typeface="Arial" pitchFamily="34" charset="0"/>
            </a:endParaRPr>
          </a:p>
          <a:p>
            <a:pPr marL="0">
              <a:buFont typeface="Wingdings" pitchFamily="2" charset="2"/>
              <a:buChar char="ü"/>
              <a:defRPr/>
            </a:pPr>
            <a:endParaRPr lang="pl-PL" sz="2000" dirty="0" smtClean="0">
              <a:latin typeface="Arial" pitchFamily="34" charset="0"/>
              <a:cs typeface="Arial" pitchFamily="34" charset="0"/>
            </a:endParaRPr>
          </a:p>
          <a:p>
            <a:pPr marL="800100" lvl="2">
              <a:buFont typeface="Wingdings" pitchFamily="2" charset="2"/>
              <a:buChar char="§"/>
              <a:defRPr/>
            </a:pPr>
            <a:endParaRPr lang="pl-PL" sz="1200" dirty="0" smtClean="0">
              <a:latin typeface="Arial" pitchFamily="34" charset="0"/>
              <a:cs typeface="Arial" pitchFamily="34" charset="0"/>
            </a:endParaRPr>
          </a:p>
          <a:p>
            <a:pPr algn="just">
              <a:buFont typeface="Arial" charset="0"/>
              <a:buNone/>
              <a:defRPr/>
            </a:pPr>
            <a:endParaRPr lang="pl-PL" sz="2000" dirty="0" smtClean="0"/>
          </a:p>
          <a:p>
            <a:pPr>
              <a:buFont typeface="Arial" charset="0"/>
              <a:buNone/>
              <a:defRPr/>
            </a:pPr>
            <a:endParaRPr lang="pl-PL" sz="2000" b="1" dirty="0" smtClean="0">
              <a:solidFill>
                <a:srgbClr val="008000"/>
              </a:solidFill>
              <a:latin typeface="Arial" pitchFamily="34" charset="0"/>
              <a:cs typeface="Arial" pitchFamily="34" charset="0"/>
            </a:endParaRPr>
          </a:p>
        </p:txBody>
      </p:sp>
      <p:sp>
        <p:nvSpPr>
          <p:cNvPr id="4" name="Symbol zastępczy numeru slajdu 3"/>
          <p:cNvSpPr>
            <a:spLocks noGrp="1"/>
          </p:cNvSpPr>
          <p:nvPr>
            <p:ph type="sldNum" sz="quarter" idx="12"/>
          </p:nvPr>
        </p:nvSpPr>
        <p:spPr/>
        <p:txBody>
          <a:bodyPr/>
          <a:lstStyle/>
          <a:p>
            <a:pPr>
              <a:defRPr/>
            </a:pPr>
            <a:fld id="{24B65095-A88D-4ED4-98BC-379CCEAE9A66}" type="slidenum">
              <a:rPr lang="pl-PL" smtClean="0"/>
              <a:pPr>
                <a:defRPr/>
              </a:pPr>
              <a:t>57</a:t>
            </a:fld>
            <a:endParaRPr lang="pl-PL" dirty="0"/>
          </a:p>
        </p:txBody>
      </p:sp>
    </p:spTree>
    <p:extLst>
      <p:ext uri="{BB962C8B-B14F-4D97-AF65-F5344CB8AC3E}">
        <p14:creationId xmlns:p14="http://schemas.microsoft.com/office/powerpoint/2010/main" xmlns="" val="753359927"/>
      </p:ext>
    </p:extLst>
  </p:cSld>
  <p:clrMapOvr>
    <a:masterClrMapping/>
  </p:clrMapOvr>
  <p:transition>
    <p:push/>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ytuł 4"/>
          <p:cNvSpPr>
            <a:spLocks noGrp="1"/>
          </p:cNvSpPr>
          <p:nvPr>
            <p:ph type="title"/>
          </p:nvPr>
        </p:nvSpPr>
        <p:spPr>
          <a:xfrm>
            <a:off x="457200" y="274638"/>
            <a:ext cx="8229600" cy="561975"/>
          </a:xfrm>
        </p:spPr>
        <p:txBody>
          <a:bodyPr/>
          <a:lstStyle/>
          <a:p>
            <a:r>
              <a:rPr lang="pl-PL" sz="2800" b="1" dirty="0" smtClean="0">
                <a:solidFill>
                  <a:srgbClr val="008000"/>
                </a:solidFill>
                <a:latin typeface="Times New Roman" pitchFamily="18" charset="0"/>
                <a:cs typeface="Times New Roman" pitchFamily="18" charset="0"/>
              </a:rPr>
              <a:t>Tworzenie grup i organizacji producentów</a:t>
            </a:r>
          </a:p>
        </p:txBody>
      </p:sp>
      <p:sp>
        <p:nvSpPr>
          <p:cNvPr id="3075" name="Symbol zastępczy zawartości 6"/>
          <p:cNvSpPr>
            <a:spLocks noGrp="1"/>
          </p:cNvSpPr>
          <p:nvPr>
            <p:ph idx="1"/>
          </p:nvPr>
        </p:nvSpPr>
        <p:spPr>
          <a:xfrm>
            <a:off x="107950" y="1052513"/>
            <a:ext cx="8856663" cy="5329237"/>
          </a:xfrm>
        </p:spPr>
        <p:txBody>
          <a:bodyPr/>
          <a:lstStyle/>
          <a:p>
            <a:pPr algn="ctr">
              <a:buFont typeface="Arial" charset="0"/>
              <a:buNone/>
              <a:defRPr/>
            </a:pPr>
            <a:endParaRPr lang="pl-PL" sz="1800" b="1" dirty="0" smtClean="0">
              <a:solidFill>
                <a:srgbClr val="008000"/>
              </a:solidFill>
              <a:latin typeface="Arial" pitchFamily="34" charset="0"/>
              <a:cs typeface="Arial" pitchFamily="34" charset="0"/>
            </a:endParaRPr>
          </a:p>
          <a:p>
            <a:pPr algn="ctr">
              <a:spcBef>
                <a:spcPts val="0"/>
              </a:spcBef>
              <a:buFont typeface="Arial" charset="0"/>
              <a:buNone/>
              <a:defRPr/>
            </a:pPr>
            <a:r>
              <a:rPr lang="pl-PL" sz="2400" b="1" dirty="0" smtClean="0">
                <a:solidFill>
                  <a:srgbClr val="008000"/>
                </a:solidFill>
                <a:latin typeface="Times New Roman" pitchFamily="18" charset="0"/>
                <a:cs typeface="Times New Roman" pitchFamily="18" charset="0"/>
              </a:rPr>
              <a:t>Rodzaj wsparcia:</a:t>
            </a:r>
          </a:p>
          <a:p>
            <a:pPr>
              <a:buFont typeface="Arial" charset="0"/>
              <a:buNone/>
              <a:defRPr/>
            </a:pPr>
            <a:endParaRPr lang="pl-PL" sz="1800" b="1" dirty="0" smtClean="0">
              <a:solidFill>
                <a:srgbClr val="008000"/>
              </a:solidFill>
              <a:latin typeface="Times New Roman" pitchFamily="18" charset="0"/>
              <a:cs typeface="Times New Roman" pitchFamily="18" charset="0"/>
            </a:endParaRPr>
          </a:p>
          <a:p>
            <a:pPr marL="0" algn="just">
              <a:buFont typeface="Arial" charset="0"/>
              <a:buNone/>
              <a:defRPr/>
            </a:pPr>
            <a:r>
              <a:rPr lang="pl-PL" sz="2000" dirty="0" smtClean="0">
                <a:latin typeface="Times New Roman" pitchFamily="18" charset="0"/>
                <a:cs typeface="Times New Roman" pitchFamily="18" charset="0"/>
              </a:rPr>
              <a:t>Procentowy ryczałt od wartości przychodów netto grupy lub organizacji producentów ze sprzedaży produktów, wytworzonych w gospodarstwach rolnych jej członków, w poszczególnych latach i sprzedanych odbiorcom niebędących członkami grupy lub organizacji.</a:t>
            </a:r>
          </a:p>
          <a:p>
            <a:pPr marL="0" algn="just">
              <a:buFont typeface="Arial" charset="0"/>
              <a:buNone/>
              <a:defRPr/>
            </a:pPr>
            <a:endParaRPr lang="pl-PL" sz="2000" dirty="0" smtClean="0">
              <a:latin typeface="Times New Roman" pitchFamily="18" charset="0"/>
              <a:cs typeface="Times New Roman" pitchFamily="18" charset="0"/>
            </a:endParaRPr>
          </a:p>
          <a:p>
            <a:pPr marL="0" indent="0" algn="just">
              <a:spcBef>
                <a:spcPts val="0"/>
              </a:spcBef>
              <a:buFont typeface="Arial" charset="0"/>
              <a:buNone/>
              <a:defRPr/>
            </a:pPr>
            <a:r>
              <a:rPr lang="pl-PL" sz="2000" dirty="0" smtClean="0">
                <a:latin typeface="Times New Roman" pitchFamily="18" charset="0"/>
                <a:cs typeface="Times New Roman" pitchFamily="18" charset="0"/>
              </a:rPr>
              <a:t>Pomoc przyznawana jest w okresie pierwszych 5 lat funkcjonowania grupy/</a:t>
            </a:r>
          </a:p>
          <a:p>
            <a:pPr marL="0" indent="0" algn="just">
              <a:spcBef>
                <a:spcPts val="0"/>
              </a:spcBef>
              <a:buFont typeface="Arial" charset="0"/>
              <a:buNone/>
              <a:defRPr/>
            </a:pPr>
            <a:r>
              <a:rPr lang="pl-PL" sz="2000" dirty="0" smtClean="0">
                <a:latin typeface="Times New Roman" pitchFamily="18" charset="0"/>
                <a:cs typeface="Times New Roman" pitchFamily="18" charset="0"/>
              </a:rPr>
              <a:t>organizacji od dnia rejestracji/uznania.</a:t>
            </a:r>
          </a:p>
          <a:p>
            <a:pPr marL="0" indent="0">
              <a:spcBef>
                <a:spcPts val="0"/>
              </a:spcBef>
              <a:buFont typeface="Arial" charset="0"/>
              <a:buNone/>
              <a:defRPr/>
            </a:pPr>
            <a:endParaRPr lang="pl-PL" sz="2000" dirty="0" smtClean="0">
              <a:latin typeface="Arial" pitchFamily="34" charset="0"/>
              <a:cs typeface="Arial" pitchFamily="34" charset="0"/>
            </a:endParaRPr>
          </a:p>
          <a:p>
            <a:pPr marL="800100" lvl="2">
              <a:buFont typeface="Wingdings" pitchFamily="2" charset="2"/>
              <a:buChar char="§"/>
              <a:defRPr/>
            </a:pPr>
            <a:endParaRPr lang="pl-PL" sz="1200" dirty="0" smtClean="0">
              <a:latin typeface="Arial" pitchFamily="34" charset="0"/>
              <a:cs typeface="Arial" pitchFamily="34" charset="0"/>
            </a:endParaRPr>
          </a:p>
          <a:p>
            <a:pPr algn="just">
              <a:buFont typeface="Arial" charset="0"/>
              <a:buNone/>
              <a:defRPr/>
            </a:pPr>
            <a:endParaRPr lang="pl-PL" sz="2000" dirty="0" smtClean="0"/>
          </a:p>
          <a:p>
            <a:pPr>
              <a:buFont typeface="Arial" charset="0"/>
              <a:buNone/>
              <a:defRPr/>
            </a:pPr>
            <a:endParaRPr lang="pl-PL" sz="2000" b="1" dirty="0" smtClean="0">
              <a:solidFill>
                <a:srgbClr val="008000"/>
              </a:solidFill>
              <a:latin typeface="Arial" pitchFamily="34" charset="0"/>
              <a:cs typeface="Arial" pitchFamily="34" charset="0"/>
            </a:endParaRPr>
          </a:p>
        </p:txBody>
      </p:sp>
      <p:sp>
        <p:nvSpPr>
          <p:cNvPr id="4" name="Symbol zastępczy numeru slajdu 3"/>
          <p:cNvSpPr>
            <a:spLocks noGrp="1"/>
          </p:cNvSpPr>
          <p:nvPr>
            <p:ph type="sldNum" sz="quarter" idx="12"/>
          </p:nvPr>
        </p:nvSpPr>
        <p:spPr/>
        <p:txBody>
          <a:bodyPr/>
          <a:lstStyle/>
          <a:p>
            <a:pPr>
              <a:defRPr/>
            </a:pPr>
            <a:fld id="{24B65095-A88D-4ED4-98BC-379CCEAE9A66}" type="slidenum">
              <a:rPr lang="pl-PL" smtClean="0"/>
              <a:pPr>
                <a:defRPr/>
              </a:pPr>
              <a:t>58</a:t>
            </a:fld>
            <a:endParaRPr lang="pl-PL" dirty="0"/>
          </a:p>
        </p:txBody>
      </p:sp>
    </p:spTree>
    <p:extLst>
      <p:ext uri="{BB962C8B-B14F-4D97-AF65-F5344CB8AC3E}">
        <p14:creationId xmlns:p14="http://schemas.microsoft.com/office/powerpoint/2010/main" xmlns="" val="3710022565"/>
      </p:ext>
    </p:extLst>
  </p:cSld>
  <p:clrMapOvr>
    <a:masterClrMapping/>
  </p:clrMapOvr>
  <p:transition>
    <p:push/>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ytuł 4"/>
          <p:cNvSpPr>
            <a:spLocks noGrp="1"/>
          </p:cNvSpPr>
          <p:nvPr>
            <p:ph type="title"/>
          </p:nvPr>
        </p:nvSpPr>
        <p:spPr>
          <a:xfrm>
            <a:off x="457200" y="274638"/>
            <a:ext cx="8229600" cy="561975"/>
          </a:xfrm>
        </p:spPr>
        <p:txBody>
          <a:bodyPr/>
          <a:lstStyle/>
          <a:p>
            <a:r>
              <a:rPr lang="pl-PL" sz="2800" b="1" dirty="0" smtClean="0">
                <a:solidFill>
                  <a:srgbClr val="008000"/>
                </a:solidFill>
                <a:latin typeface="Times New Roman" pitchFamily="18" charset="0"/>
                <a:cs typeface="Times New Roman" pitchFamily="18" charset="0"/>
              </a:rPr>
              <a:t>Tworzenie grup i organizacji producentów</a:t>
            </a:r>
          </a:p>
        </p:txBody>
      </p:sp>
      <p:sp>
        <p:nvSpPr>
          <p:cNvPr id="3075" name="Symbol zastępczy zawartości 6"/>
          <p:cNvSpPr>
            <a:spLocks noGrp="1"/>
          </p:cNvSpPr>
          <p:nvPr>
            <p:ph idx="1"/>
          </p:nvPr>
        </p:nvSpPr>
        <p:spPr>
          <a:xfrm>
            <a:off x="107950" y="1052513"/>
            <a:ext cx="8856663" cy="5329237"/>
          </a:xfrm>
        </p:spPr>
        <p:txBody>
          <a:bodyPr/>
          <a:lstStyle/>
          <a:p>
            <a:pPr algn="ctr">
              <a:buFont typeface="Arial" charset="0"/>
              <a:buNone/>
              <a:defRPr/>
            </a:pPr>
            <a:endParaRPr lang="pl-PL" sz="1800" b="1" dirty="0" smtClean="0">
              <a:solidFill>
                <a:srgbClr val="008000"/>
              </a:solidFill>
              <a:latin typeface="Arial" pitchFamily="34" charset="0"/>
              <a:cs typeface="Arial" pitchFamily="34" charset="0"/>
            </a:endParaRPr>
          </a:p>
          <a:p>
            <a:pPr algn="ctr">
              <a:spcBef>
                <a:spcPts val="0"/>
              </a:spcBef>
              <a:buFont typeface="Arial" charset="0"/>
              <a:buNone/>
              <a:defRPr/>
            </a:pPr>
            <a:r>
              <a:rPr lang="pl-PL" sz="2400" b="1" dirty="0" smtClean="0">
                <a:solidFill>
                  <a:srgbClr val="008000"/>
                </a:solidFill>
                <a:latin typeface="Times New Roman" pitchFamily="18" charset="0"/>
                <a:cs typeface="Times New Roman" pitchFamily="18" charset="0"/>
              </a:rPr>
              <a:t>Kwoty i wysokość wsparcia:</a:t>
            </a:r>
          </a:p>
          <a:p>
            <a:pPr algn="ctr">
              <a:buFont typeface="Arial" charset="0"/>
              <a:buNone/>
              <a:defRPr/>
            </a:pPr>
            <a:endParaRPr lang="pl-PL" sz="1800" dirty="0" smtClean="0">
              <a:latin typeface="Times New Roman" pitchFamily="18" charset="0"/>
              <a:cs typeface="Times New Roman" pitchFamily="18" charset="0"/>
            </a:endParaRPr>
          </a:p>
          <a:p>
            <a:pPr>
              <a:spcBef>
                <a:spcPts val="0"/>
              </a:spcBef>
              <a:defRPr/>
            </a:pPr>
            <a:r>
              <a:rPr lang="pl-PL" sz="2000" dirty="0" smtClean="0">
                <a:latin typeface="Times New Roman" pitchFamily="18" charset="0"/>
                <a:cs typeface="Times New Roman" pitchFamily="18" charset="0"/>
              </a:rPr>
              <a:t>w pierwszym roku – </a:t>
            </a:r>
            <a:r>
              <a:rPr lang="pl-PL" sz="2000" b="1" dirty="0" smtClean="0">
                <a:latin typeface="Times New Roman" pitchFamily="18" charset="0"/>
                <a:cs typeface="Times New Roman" pitchFamily="18" charset="0"/>
              </a:rPr>
              <a:t>10%</a:t>
            </a:r>
            <a:r>
              <a:rPr lang="pl-PL" sz="2000" dirty="0" smtClean="0">
                <a:latin typeface="Times New Roman" pitchFamily="18" charset="0"/>
                <a:cs typeface="Times New Roman" pitchFamily="18" charset="0"/>
              </a:rPr>
              <a:t>,</a:t>
            </a:r>
          </a:p>
          <a:p>
            <a:pPr>
              <a:spcBef>
                <a:spcPts val="0"/>
              </a:spcBef>
              <a:defRPr/>
            </a:pPr>
            <a:r>
              <a:rPr lang="pl-PL" sz="2000" dirty="0" smtClean="0">
                <a:latin typeface="Times New Roman" pitchFamily="18" charset="0"/>
                <a:cs typeface="Times New Roman" pitchFamily="18" charset="0"/>
              </a:rPr>
              <a:t>w drugim roku – </a:t>
            </a:r>
            <a:r>
              <a:rPr lang="pl-PL" sz="2000" b="1" dirty="0" smtClean="0">
                <a:latin typeface="Times New Roman" pitchFamily="18" charset="0"/>
                <a:cs typeface="Times New Roman" pitchFamily="18" charset="0"/>
              </a:rPr>
              <a:t>8%</a:t>
            </a:r>
            <a:r>
              <a:rPr lang="pl-PL" sz="2000" dirty="0" smtClean="0">
                <a:latin typeface="Times New Roman" pitchFamily="18" charset="0"/>
                <a:cs typeface="Times New Roman" pitchFamily="18" charset="0"/>
              </a:rPr>
              <a:t>,</a:t>
            </a:r>
          </a:p>
          <a:p>
            <a:pPr>
              <a:spcBef>
                <a:spcPts val="0"/>
              </a:spcBef>
              <a:defRPr/>
            </a:pPr>
            <a:r>
              <a:rPr lang="pl-PL" sz="2000" dirty="0" smtClean="0">
                <a:latin typeface="Times New Roman" pitchFamily="18" charset="0"/>
                <a:cs typeface="Times New Roman" pitchFamily="18" charset="0"/>
              </a:rPr>
              <a:t>w trzecim roku – </a:t>
            </a:r>
            <a:r>
              <a:rPr lang="pl-PL" sz="2000" b="1" dirty="0" smtClean="0">
                <a:latin typeface="Times New Roman" pitchFamily="18" charset="0"/>
                <a:cs typeface="Times New Roman" pitchFamily="18" charset="0"/>
              </a:rPr>
              <a:t>6%</a:t>
            </a:r>
            <a:r>
              <a:rPr lang="pl-PL" sz="2000" dirty="0" smtClean="0">
                <a:latin typeface="Times New Roman" pitchFamily="18" charset="0"/>
                <a:cs typeface="Times New Roman" pitchFamily="18" charset="0"/>
              </a:rPr>
              <a:t>,</a:t>
            </a:r>
          </a:p>
          <a:p>
            <a:pPr>
              <a:spcBef>
                <a:spcPts val="0"/>
              </a:spcBef>
              <a:defRPr/>
            </a:pPr>
            <a:r>
              <a:rPr lang="pl-PL" sz="2000" dirty="0" smtClean="0">
                <a:latin typeface="Times New Roman" pitchFamily="18" charset="0"/>
                <a:cs typeface="Times New Roman" pitchFamily="18" charset="0"/>
              </a:rPr>
              <a:t>w czwartym roku – </a:t>
            </a:r>
            <a:r>
              <a:rPr lang="pl-PL" sz="2000" b="1" dirty="0" smtClean="0">
                <a:latin typeface="Times New Roman" pitchFamily="18" charset="0"/>
                <a:cs typeface="Times New Roman" pitchFamily="18" charset="0"/>
              </a:rPr>
              <a:t>5%</a:t>
            </a:r>
            <a:r>
              <a:rPr lang="pl-PL" sz="2000" dirty="0" smtClean="0">
                <a:latin typeface="Times New Roman" pitchFamily="18" charset="0"/>
                <a:cs typeface="Times New Roman" pitchFamily="18" charset="0"/>
              </a:rPr>
              <a:t>,</a:t>
            </a:r>
          </a:p>
          <a:p>
            <a:pPr>
              <a:spcBef>
                <a:spcPts val="0"/>
              </a:spcBef>
              <a:defRPr/>
            </a:pPr>
            <a:r>
              <a:rPr lang="pl-PL" sz="2000" dirty="0" smtClean="0">
                <a:latin typeface="Times New Roman" pitchFamily="18" charset="0"/>
                <a:cs typeface="Times New Roman" pitchFamily="18" charset="0"/>
              </a:rPr>
              <a:t>w piątym roku – </a:t>
            </a:r>
            <a:r>
              <a:rPr lang="pl-PL" sz="2000" b="1" dirty="0" smtClean="0">
                <a:latin typeface="Times New Roman" pitchFamily="18" charset="0"/>
                <a:cs typeface="Times New Roman" pitchFamily="18" charset="0"/>
              </a:rPr>
              <a:t>4%</a:t>
            </a:r>
            <a:r>
              <a:rPr lang="pl-PL" sz="2000" dirty="0" smtClean="0">
                <a:latin typeface="Times New Roman" pitchFamily="18" charset="0"/>
                <a:cs typeface="Times New Roman" pitchFamily="18" charset="0"/>
              </a:rPr>
              <a:t>.</a:t>
            </a:r>
          </a:p>
          <a:p>
            <a:pPr marL="87313" indent="0" algn="just">
              <a:buFont typeface="Arial" charset="0"/>
              <a:buNone/>
              <a:defRPr/>
            </a:pPr>
            <a:endParaRPr lang="pl-PL" sz="2000" dirty="0" smtClean="0">
              <a:latin typeface="Times New Roman" pitchFamily="18" charset="0"/>
              <a:cs typeface="Times New Roman" pitchFamily="18" charset="0"/>
            </a:endParaRPr>
          </a:p>
          <a:p>
            <a:pPr marL="87313" indent="0" algn="just">
              <a:buFont typeface="Arial" charset="0"/>
              <a:buNone/>
              <a:defRPr/>
            </a:pPr>
            <a:r>
              <a:rPr lang="pl-PL" sz="2000" dirty="0" smtClean="0">
                <a:latin typeface="Times New Roman" pitchFamily="18" charset="0"/>
                <a:cs typeface="Times New Roman" pitchFamily="18" charset="0"/>
              </a:rPr>
              <a:t>Maksymalnie równowartość </a:t>
            </a:r>
            <a:r>
              <a:rPr lang="pl-PL" sz="2000" b="1" dirty="0" smtClean="0">
                <a:latin typeface="Times New Roman" pitchFamily="18" charset="0"/>
                <a:cs typeface="Times New Roman" pitchFamily="18" charset="0"/>
              </a:rPr>
              <a:t>100 000 euro </a:t>
            </a:r>
            <a:r>
              <a:rPr lang="pl-PL" sz="2000" dirty="0" smtClean="0">
                <a:latin typeface="Times New Roman" pitchFamily="18" charset="0"/>
                <a:cs typeface="Times New Roman" pitchFamily="18" charset="0"/>
              </a:rPr>
              <a:t>w każdym roku pięcioletniego okresu pomocy.</a:t>
            </a:r>
          </a:p>
          <a:p>
            <a:pPr marL="87313" indent="0" algn="just">
              <a:buFont typeface="Arial" charset="0"/>
              <a:buNone/>
              <a:defRPr/>
            </a:pPr>
            <a:endParaRPr lang="pl-PL" sz="2000" dirty="0" smtClean="0">
              <a:latin typeface="Times New Roman" pitchFamily="18" charset="0"/>
              <a:cs typeface="Times New Roman" pitchFamily="18" charset="0"/>
            </a:endParaRPr>
          </a:p>
          <a:p>
            <a:pPr marL="87313" indent="0" algn="just">
              <a:buFont typeface="Arial" charset="0"/>
              <a:buNone/>
              <a:defRPr/>
            </a:pPr>
            <a:r>
              <a:rPr lang="pl-PL" sz="2000" dirty="0" smtClean="0">
                <a:latin typeface="Times New Roman" pitchFamily="18" charset="0"/>
                <a:cs typeface="Times New Roman" pitchFamily="18" charset="0"/>
              </a:rPr>
              <a:t>Wypłata ostatniej raty wsparcia nastąpi po potwierdzeniu prawidłowej realizacji biznesplanu.</a:t>
            </a:r>
          </a:p>
          <a:p>
            <a:pPr>
              <a:buFont typeface="Arial" charset="0"/>
              <a:buNone/>
              <a:defRPr/>
            </a:pPr>
            <a:endParaRPr lang="pl-PL" sz="2000" dirty="0" smtClean="0">
              <a:latin typeface="Arial" pitchFamily="34" charset="0"/>
              <a:cs typeface="Arial" pitchFamily="34" charset="0"/>
            </a:endParaRPr>
          </a:p>
          <a:p>
            <a:pPr>
              <a:buFont typeface="Arial" charset="0"/>
              <a:buNone/>
              <a:defRPr/>
            </a:pPr>
            <a:endParaRPr lang="pl-PL" sz="1800" b="1" dirty="0" smtClean="0">
              <a:solidFill>
                <a:srgbClr val="008000"/>
              </a:solidFill>
              <a:latin typeface="Arial" pitchFamily="34" charset="0"/>
              <a:cs typeface="Arial" pitchFamily="34" charset="0"/>
            </a:endParaRPr>
          </a:p>
          <a:p>
            <a:pPr marL="0" indent="0">
              <a:spcBef>
                <a:spcPts val="0"/>
              </a:spcBef>
              <a:buFont typeface="Arial" charset="0"/>
              <a:buNone/>
              <a:defRPr/>
            </a:pPr>
            <a:endParaRPr lang="pl-PL" sz="2000" dirty="0" smtClean="0">
              <a:latin typeface="Arial" pitchFamily="34" charset="0"/>
              <a:cs typeface="Arial" pitchFamily="34" charset="0"/>
            </a:endParaRPr>
          </a:p>
          <a:p>
            <a:pPr marL="800100" lvl="2">
              <a:buFont typeface="Wingdings" pitchFamily="2" charset="2"/>
              <a:buChar char="§"/>
              <a:defRPr/>
            </a:pPr>
            <a:endParaRPr lang="pl-PL" sz="1200" dirty="0" smtClean="0">
              <a:latin typeface="Arial" pitchFamily="34" charset="0"/>
              <a:cs typeface="Arial" pitchFamily="34" charset="0"/>
            </a:endParaRPr>
          </a:p>
          <a:p>
            <a:pPr algn="just">
              <a:buFont typeface="Arial" charset="0"/>
              <a:buNone/>
              <a:defRPr/>
            </a:pPr>
            <a:endParaRPr lang="pl-PL" sz="2000" dirty="0" smtClean="0"/>
          </a:p>
          <a:p>
            <a:pPr>
              <a:buFont typeface="Arial" charset="0"/>
              <a:buNone/>
              <a:defRPr/>
            </a:pPr>
            <a:endParaRPr lang="pl-PL" sz="2000" b="1" dirty="0" smtClean="0">
              <a:solidFill>
                <a:srgbClr val="008000"/>
              </a:solidFill>
              <a:latin typeface="Arial" pitchFamily="34" charset="0"/>
              <a:cs typeface="Arial" pitchFamily="34" charset="0"/>
            </a:endParaRPr>
          </a:p>
        </p:txBody>
      </p:sp>
      <p:sp>
        <p:nvSpPr>
          <p:cNvPr id="4" name="Symbol zastępczy numeru slajdu 3"/>
          <p:cNvSpPr>
            <a:spLocks noGrp="1"/>
          </p:cNvSpPr>
          <p:nvPr>
            <p:ph type="sldNum" sz="quarter" idx="12"/>
          </p:nvPr>
        </p:nvSpPr>
        <p:spPr/>
        <p:txBody>
          <a:bodyPr/>
          <a:lstStyle/>
          <a:p>
            <a:pPr>
              <a:defRPr/>
            </a:pPr>
            <a:fld id="{24B65095-A88D-4ED4-98BC-379CCEAE9A66}" type="slidenum">
              <a:rPr lang="pl-PL" smtClean="0"/>
              <a:pPr>
                <a:defRPr/>
              </a:pPr>
              <a:t>59</a:t>
            </a:fld>
            <a:endParaRPr lang="pl-PL" dirty="0"/>
          </a:p>
        </p:txBody>
      </p:sp>
    </p:spTree>
    <p:extLst>
      <p:ext uri="{BB962C8B-B14F-4D97-AF65-F5344CB8AC3E}">
        <p14:creationId xmlns:p14="http://schemas.microsoft.com/office/powerpoint/2010/main" xmlns="" val="1558398105"/>
      </p:ext>
    </p:extLst>
  </p:cSld>
  <p:clrMapOvr>
    <a:masterClrMapping/>
  </p:clrMapOvr>
  <p:transition>
    <p:pu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p:cNvSpPr>
          <p:nvPr>
            <p:ph type="subTitle" idx="1"/>
          </p:nvPr>
        </p:nvSpPr>
        <p:spPr>
          <a:xfrm>
            <a:off x="899592" y="332656"/>
            <a:ext cx="6929437" cy="936625"/>
          </a:xfrm>
        </p:spPr>
        <p:txBody>
          <a:bodyPr/>
          <a:lstStyle/>
          <a:p>
            <a:pPr eaLnBrk="1" hangingPunct="1">
              <a:lnSpc>
                <a:spcPct val="90000"/>
              </a:lnSpc>
            </a:pPr>
            <a:r>
              <a:rPr lang="pl-PL" sz="2800" b="1" dirty="0" smtClean="0">
                <a:solidFill>
                  <a:srgbClr val="008000"/>
                </a:solidFill>
                <a:latin typeface="Times New Roman" pitchFamily="18" charset="0"/>
                <a:cs typeface="Times New Roman" pitchFamily="18" charset="0"/>
              </a:rPr>
              <a:t>W ramach PROW 2014-2020 wdrażane będą poniższe działania</a:t>
            </a:r>
            <a:endParaRPr lang="en-US" sz="2800" b="1" dirty="0" smtClean="0">
              <a:solidFill>
                <a:srgbClr val="008000"/>
              </a:solidFill>
              <a:latin typeface="Times New Roman" pitchFamily="18" charset="0"/>
              <a:cs typeface="Times New Roman" pitchFamily="18" charset="0"/>
            </a:endParaRPr>
          </a:p>
          <a:p>
            <a:pPr eaLnBrk="1" hangingPunct="1">
              <a:lnSpc>
                <a:spcPct val="90000"/>
              </a:lnSpc>
            </a:pPr>
            <a:endParaRPr lang="en-GB" sz="2800" b="1" dirty="0" smtClean="0">
              <a:solidFill>
                <a:srgbClr val="008000"/>
              </a:solidFill>
            </a:endParaRPr>
          </a:p>
        </p:txBody>
      </p:sp>
      <p:sp>
        <p:nvSpPr>
          <p:cNvPr id="3" name="pole tekstowe 2"/>
          <p:cNvSpPr txBox="1"/>
          <p:nvPr/>
        </p:nvSpPr>
        <p:spPr>
          <a:xfrm>
            <a:off x="611560" y="1484783"/>
            <a:ext cx="9865096" cy="4247317"/>
          </a:xfrm>
          <a:prstGeom prst="rect">
            <a:avLst/>
          </a:prstGeom>
          <a:noFill/>
        </p:spPr>
        <p:txBody>
          <a:bodyPr wrap="square" rtlCol="0">
            <a:spAutoFit/>
          </a:bodyPr>
          <a:lstStyle/>
          <a:p>
            <a:pPr marL="342900" indent="-342900">
              <a:lnSpc>
                <a:spcPct val="150000"/>
              </a:lnSpc>
              <a:buFontTx/>
              <a:buAutoNum type="arabicPeriod"/>
            </a:pPr>
            <a:r>
              <a:rPr lang="pl-PL" sz="2000" b="1" dirty="0"/>
              <a:t>Transfer wiedzy i działalność informacyjna</a:t>
            </a:r>
          </a:p>
          <a:p>
            <a:pPr marL="342900" indent="-342900">
              <a:lnSpc>
                <a:spcPct val="150000"/>
              </a:lnSpc>
              <a:buFontTx/>
              <a:buAutoNum type="arabicPeriod"/>
            </a:pPr>
            <a:r>
              <a:rPr lang="pl-PL" sz="2000" b="1" dirty="0"/>
              <a:t>Usługi doradcze, usługi z zakresu zarządzania gospodarstwem </a:t>
            </a:r>
            <a:r>
              <a:rPr lang="pl-PL" sz="2000" b="1" dirty="0" smtClean="0"/>
              <a:t>rolnym </a:t>
            </a:r>
            <a:br>
              <a:rPr lang="pl-PL" sz="2000" b="1" dirty="0" smtClean="0"/>
            </a:br>
            <a:r>
              <a:rPr lang="pl-PL" sz="2000" b="1" dirty="0" smtClean="0"/>
              <a:t>i </a:t>
            </a:r>
            <a:r>
              <a:rPr lang="pl-PL" sz="2000" b="1" dirty="0"/>
              <a:t>usługi z zakresu zastępstw</a:t>
            </a:r>
          </a:p>
          <a:p>
            <a:pPr marL="342900" indent="-342900">
              <a:lnSpc>
                <a:spcPct val="150000"/>
              </a:lnSpc>
              <a:buFontTx/>
              <a:buAutoNum type="arabicPeriod"/>
            </a:pPr>
            <a:r>
              <a:rPr lang="pl-PL" sz="2000" b="1" dirty="0" smtClean="0"/>
              <a:t>Systemy </a:t>
            </a:r>
            <a:r>
              <a:rPr lang="pl-PL" sz="2000" b="1" dirty="0"/>
              <a:t>jakości produktów rolnych i środków spożywczych</a:t>
            </a:r>
          </a:p>
          <a:p>
            <a:pPr marL="342900" indent="-342900">
              <a:lnSpc>
                <a:spcPct val="150000"/>
              </a:lnSpc>
              <a:buFontTx/>
              <a:buAutoNum type="arabicPeriod"/>
            </a:pPr>
            <a:r>
              <a:rPr lang="pl-PL" sz="2000" b="1" dirty="0"/>
              <a:t>Inwestycje w środki trwałe</a:t>
            </a:r>
          </a:p>
          <a:p>
            <a:pPr marL="342900" indent="-342900">
              <a:lnSpc>
                <a:spcPct val="150000"/>
              </a:lnSpc>
              <a:buFontTx/>
              <a:buAutoNum type="arabicPeriod"/>
            </a:pPr>
            <a:r>
              <a:rPr lang="pl-PL" sz="2000" b="1" dirty="0"/>
              <a:t>Przywracanie potencjału produkcji rolnej zniszczonego w wyniku </a:t>
            </a:r>
            <a:r>
              <a:rPr lang="pl-PL" sz="2000" b="1" dirty="0" smtClean="0"/>
              <a:t>klęsk </a:t>
            </a:r>
            <a:br>
              <a:rPr lang="pl-PL" sz="2000" b="1" dirty="0" smtClean="0"/>
            </a:br>
            <a:r>
              <a:rPr lang="pl-PL" sz="2000" b="1" dirty="0" smtClean="0"/>
              <a:t>żywiołowych </a:t>
            </a:r>
            <a:r>
              <a:rPr lang="pl-PL" sz="2000" b="1" dirty="0"/>
              <a:t>i katastrof oraz wprowadzanie odpowiednich </a:t>
            </a:r>
            <a:r>
              <a:rPr lang="pl-PL" sz="2000" b="1" dirty="0" smtClean="0"/>
              <a:t>środków </a:t>
            </a:r>
            <a:br>
              <a:rPr lang="pl-PL" sz="2000" b="1" dirty="0" smtClean="0"/>
            </a:br>
            <a:r>
              <a:rPr lang="pl-PL" sz="2000" b="1" dirty="0" smtClean="0"/>
              <a:t>zapobiegawczych</a:t>
            </a:r>
            <a:endParaRPr lang="pl-PL" sz="2000" b="1" dirty="0"/>
          </a:p>
          <a:p>
            <a:pPr marL="342900" indent="-342900">
              <a:lnSpc>
                <a:spcPct val="150000"/>
              </a:lnSpc>
              <a:buFontTx/>
              <a:buAutoNum type="arabicPeriod"/>
            </a:pPr>
            <a:r>
              <a:rPr lang="pl-PL" sz="2000" b="1" dirty="0"/>
              <a:t>Rozwój gospodarstw i działalności </a:t>
            </a:r>
            <a:r>
              <a:rPr lang="pl-PL" sz="2000" b="1" dirty="0" smtClean="0"/>
              <a:t>gospodarczej</a:t>
            </a:r>
            <a:endParaRPr lang="pl-PL" sz="2000" b="1" dirty="0"/>
          </a:p>
        </p:txBody>
      </p:sp>
      <p:sp>
        <p:nvSpPr>
          <p:cNvPr id="5" name="Symbol zastępczy numeru slajdu 4"/>
          <p:cNvSpPr>
            <a:spLocks noGrp="1"/>
          </p:cNvSpPr>
          <p:nvPr>
            <p:ph type="sldNum" sz="quarter" idx="12"/>
          </p:nvPr>
        </p:nvSpPr>
        <p:spPr/>
        <p:txBody>
          <a:bodyPr/>
          <a:lstStyle/>
          <a:p>
            <a:pPr>
              <a:defRPr/>
            </a:pPr>
            <a:fld id="{DC64E41E-9DA4-45EA-9115-7B19A9B0C3BF}" type="slidenum">
              <a:rPr lang="pl-PL" smtClean="0"/>
              <a:pPr>
                <a:defRPr/>
              </a:pPr>
              <a:t>6</a:t>
            </a:fld>
            <a:endParaRPr lang="pl-PL" dirty="0"/>
          </a:p>
        </p:txBody>
      </p:sp>
    </p:spTree>
    <p:extLst>
      <p:ext uri="{BB962C8B-B14F-4D97-AF65-F5344CB8AC3E}">
        <p14:creationId xmlns:p14="http://schemas.microsoft.com/office/powerpoint/2010/main" xmlns="" val="1066490323"/>
      </p:ext>
    </p:extLst>
  </p:cSld>
  <p:clrMapOvr>
    <a:masterClrMapping/>
  </p:clrMapOvr>
  <p:transition>
    <p:fade thruBlk="1"/>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ytuł 4"/>
          <p:cNvSpPr>
            <a:spLocks noGrp="1"/>
          </p:cNvSpPr>
          <p:nvPr>
            <p:ph type="title"/>
          </p:nvPr>
        </p:nvSpPr>
        <p:spPr>
          <a:xfrm>
            <a:off x="457200" y="274638"/>
            <a:ext cx="8229600" cy="561975"/>
          </a:xfrm>
        </p:spPr>
        <p:txBody>
          <a:bodyPr/>
          <a:lstStyle/>
          <a:p>
            <a:r>
              <a:rPr lang="pl-PL" sz="2800" b="1" dirty="0" smtClean="0">
                <a:solidFill>
                  <a:srgbClr val="008000"/>
                </a:solidFill>
                <a:latin typeface="Times New Roman" pitchFamily="18" charset="0"/>
                <a:cs typeface="Times New Roman" pitchFamily="18" charset="0"/>
              </a:rPr>
              <a:t>Tworzenie grup i organizacji producentów</a:t>
            </a:r>
          </a:p>
        </p:txBody>
      </p:sp>
      <p:sp>
        <p:nvSpPr>
          <p:cNvPr id="3075" name="Symbol zastępczy zawartości 6"/>
          <p:cNvSpPr>
            <a:spLocks noGrp="1"/>
          </p:cNvSpPr>
          <p:nvPr>
            <p:ph idx="1"/>
          </p:nvPr>
        </p:nvSpPr>
        <p:spPr>
          <a:xfrm>
            <a:off x="107950" y="1052513"/>
            <a:ext cx="8856663" cy="5329237"/>
          </a:xfrm>
        </p:spPr>
        <p:txBody>
          <a:bodyPr/>
          <a:lstStyle/>
          <a:p>
            <a:pPr algn="ctr">
              <a:spcBef>
                <a:spcPct val="0"/>
              </a:spcBef>
              <a:buFont typeface="Arial" charset="0"/>
              <a:buNone/>
              <a:defRPr/>
            </a:pPr>
            <a:endParaRPr lang="pl-PL" sz="1800" b="1" dirty="0" smtClean="0">
              <a:solidFill>
                <a:srgbClr val="008000"/>
              </a:solidFill>
              <a:latin typeface="Arial" charset="0"/>
              <a:cs typeface="Arial" charset="0"/>
            </a:endParaRPr>
          </a:p>
          <a:p>
            <a:pPr algn="ctr">
              <a:buFont typeface="Arial" charset="0"/>
              <a:buNone/>
              <a:defRPr/>
            </a:pPr>
            <a:r>
              <a:rPr lang="pl-PL" sz="2400" b="1" dirty="0" smtClean="0">
                <a:solidFill>
                  <a:srgbClr val="008000"/>
                </a:solidFill>
                <a:latin typeface="Times New Roman" pitchFamily="18" charset="0"/>
                <a:cs typeface="Times New Roman" pitchFamily="18" charset="0"/>
              </a:rPr>
              <a:t>Budżet działania:</a:t>
            </a:r>
          </a:p>
          <a:p>
            <a:pPr algn="ctr">
              <a:spcBef>
                <a:spcPts val="0"/>
              </a:spcBef>
              <a:buFont typeface="Arial" charset="0"/>
              <a:buNone/>
              <a:defRPr/>
            </a:pPr>
            <a:endParaRPr lang="pl-PL" sz="1800" b="1" dirty="0" smtClean="0">
              <a:solidFill>
                <a:srgbClr val="008000"/>
              </a:solidFill>
              <a:latin typeface="Times New Roman" pitchFamily="18" charset="0"/>
              <a:cs typeface="Times New Roman" pitchFamily="18" charset="0"/>
            </a:endParaRPr>
          </a:p>
          <a:p>
            <a:pPr marL="0" algn="ctr">
              <a:lnSpc>
                <a:spcPct val="90000"/>
              </a:lnSpc>
              <a:spcBef>
                <a:spcPct val="0"/>
              </a:spcBef>
              <a:buFont typeface="Arial" charset="0"/>
              <a:buNone/>
              <a:defRPr/>
            </a:pPr>
            <a:r>
              <a:rPr lang="pl-PL" sz="2000" b="1" dirty="0" smtClean="0">
                <a:latin typeface="Times New Roman" pitchFamily="18" charset="0"/>
                <a:cs typeface="Times New Roman" pitchFamily="18" charset="0"/>
              </a:rPr>
              <a:t>353 </a:t>
            </a:r>
            <a:r>
              <a:rPr lang="pl-PL" sz="2000" dirty="0" smtClean="0">
                <a:latin typeface="Times New Roman" pitchFamily="18" charset="0"/>
                <a:cs typeface="Times New Roman" pitchFamily="18" charset="0"/>
              </a:rPr>
              <a:t>mln euro</a:t>
            </a:r>
          </a:p>
          <a:p>
            <a:pPr marL="0" algn="ctr">
              <a:lnSpc>
                <a:spcPct val="90000"/>
              </a:lnSpc>
              <a:spcBef>
                <a:spcPct val="0"/>
              </a:spcBef>
              <a:buFont typeface="Arial" charset="0"/>
              <a:buNone/>
              <a:defRPr/>
            </a:pPr>
            <a:r>
              <a:rPr lang="pl-PL" sz="2000" dirty="0" smtClean="0">
                <a:latin typeface="Times New Roman" pitchFamily="18" charset="0"/>
                <a:cs typeface="Times New Roman" pitchFamily="18" charset="0"/>
              </a:rPr>
              <a:t>(w tym na zobowiązania z PROW 2007-2013 kwota 110 mln euro)</a:t>
            </a:r>
          </a:p>
          <a:p>
            <a:pPr algn="ctr">
              <a:lnSpc>
                <a:spcPct val="90000"/>
              </a:lnSpc>
              <a:spcBef>
                <a:spcPct val="0"/>
              </a:spcBef>
              <a:buFont typeface="Arial" charset="0"/>
              <a:buNone/>
              <a:defRPr/>
            </a:pPr>
            <a:endParaRPr lang="pl-PL" sz="2000" dirty="0" smtClean="0">
              <a:latin typeface="Times New Roman" pitchFamily="18" charset="0"/>
              <a:cs typeface="Times New Roman" pitchFamily="18" charset="0"/>
            </a:endParaRPr>
          </a:p>
          <a:p>
            <a:pPr algn="ctr">
              <a:lnSpc>
                <a:spcPct val="90000"/>
              </a:lnSpc>
              <a:spcAft>
                <a:spcPct val="35000"/>
              </a:spcAft>
              <a:buFont typeface="Arial" charset="0"/>
              <a:buNone/>
              <a:defRPr/>
            </a:pPr>
            <a:r>
              <a:rPr lang="pl-PL" sz="2000" dirty="0" smtClean="0">
                <a:latin typeface="Times New Roman" pitchFamily="18" charset="0"/>
                <a:cs typeface="Times New Roman" pitchFamily="18" charset="0"/>
              </a:rPr>
              <a:t>Planowana liczba beneficjentów – </a:t>
            </a:r>
            <a:r>
              <a:rPr lang="pl-PL" sz="2000" b="1" dirty="0" smtClean="0">
                <a:latin typeface="Times New Roman" pitchFamily="18" charset="0"/>
                <a:cs typeface="Times New Roman" pitchFamily="18" charset="0"/>
              </a:rPr>
              <a:t>1 671</a:t>
            </a:r>
            <a:endParaRPr lang="pl-PL" sz="2000" dirty="0" smtClean="0">
              <a:latin typeface="Times New Roman" pitchFamily="18" charset="0"/>
              <a:cs typeface="Times New Roman" pitchFamily="18" charset="0"/>
            </a:endParaRPr>
          </a:p>
          <a:p>
            <a:pPr>
              <a:buFont typeface="Arial" charset="0"/>
              <a:buNone/>
              <a:defRPr/>
            </a:pPr>
            <a:endParaRPr lang="pl-PL" sz="1800" b="1" dirty="0" smtClean="0">
              <a:solidFill>
                <a:srgbClr val="008000"/>
              </a:solidFill>
              <a:latin typeface="Arial" charset="0"/>
              <a:cs typeface="Arial" charset="0"/>
            </a:endParaRPr>
          </a:p>
          <a:p>
            <a:pPr>
              <a:spcBef>
                <a:spcPct val="0"/>
              </a:spcBef>
              <a:buFont typeface="Arial" charset="0"/>
              <a:buNone/>
              <a:defRPr/>
            </a:pPr>
            <a:endParaRPr lang="pl-PL" sz="2000" dirty="0" smtClean="0">
              <a:latin typeface="Arial" charset="0"/>
              <a:cs typeface="Arial" charset="0"/>
            </a:endParaRPr>
          </a:p>
          <a:p>
            <a:pPr marL="800100" lvl="2">
              <a:buFont typeface="Wingdings" pitchFamily="2" charset="2"/>
              <a:buChar char="§"/>
              <a:defRPr/>
            </a:pPr>
            <a:endParaRPr lang="pl-PL" sz="1200" dirty="0" smtClean="0">
              <a:latin typeface="Arial" charset="0"/>
              <a:cs typeface="Arial" charset="0"/>
            </a:endParaRPr>
          </a:p>
          <a:p>
            <a:pPr algn="just">
              <a:buFont typeface="Arial" charset="0"/>
              <a:buNone/>
              <a:defRPr/>
            </a:pPr>
            <a:endParaRPr lang="pl-PL" sz="2000" dirty="0" smtClean="0"/>
          </a:p>
          <a:p>
            <a:pPr>
              <a:buFont typeface="Arial" charset="0"/>
              <a:buNone/>
              <a:defRPr/>
            </a:pPr>
            <a:endParaRPr lang="pl-PL" sz="2000" b="1" dirty="0" smtClean="0">
              <a:solidFill>
                <a:srgbClr val="008000"/>
              </a:solidFill>
              <a:latin typeface="Arial" charset="0"/>
              <a:cs typeface="Arial" charset="0"/>
            </a:endParaRPr>
          </a:p>
        </p:txBody>
      </p:sp>
      <p:sp>
        <p:nvSpPr>
          <p:cNvPr id="4" name="Symbol zastępczy numeru slajdu 3"/>
          <p:cNvSpPr>
            <a:spLocks noGrp="1"/>
          </p:cNvSpPr>
          <p:nvPr>
            <p:ph type="sldNum" sz="quarter" idx="12"/>
          </p:nvPr>
        </p:nvSpPr>
        <p:spPr/>
        <p:txBody>
          <a:bodyPr/>
          <a:lstStyle/>
          <a:p>
            <a:pPr>
              <a:defRPr/>
            </a:pPr>
            <a:fld id="{24B65095-A88D-4ED4-98BC-379CCEAE9A66}" type="slidenum">
              <a:rPr lang="pl-PL" smtClean="0"/>
              <a:pPr>
                <a:defRPr/>
              </a:pPr>
              <a:t>60</a:t>
            </a:fld>
            <a:endParaRPr lang="pl-PL" dirty="0"/>
          </a:p>
        </p:txBody>
      </p:sp>
    </p:spTree>
    <p:extLst>
      <p:ext uri="{BB962C8B-B14F-4D97-AF65-F5344CB8AC3E}">
        <p14:creationId xmlns:p14="http://schemas.microsoft.com/office/powerpoint/2010/main" xmlns="" val="3877300031"/>
      </p:ext>
    </p:extLst>
  </p:cSld>
  <p:clrMapOvr>
    <a:masterClrMapping/>
  </p:clrMapOvr>
  <p:transition>
    <p:push/>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5"/>
          <p:cNvSpPr txBox="1">
            <a:spLocks noChangeArrowheads="1"/>
          </p:cNvSpPr>
          <p:nvPr/>
        </p:nvSpPr>
        <p:spPr bwMode="auto">
          <a:xfrm>
            <a:off x="900113" y="5805488"/>
            <a:ext cx="7580312"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pl-PL" altLang="pl-PL">
              <a:latin typeface="Calibri" pitchFamily="34" charset="0"/>
            </a:endParaRPr>
          </a:p>
        </p:txBody>
      </p:sp>
      <p:sp>
        <p:nvSpPr>
          <p:cNvPr id="3075" name="Text Box 7"/>
          <p:cNvSpPr txBox="1">
            <a:spLocks noChangeArrowheads="1"/>
          </p:cNvSpPr>
          <p:nvPr/>
        </p:nvSpPr>
        <p:spPr bwMode="auto">
          <a:xfrm>
            <a:off x="519113" y="6040438"/>
            <a:ext cx="1841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pl-PL" altLang="pl-PL">
              <a:latin typeface="Calibri" pitchFamily="34" charset="0"/>
            </a:endParaRPr>
          </a:p>
        </p:txBody>
      </p:sp>
      <p:sp>
        <p:nvSpPr>
          <p:cNvPr id="3076" name="Text Box 9"/>
          <p:cNvSpPr txBox="1">
            <a:spLocks noChangeArrowheads="1"/>
          </p:cNvSpPr>
          <p:nvPr/>
        </p:nvSpPr>
        <p:spPr bwMode="auto">
          <a:xfrm>
            <a:off x="7793038" y="6040438"/>
            <a:ext cx="1841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pl-PL" altLang="pl-PL">
              <a:latin typeface="Calibri" pitchFamily="34" charset="0"/>
            </a:endParaRPr>
          </a:p>
        </p:txBody>
      </p:sp>
      <p:sp>
        <p:nvSpPr>
          <p:cNvPr id="3077" name="Rectangle 2"/>
          <p:cNvSpPr>
            <a:spLocks noChangeArrowheads="1"/>
          </p:cNvSpPr>
          <p:nvPr/>
        </p:nvSpPr>
        <p:spPr bwMode="auto">
          <a:xfrm>
            <a:off x="457200" y="188913"/>
            <a:ext cx="8229600" cy="503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eaLnBrk="1" hangingPunct="1"/>
            <a:endParaRPr lang="en-GB" altLang="pl-PL" sz="2400" b="1">
              <a:solidFill>
                <a:srgbClr val="009999"/>
              </a:solidFill>
              <a:latin typeface="Calibri" pitchFamily="34" charset="0"/>
            </a:endParaRPr>
          </a:p>
        </p:txBody>
      </p:sp>
      <p:sp>
        <p:nvSpPr>
          <p:cNvPr id="3078" name="Rectangle 3"/>
          <p:cNvSpPr txBox="1">
            <a:spLocks noChangeArrowheads="1"/>
          </p:cNvSpPr>
          <p:nvPr/>
        </p:nvSpPr>
        <p:spPr bwMode="auto">
          <a:xfrm>
            <a:off x="468313" y="1052513"/>
            <a:ext cx="8229600" cy="5040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pl-PL" altLang="pl-PL" sz="2800" b="1">
              <a:latin typeface="Calibri" pitchFamily="34" charset="0"/>
            </a:endParaRPr>
          </a:p>
          <a:p>
            <a:pPr eaLnBrk="1" hangingPunct="1"/>
            <a:endParaRPr lang="pl-PL" altLang="pl-PL" sz="2800" b="1">
              <a:latin typeface="Calibri" pitchFamily="34" charset="0"/>
            </a:endParaRPr>
          </a:p>
        </p:txBody>
      </p:sp>
      <p:sp>
        <p:nvSpPr>
          <p:cNvPr id="3079" name="Rectangle 2"/>
          <p:cNvSpPr>
            <a:spLocks noChangeArrowheads="1"/>
          </p:cNvSpPr>
          <p:nvPr/>
        </p:nvSpPr>
        <p:spPr bwMode="auto">
          <a:xfrm>
            <a:off x="468313" y="260350"/>
            <a:ext cx="8229600" cy="503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eaLnBrk="1" hangingPunct="1"/>
            <a:endParaRPr lang="en-GB" altLang="pl-PL" sz="2400" b="1">
              <a:solidFill>
                <a:srgbClr val="009999"/>
              </a:solidFill>
              <a:latin typeface="Calibri" pitchFamily="34" charset="0"/>
            </a:endParaRPr>
          </a:p>
        </p:txBody>
      </p:sp>
      <p:sp>
        <p:nvSpPr>
          <p:cNvPr id="13" name="Rectangle 2"/>
          <p:cNvSpPr>
            <a:spLocks noChangeArrowheads="1"/>
          </p:cNvSpPr>
          <p:nvPr/>
        </p:nvSpPr>
        <p:spPr bwMode="auto">
          <a:xfrm>
            <a:off x="-252413" y="188913"/>
            <a:ext cx="9396413" cy="503237"/>
          </a:xfrm>
          <a:prstGeom prst="rect">
            <a:avLst/>
          </a:prstGeom>
          <a:noFill/>
          <a:ln w="9525">
            <a:noFill/>
            <a:miter lim="800000"/>
            <a:headEnd/>
            <a:tailEnd/>
          </a:ln>
        </p:spPr>
        <p:txBody>
          <a:bodyPr anchor="ctr"/>
          <a:lstStyle/>
          <a:p>
            <a:pPr lvl="1" algn="ctr" eaLnBrk="1" hangingPunct="1">
              <a:defRPr/>
            </a:pPr>
            <a:r>
              <a:rPr lang="pl-PL" sz="2000" b="1" dirty="0">
                <a:solidFill>
                  <a:srgbClr val="008000"/>
                </a:solidFill>
                <a:effectLst>
                  <a:outerShdw blurRad="38100" dist="38100" dir="2700000" algn="tl">
                    <a:srgbClr val="C0C0C0"/>
                  </a:outerShdw>
                </a:effectLst>
                <a:cs typeface="Arial" charset="0"/>
              </a:rPr>
              <a:t>Działanie </a:t>
            </a:r>
            <a:r>
              <a:rPr lang="pl-PL" sz="2000" b="1" dirty="0" err="1">
                <a:solidFill>
                  <a:srgbClr val="008000"/>
                </a:solidFill>
                <a:effectLst>
                  <a:outerShdw blurRad="38100" dist="38100" dir="2700000" algn="tl">
                    <a:srgbClr val="C0C0C0"/>
                  </a:outerShdw>
                </a:effectLst>
                <a:cs typeface="Arial" charset="0"/>
              </a:rPr>
              <a:t>rolnośrodowiskowo-klimatyczne</a:t>
            </a:r>
            <a:endParaRPr lang="en-GB" sz="2000" b="1" dirty="0">
              <a:solidFill>
                <a:srgbClr val="008000"/>
              </a:solidFill>
              <a:effectLst>
                <a:outerShdw blurRad="38100" dist="38100" dir="2700000" algn="tl">
                  <a:srgbClr val="C0C0C0"/>
                </a:outerShdw>
              </a:effectLst>
              <a:cs typeface="Arial" charset="0"/>
            </a:endParaRPr>
          </a:p>
        </p:txBody>
      </p:sp>
      <p:sp>
        <p:nvSpPr>
          <p:cNvPr id="3081" name="Rectangle 3"/>
          <p:cNvSpPr>
            <a:spLocks/>
          </p:cNvSpPr>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gn="just" eaLnBrk="1" hangingPunct="1"/>
            <a:r>
              <a:rPr lang="pl-PL" altLang="pl-PL" sz="2400" b="1"/>
              <a:t>	</a:t>
            </a:r>
            <a:endParaRPr lang="pl-PL" altLang="pl-PL" sz="2400" b="1" u="sng">
              <a:cs typeface="Arial" charset="0"/>
            </a:endParaRPr>
          </a:p>
        </p:txBody>
      </p:sp>
      <p:sp>
        <p:nvSpPr>
          <p:cNvPr id="10251" name="Rectangle 3"/>
          <p:cNvSpPr>
            <a:spLocks/>
          </p:cNvSpPr>
          <p:nvPr/>
        </p:nvSpPr>
        <p:spPr bwMode="auto">
          <a:xfrm>
            <a:off x="134738" y="1052513"/>
            <a:ext cx="9001125" cy="5724525"/>
          </a:xfrm>
          <a:prstGeom prst="rect">
            <a:avLst/>
          </a:prstGeom>
          <a:noFill/>
          <a:ln w="9525">
            <a:noFill/>
            <a:miter lim="800000"/>
            <a:headEnd/>
            <a:tailEnd/>
          </a:ln>
        </p:spPr>
        <p:txBody>
          <a:bodyPr/>
          <a:lstStyle/>
          <a:p>
            <a:pPr marL="342900" indent="-342900" algn="just" eaLnBrk="1" hangingPunct="1">
              <a:defRPr/>
            </a:pPr>
            <a:r>
              <a:rPr lang="pl-PL" altLang="pl-PL" b="1" u="sng" dirty="0" err="1">
                <a:solidFill>
                  <a:srgbClr val="00B050"/>
                </a:solidFill>
              </a:rPr>
              <a:t>Poddziałania</a:t>
            </a:r>
            <a:r>
              <a:rPr lang="pl-PL" altLang="pl-PL" b="1" dirty="0">
                <a:solidFill>
                  <a:srgbClr val="00B050"/>
                </a:solidFill>
              </a:rPr>
              <a:t>:</a:t>
            </a:r>
          </a:p>
          <a:p>
            <a:pPr marL="361950" indent="-361950" algn="just">
              <a:buFont typeface="Wingdings" pitchFamily="2" charset="2"/>
              <a:buChar char="§"/>
              <a:defRPr/>
            </a:pPr>
            <a:r>
              <a:rPr lang="pl-PL" sz="1600" b="1" dirty="0"/>
              <a:t>Płatności w ramach zobowiązań </a:t>
            </a:r>
            <a:r>
              <a:rPr lang="pl-PL" sz="1600" b="1" dirty="0" err="1"/>
              <a:t>rolnośrodowiskowo-klimatycznych</a:t>
            </a:r>
            <a:r>
              <a:rPr lang="pl-PL" sz="1600" b="1" dirty="0"/>
              <a:t> </a:t>
            </a:r>
          </a:p>
          <a:p>
            <a:pPr marL="361950" indent="-361950" algn="just">
              <a:buFont typeface="Wingdings" pitchFamily="2" charset="2"/>
              <a:buChar char="§"/>
              <a:defRPr/>
            </a:pPr>
            <a:r>
              <a:rPr lang="pl-PL" sz="1600" b="1" dirty="0"/>
              <a:t>Wsparcie ochrony i zrównoważonego użytkowania oraz rozwoju zasobów genetycznych </a:t>
            </a:r>
            <a:r>
              <a:rPr lang="pl-PL" sz="1600" b="1" dirty="0" smtClean="0"/>
              <a:t/>
            </a:r>
            <a:br>
              <a:rPr lang="pl-PL" sz="1600" b="1" dirty="0" smtClean="0"/>
            </a:br>
            <a:r>
              <a:rPr lang="pl-PL" sz="1600" b="1" dirty="0" smtClean="0"/>
              <a:t>w </a:t>
            </a:r>
            <a:r>
              <a:rPr lang="pl-PL" sz="1600" b="1" dirty="0"/>
              <a:t>rolnictwie.</a:t>
            </a:r>
          </a:p>
          <a:p>
            <a:pPr marL="342900" indent="-342900" algn="just" eaLnBrk="1" hangingPunct="1">
              <a:defRPr/>
            </a:pPr>
            <a:endParaRPr lang="pl-PL" altLang="pl-PL" sz="1000" b="1" i="1" dirty="0"/>
          </a:p>
          <a:p>
            <a:pPr algn="just">
              <a:defRPr/>
            </a:pPr>
            <a:r>
              <a:rPr lang="pl-PL" sz="1600" dirty="0"/>
              <a:t>W ramach </a:t>
            </a:r>
            <a:r>
              <a:rPr lang="pl-PL" sz="1600" dirty="0" err="1"/>
              <a:t>poddziałania</a:t>
            </a:r>
            <a:r>
              <a:rPr lang="pl-PL" sz="1600" dirty="0"/>
              <a:t> Płatności w ramach zobowiązań </a:t>
            </a:r>
            <a:r>
              <a:rPr lang="pl-PL" sz="1600" dirty="0" err="1"/>
              <a:t>rolnośrodowiskowo-klimatycznych</a:t>
            </a:r>
            <a:r>
              <a:rPr lang="pl-PL" sz="1600" dirty="0"/>
              <a:t> wsparcie udzielane będzie na następujące </a:t>
            </a:r>
            <a:r>
              <a:rPr lang="pl-PL" sz="1600" b="1" dirty="0"/>
              <a:t>pakiety:</a:t>
            </a:r>
          </a:p>
          <a:p>
            <a:pPr algn="just">
              <a:defRPr/>
            </a:pPr>
            <a:endParaRPr lang="pl-PL" sz="1600" b="1" dirty="0"/>
          </a:p>
          <a:p>
            <a:pPr marL="361950" algn="just">
              <a:defRPr/>
            </a:pPr>
            <a:r>
              <a:rPr lang="pl-PL" sz="1600" b="1" dirty="0"/>
              <a:t>1. Rolnictwo zrównoważone.</a:t>
            </a:r>
          </a:p>
          <a:p>
            <a:pPr marL="361950" algn="just">
              <a:defRPr/>
            </a:pPr>
            <a:r>
              <a:rPr lang="pl-PL" sz="1600" b="1" dirty="0"/>
              <a:t>2. Ochrona gleb i wód.</a:t>
            </a:r>
          </a:p>
          <a:p>
            <a:pPr marL="361950" algn="just">
              <a:defRPr/>
            </a:pPr>
            <a:r>
              <a:rPr lang="pl-PL" sz="1600" b="1" dirty="0"/>
              <a:t>3. Zachowanie sadów tradycyjnych odmian drzew owocowych.</a:t>
            </a:r>
          </a:p>
          <a:p>
            <a:pPr marL="361950" algn="just">
              <a:defRPr/>
            </a:pPr>
            <a:r>
              <a:rPr lang="pl-PL" sz="1600" b="1" dirty="0"/>
              <a:t>4. Cenne siedliska i zagrożone gatunki ptaków na obszarach Natura 2000.</a:t>
            </a:r>
          </a:p>
          <a:p>
            <a:pPr marL="361950" algn="just">
              <a:defRPr/>
            </a:pPr>
            <a:r>
              <a:rPr lang="pl-PL" sz="1600" b="1" dirty="0"/>
              <a:t>5. Cenne siedliska poza obszarami Natura 2000.</a:t>
            </a:r>
            <a:endParaRPr lang="pl-PL" altLang="pl-PL" sz="1600" b="1" u="sng" dirty="0">
              <a:solidFill>
                <a:srgbClr val="00B050"/>
              </a:solidFill>
            </a:endParaRPr>
          </a:p>
          <a:p>
            <a:pPr algn="just" eaLnBrk="1" hangingPunct="1">
              <a:defRPr/>
            </a:pPr>
            <a:endParaRPr lang="pl-PL" altLang="pl-PL" sz="1600" b="1" u="sng" dirty="0">
              <a:solidFill>
                <a:srgbClr val="00B050"/>
              </a:solidFill>
            </a:endParaRPr>
          </a:p>
          <a:p>
            <a:pPr algn="just">
              <a:defRPr/>
            </a:pPr>
            <a:r>
              <a:rPr lang="pl-PL" sz="1600" dirty="0"/>
              <a:t>W ramach </a:t>
            </a:r>
            <a:r>
              <a:rPr lang="pl-PL" sz="1600" dirty="0" err="1"/>
              <a:t>poddziałania</a:t>
            </a:r>
            <a:r>
              <a:rPr lang="pl-PL" sz="1600" dirty="0"/>
              <a:t> Wsparcie ochrony i zrównoważonego użytkowania oraz rozwoju zasobów genetycznych w rolnictwie wsparcie udzielane będzie na następujące </a:t>
            </a:r>
            <a:r>
              <a:rPr lang="pl-PL" sz="1600" b="1" dirty="0"/>
              <a:t>pakiety:</a:t>
            </a:r>
          </a:p>
          <a:p>
            <a:pPr algn="just">
              <a:defRPr/>
            </a:pPr>
            <a:endParaRPr lang="pl-PL" sz="1600" b="1" dirty="0"/>
          </a:p>
          <a:p>
            <a:pPr marL="361950" algn="just">
              <a:defRPr/>
            </a:pPr>
            <a:r>
              <a:rPr lang="pl-PL" sz="1600" b="1" dirty="0"/>
              <a:t>6. Zachowanie zagrożonych zasobów genetycznych roślin w rolnictwie.</a:t>
            </a:r>
          </a:p>
          <a:p>
            <a:pPr marL="361950" algn="just">
              <a:defRPr/>
            </a:pPr>
            <a:r>
              <a:rPr lang="pl-PL" sz="1600" b="1" dirty="0"/>
              <a:t>7. Zachowanie zagrożonych zasobów genetycznych zwierząt w rolnictwie.</a:t>
            </a:r>
          </a:p>
          <a:p>
            <a:pPr>
              <a:defRPr/>
            </a:pPr>
            <a:endParaRPr lang="pl-PL" altLang="pl-PL" b="1" u="sng" dirty="0">
              <a:solidFill>
                <a:srgbClr val="00B050"/>
              </a:solidFill>
            </a:endParaRPr>
          </a:p>
          <a:p>
            <a:pPr algn="just" eaLnBrk="1" hangingPunct="1">
              <a:defRPr/>
            </a:pPr>
            <a:r>
              <a:rPr lang="pl-PL" altLang="pl-PL" b="1" u="sng" dirty="0">
                <a:solidFill>
                  <a:srgbClr val="00B050"/>
                </a:solidFill>
              </a:rPr>
              <a:t>Budżet działania</a:t>
            </a:r>
            <a:r>
              <a:rPr lang="pl-PL" altLang="pl-PL" b="1" dirty="0">
                <a:solidFill>
                  <a:srgbClr val="00B050"/>
                </a:solidFill>
              </a:rPr>
              <a:t>:</a:t>
            </a:r>
            <a:r>
              <a:rPr lang="pl-PL" altLang="pl-PL" b="1" dirty="0"/>
              <a:t> </a:t>
            </a:r>
            <a:r>
              <a:rPr lang="pl-PL" altLang="pl-PL" b="1" dirty="0">
                <a:solidFill>
                  <a:srgbClr val="FF0000"/>
                </a:solidFill>
              </a:rPr>
              <a:t>1 060 062 782 euro </a:t>
            </a:r>
          </a:p>
          <a:p>
            <a:pPr marL="342900" indent="-342900" algn="just" eaLnBrk="1" hangingPunct="1">
              <a:defRPr/>
            </a:pPr>
            <a:endParaRPr lang="pl-PL" altLang="pl-PL" sz="700" i="1" dirty="0">
              <a:solidFill>
                <a:srgbClr val="0070C0"/>
              </a:solidFill>
            </a:endParaRPr>
          </a:p>
          <a:p>
            <a:pPr algn="just">
              <a:defRPr/>
            </a:pPr>
            <a:endParaRPr lang="pl-PL" u="sng" dirty="0">
              <a:solidFill>
                <a:srgbClr val="00B050"/>
              </a:solidFill>
            </a:endParaRPr>
          </a:p>
          <a:p>
            <a:pPr algn="just">
              <a:defRPr/>
            </a:pPr>
            <a:endParaRPr lang="pl-PL" dirty="0"/>
          </a:p>
          <a:p>
            <a:pPr marL="342900" indent="-342900" algn="just" eaLnBrk="1" hangingPunct="1">
              <a:defRPr/>
            </a:pPr>
            <a:endParaRPr lang="pl-PL" altLang="pl-PL" b="1" dirty="0">
              <a:solidFill>
                <a:srgbClr val="008000"/>
              </a:solidFill>
            </a:endParaRPr>
          </a:p>
        </p:txBody>
      </p:sp>
      <p:sp>
        <p:nvSpPr>
          <p:cNvPr id="4" name="Symbol zastępczy numeru slajdu 3"/>
          <p:cNvSpPr>
            <a:spLocks noGrp="1"/>
          </p:cNvSpPr>
          <p:nvPr>
            <p:ph type="sldNum" sz="quarter" idx="12"/>
          </p:nvPr>
        </p:nvSpPr>
        <p:spPr/>
        <p:txBody>
          <a:bodyPr/>
          <a:lstStyle/>
          <a:p>
            <a:pPr>
              <a:defRPr/>
            </a:pPr>
            <a:fld id="{827DB400-EF1B-408F-897A-A3FA3A1DB194}" type="slidenum">
              <a:rPr lang="pl-PL" smtClean="0"/>
              <a:pPr>
                <a:defRPr/>
              </a:pPr>
              <a:t>61</a:t>
            </a:fld>
            <a:endParaRPr lang="pl-PL" dirty="0"/>
          </a:p>
        </p:txBody>
      </p:sp>
    </p:spTree>
    <p:extLst>
      <p:ext uri="{BB962C8B-B14F-4D97-AF65-F5344CB8AC3E}">
        <p14:creationId xmlns:p14="http://schemas.microsoft.com/office/powerpoint/2010/main" xmlns="" val="825942976"/>
      </p:ext>
    </p:extLst>
  </p:cSld>
  <p:clrMapOvr>
    <a:masterClrMapping/>
  </p:clrMapOvr>
  <p:transition>
    <p:fade thruBlk="1"/>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5"/>
          <p:cNvSpPr txBox="1">
            <a:spLocks noChangeArrowheads="1"/>
          </p:cNvSpPr>
          <p:nvPr/>
        </p:nvSpPr>
        <p:spPr bwMode="auto">
          <a:xfrm>
            <a:off x="900113" y="5805488"/>
            <a:ext cx="7580312"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pl-PL" altLang="pl-PL">
              <a:latin typeface="Calibri" pitchFamily="34" charset="0"/>
            </a:endParaRPr>
          </a:p>
        </p:txBody>
      </p:sp>
      <p:sp>
        <p:nvSpPr>
          <p:cNvPr id="4099" name="Text Box 7"/>
          <p:cNvSpPr txBox="1">
            <a:spLocks noChangeArrowheads="1"/>
          </p:cNvSpPr>
          <p:nvPr/>
        </p:nvSpPr>
        <p:spPr bwMode="auto">
          <a:xfrm>
            <a:off x="519113" y="6040438"/>
            <a:ext cx="1841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pl-PL" altLang="pl-PL">
              <a:latin typeface="Calibri" pitchFamily="34" charset="0"/>
            </a:endParaRPr>
          </a:p>
        </p:txBody>
      </p:sp>
      <p:sp>
        <p:nvSpPr>
          <p:cNvPr id="4100" name="Text Box 9"/>
          <p:cNvSpPr txBox="1">
            <a:spLocks noChangeArrowheads="1"/>
          </p:cNvSpPr>
          <p:nvPr/>
        </p:nvSpPr>
        <p:spPr bwMode="auto">
          <a:xfrm>
            <a:off x="7793038" y="6040438"/>
            <a:ext cx="1841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pl-PL" altLang="pl-PL">
              <a:latin typeface="Calibri" pitchFamily="34" charset="0"/>
            </a:endParaRPr>
          </a:p>
        </p:txBody>
      </p:sp>
      <p:sp>
        <p:nvSpPr>
          <p:cNvPr id="4101" name="Rectangle 2"/>
          <p:cNvSpPr>
            <a:spLocks noChangeArrowheads="1"/>
          </p:cNvSpPr>
          <p:nvPr/>
        </p:nvSpPr>
        <p:spPr bwMode="auto">
          <a:xfrm>
            <a:off x="457200" y="188913"/>
            <a:ext cx="8229600" cy="503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eaLnBrk="1" hangingPunct="1"/>
            <a:endParaRPr lang="en-GB" altLang="pl-PL" sz="2400" b="1">
              <a:solidFill>
                <a:srgbClr val="009999"/>
              </a:solidFill>
              <a:latin typeface="Calibri" pitchFamily="34" charset="0"/>
            </a:endParaRPr>
          </a:p>
        </p:txBody>
      </p:sp>
      <p:sp>
        <p:nvSpPr>
          <p:cNvPr id="4102" name="Rectangle 2"/>
          <p:cNvSpPr>
            <a:spLocks noChangeArrowheads="1"/>
          </p:cNvSpPr>
          <p:nvPr/>
        </p:nvSpPr>
        <p:spPr bwMode="auto">
          <a:xfrm>
            <a:off x="468313" y="260350"/>
            <a:ext cx="8229600" cy="503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eaLnBrk="1" hangingPunct="1"/>
            <a:endParaRPr lang="en-GB" altLang="pl-PL" sz="2400" b="1">
              <a:solidFill>
                <a:srgbClr val="009999"/>
              </a:solidFill>
              <a:latin typeface="Calibri" pitchFamily="34" charset="0"/>
            </a:endParaRPr>
          </a:p>
        </p:txBody>
      </p:sp>
      <p:sp>
        <p:nvSpPr>
          <p:cNvPr id="13" name="Rectangle 2"/>
          <p:cNvSpPr>
            <a:spLocks noChangeArrowheads="1"/>
          </p:cNvSpPr>
          <p:nvPr/>
        </p:nvSpPr>
        <p:spPr bwMode="auto">
          <a:xfrm>
            <a:off x="-252413" y="188913"/>
            <a:ext cx="9396413" cy="503237"/>
          </a:xfrm>
          <a:prstGeom prst="rect">
            <a:avLst/>
          </a:prstGeom>
          <a:noFill/>
          <a:ln w="9525">
            <a:noFill/>
            <a:miter lim="800000"/>
            <a:headEnd/>
            <a:tailEnd/>
          </a:ln>
        </p:spPr>
        <p:txBody>
          <a:bodyPr anchor="ctr"/>
          <a:lstStyle/>
          <a:p>
            <a:pPr lvl="1" algn="ctr" eaLnBrk="1" hangingPunct="1">
              <a:defRPr/>
            </a:pPr>
            <a:r>
              <a:rPr lang="pl-PL" sz="2000" b="1" dirty="0">
                <a:solidFill>
                  <a:srgbClr val="008000"/>
                </a:solidFill>
                <a:effectLst>
                  <a:outerShdw blurRad="38100" dist="38100" dir="2700000" algn="tl">
                    <a:srgbClr val="C0C0C0"/>
                  </a:outerShdw>
                </a:effectLst>
                <a:cs typeface="Arial" charset="0"/>
              </a:rPr>
              <a:t>Działanie </a:t>
            </a:r>
            <a:r>
              <a:rPr lang="pl-PL" sz="2000" b="1" dirty="0" err="1">
                <a:solidFill>
                  <a:srgbClr val="008000"/>
                </a:solidFill>
                <a:effectLst>
                  <a:outerShdw blurRad="38100" dist="38100" dir="2700000" algn="tl">
                    <a:srgbClr val="C0C0C0"/>
                  </a:outerShdw>
                </a:effectLst>
                <a:cs typeface="Arial" charset="0"/>
              </a:rPr>
              <a:t>rolnośrodowiskowo-klimatyczne</a:t>
            </a:r>
            <a:endParaRPr lang="en-GB" sz="2000" b="1" dirty="0">
              <a:solidFill>
                <a:srgbClr val="008000"/>
              </a:solidFill>
              <a:effectLst>
                <a:outerShdw blurRad="38100" dist="38100" dir="2700000" algn="tl">
                  <a:srgbClr val="C0C0C0"/>
                </a:outerShdw>
              </a:effectLst>
              <a:cs typeface="Arial" charset="0"/>
            </a:endParaRPr>
          </a:p>
        </p:txBody>
      </p:sp>
      <p:sp>
        <p:nvSpPr>
          <p:cNvPr id="4104" name="Rectangle 3"/>
          <p:cNvSpPr>
            <a:spLocks/>
          </p:cNvSpPr>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gn="just" eaLnBrk="1" hangingPunct="1"/>
            <a:r>
              <a:rPr lang="pl-PL" altLang="pl-PL" sz="2400" b="1"/>
              <a:t>	</a:t>
            </a:r>
            <a:endParaRPr lang="pl-PL" altLang="pl-PL" sz="2400" b="1" u="sng">
              <a:cs typeface="Arial" charset="0"/>
            </a:endParaRPr>
          </a:p>
        </p:txBody>
      </p:sp>
      <p:sp>
        <p:nvSpPr>
          <p:cNvPr id="10251" name="Rectangle 3"/>
          <p:cNvSpPr>
            <a:spLocks/>
          </p:cNvSpPr>
          <p:nvPr/>
        </p:nvSpPr>
        <p:spPr bwMode="auto">
          <a:xfrm>
            <a:off x="163338" y="1133475"/>
            <a:ext cx="9001125" cy="5724525"/>
          </a:xfrm>
          <a:prstGeom prst="rect">
            <a:avLst/>
          </a:prstGeom>
          <a:noFill/>
          <a:ln w="9525">
            <a:noFill/>
            <a:miter lim="800000"/>
            <a:headEnd/>
            <a:tailEnd/>
          </a:ln>
        </p:spPr>
        <p:txBody>
          <a:bodyPr/>
          <a:lstStyle/>
          <a:p>
            <a:pPr marL="342900" indent="-342900" algn="just" eaLnBrk="1" hangingPunct="1">
              <a:defRPr/>
            </a:pPr>
            <a:r>
              <a:rPr lang="pl-PL" altLang="pl-PL" sz="2000" b="1" u="sng" dirty="0">
                <a:solidFill>
                  <a:srgbClr val="00B050"/>
                </a:solidFill>
              </a:rPr>
              <a:t>Beneficjenci:  </a:t>
            </a:r>
            <a:r>
              <a:rPr lang="pl-PL" sz="2000" b="1" dirty="0"/>
              <a:t>Rolnicy</a:t>
            </a:r>
          </a:p>
          <a:p>
            <a:pPr marL="342900" indent="-342900" algn="just" eaLnBrk="1" hangingPunct="1">
              <a:defRPr/>
            </a:pPr>
            <a:endParaRPr lang="pl-PL" altLang="pl-PL" sz="2000" b="1" dirty="0"/>
          </a:p>
          <a:p>
            <a:pPr algn="just">
              <a:defRPr/>
            </a:pPr>
            <a:r>
              <a:rPr lang="pl-PL" sz="2000" b="1" u="sng" dirty="0">
                <a:solidFill>
                  <a:srgbClr val="00B050"/>
                </a:solidFill>
              </a:rPr>
              <a:t>Rodzaj wsparcia:  </a:t>
            </a:r>
            <a:endParaRPr lang="pl-PL" sz="2000" u="sng" dirty="0">
              <a:solidFill>
                <a:srgbClr val="00B050"/>
              </a:solidFill>
            </a:endParaRPr>
          </a:p>
          <a:p>
            <a:pPr algn="just">
              <a:defRPr/>
            </a:pPr>
            <a:r>
              <a:rPr lang="pl-PL" sz="2000" dirty="0"/>
              <a:t>Płatności w ramach działania są </a:t>
            </a:r>
            <a:r>
              <a:rPr lang="pl-PL" sz="2000" b="1" dirty="0"/>
              <a:t>przyznawane corocznie, przez okres 5-letniego zobowiązania,</a:t>
            </a:r>
            <a:r>
              <a:rPr lang="pl-PL" sz="2000" dirty="0"/>
              <a:t> rolnikom, którzy dobrowolnie przyjmują na siebie zobowiązanie </a:t>
            </a:r>
            <a:r>
              <a:rPr lang="pl-PL" sz="2000" dirty="0" err="1"/>
              <a:t>rolnośrodowiskowo-klimatyczne</a:t>
            </a:r>
            <a:r>
              <a:rPr lang="pl-PL" sz="2000" dirty="0"/>
              <a:t> w zakresie danego pakietu. Płatność  w całości </a:t>
            </a:r>
            <a:r>
              <a:rPr lang="pl-PL" sz="2000" dirty="0" smtClean="0"/>
              <a:t/>
            </a:r>
            <a:br>
              <a:rPr lang="pl-PL" sz="2000" dirty="0" smtClean="0"/>
            </a:br>
            <a:r>
              <a:rPr lang="pl-PL" sz="2000" dirty="0" smtClean="0"/>
              <a:t>lub </a:t>
            </a:r>
            <a:r>
              <a:rPr lang="pl-PL" sz="2000" dirty="0"/>
              <a:t>w części rekompensuje utracony dochód i dodatkowo poniesione koszty.</a:t>
            </a:r>
          </a:p>
          <a:p>
            <a:pPr algn="just">
              <a:defRPr/>
            </a:pPr>
            <a:endParaRPr lang="pl-PL" sz="2000" dirty="0"/>
          </a:p>
          <a:p>
            <a:pPr algn="just">
              <a:defRPr/>
            </a:pPr>
            <a:r>
              <a:rPr lang="pl-PL" sz="2000" dirty="0"/>
              <a:t>Płatność powiększona o rekompensatę tzw. kosztów transakcyjnych (w przypadku realizacji pakietu 4,5 i 6) w kwocie nie większej niż 20% całkowitej płatności.</a:t>
            </a:r>
          </a:p>
          <a:p>
            <a:pPr algn="just">
              <a:defRPr/>
            </a:pPr>
            <a:endParaRPr lang="pl-PL" sz="2000" dirty="0"/>
          </a:p>
          <a:p>
            <a:pPr algn="just">
              <a:defRPr/>
            </a:pPr>
            <a:r>
              <a:rPr lang="pl-PL" sz="2000" dirty="0"/>
              <a:t>Płatność jest </a:t>
            </a:r>
            <a:r>
              <a:rPr lang="pl-PL" sz="2000" b="1" dirty="0"/>
              <a:t>ryczałtowa, przyznawana w zależności od realizowanego pakietu do hektara (gruntu ornego/TUZ-u) lub do szt. zwierząt (samic danej rasy).</a:t>
            </a:r>
          </a:p>
          <a:p>
            <a:pPr algn="just">
              <a:defRPr/>
            </a:pPr>
            <a:endParaRPr lang="pl-PL" sz="1600" dirty="0"/>
          </a:p>
          <a:p>
            <a:pPr algn="just">
              <a:defRPr/>
            </a:pPr>
            <a:endParaRPr lang="pl-PL" u="sng" dirty="0">
              <a:solidFill>
                <a:srgbClr val="00B050"/>
              </a:solidFill>
            </a:endParaRPr>
          </a:p>
          <a:p>
            <a:pPr algn="just">
              <a:defRPr/>
            </a:pPr>
            <a:endParaRPr lang="pl-PL" dirty="0"/>
          </a:p>
          <a:p>
            <a:pPr marL="342900" indent="-342900" algn="just" eaLnBrk="1" hangingPunct="1">
              <a:defRPr/>
            </a:pPr>
            <a:endParaRPr lang="pl-PL" altLang="pl-PL" b="1" dirty="0">
              <a:solidFill>
                <a:srgbClr val="008000"/>
              </a:solidFill>
            </a:endParaRPr>
          </a:p>
        </p:txBody>
      </p:sp>
      <p:sp>
        <p:nvSpPr>
          <p:cNvPr id="4" name="Symbol zastępczy numeru slajdu 3"/>
          <p:cNvSpPr>
            <a:spLocks noGrp="1"/>
          </p:cNvSpPr>
          <p:nvPr>
            <p:ph type="sldNum" sz="quarter" idx="12"/>
          </p:nvPr>
        </p:nvSpPr>
        <p:spPr/>
        <p:txBody>
          <a:bodyPr/>
          <a:lstStyle/>
          <a:p>
            <a:pPr>
              <a:defRPr/>
            </a:pPr>
            <a:fld id="{827DB400-EF1B-408F-897A-A3FA3A1DB194}" type="slidenum">
              <a:rPr lang="pl-PL" smtClean="0"/>
              <a:pPr>
                <a:defRPr/>
              </a:pPr>
              <a:t>62</a:t>
            </a:fld>
            <a:endParaRPr lang="pl-PL" dirty="0"/>
          </a:p>
        </p:txBody>
      </p:sp>
    </p:spTree>
    <p:extLst>
      <p:ext uri="{BB962C8B-B14F-4D97-AF65-F5344CB8AC3E}">
        <p14:creationId xmlns:p14="http://schemas.microsoft.com/office/powerpoint/2010/main" xmlns="" val="20806421"/>
      </p:ext>
    </p:extLst>
  </p:cSld>
  <p:clrMapOvr>
    <a:masterClrMapping/>
  </p:clrMapOvr>
  <p:transition>
    <p:fade thruBlk="1"/>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5"/>
          <p:cNvSpPr txBox="1">
            <a:spLocks noChangeArrowheads="1"/>
          </p:cNvSpPr>
          <p:nvPr/>
        </p:nvSpPr>
        <p:spPr bwMode="auto">
          <a:xfrm>
            <a:off x="900113" y="5805488"/>
            <a:ext cx="7580312"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pl-PL" altLang="pl-PL">
              <a:latin typeface="Calibri" pitchFamily="34" charset="0"/>
            </a:endParaRPr>
          </a:p>
        </p:txBody>
      </p:sp>
      <p:sp>
        <p:nvSpPr>
          <p:cNvPr id="5123" name="Text Box 7"/>
          <p:cNvSpPr txBox="1">
            <a:spLocks noChangeArrowheads="1"/>
          </p:cNvSpPr>
          <p:nvPr/>
        </p:nvSpPr>
        <p:spPr bwMode="auto">
          <a:xfrm>
            <a:off x="519113" y="6040438"/>
            <a:ext cx="1841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pl-PL" altLang="pl-PL">
              <a:latin typeface="Calibri" pitchFamily="34" charset="0"/>
            </a:endParaRPr>
          </a:p>
        </p:txBody>
      </p:sp>
      <p:sp>
        <p:nvSpPr>
          <p:cNvPr id="5124" name="Text Box 9"/>
          <p:cNvSpPr txBox="1">
            <a:spLocks noChangeArrowheads="1"/>
          </p:cNvSpPr>
          <p:nvPr/>
        </p:nvSpPr>
        <p:spPr bwMode="auto">
          <a:xfrm>
            <a:off x="7793038" y="6040438"/>
            <a:ext cx="1841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pl-PL" altLang="pl-PL">
              <a:latin typeface="Calibri" pitchFamily="34" charset="0"/>
            </a:endParaRPr>
          </a:p>
        </p:txBody>
      </p:sp>
      <p:sp>
        <p:nvSpPr>
          <p:cNvPr id="5125" name="Rectangle 2"/>
          <p:cNvSpPr>
            <a:spLocks noChangeArrowheads="1"/>
          </p:cNvSpPr>
          <p:nvPr/>
        </p:nvSpPr>
        <p:spPr bwMode="auto">
          <a:xfrm>
            <a:off x="457200" y="188913"/>
            <a:ext cx="8229600" cy="503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eaLnBrk="1" hangingPunct="1"/>
            <a:endParaRPr lang="en-GB" altLang="pl-PL" sz="2400" b="1">
              <a:solidFill>
                <a:srgbClr val="009999"/>
              </a:solidFill>
              <a:latin typeface="Calibri" pitchFamily="34" charset="0"/>
            </a:endParaRPr>
          </a:p>
        </p:txBody>
      </p:sp>
      <p:sp>
        <p:nvSpPr>
          <p:cNvPr id="5126" name="Rectangle 2"/>
          <p:cNvSpPr>
            <a:spLocks noChangeArrowheads="1"/>
          </p:cNvSpPr>
          <p:nvPr/>
        </p:nvSpPr>
        <p:spPr bwMode="auto">
          <a:xfrm>
            <a:off x="468313" y="260350"/>
            <a:ext cx="8229600" cy="503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eaLnBrk="1" hangingPunct="1"/>
            <a:endParaRPr lang="en-GB" altLang="pl-PL" sz="2400" b="1">
              <a:solidFill>
                <a:srgbClr val="009999"/>
              </a:solidFill>
              <a:latin typeface="Calibri" pitchFamily="34" charset="0"/>
            </a:endParaRPr>
          </a:p>
        </p:txBody>
      </p:sp>
      <p:sp>
        <p:nvSpPr>
          <p:cNvPr id="13" name="Rectangle 2"/>
          <p:cNvSpPr>
            <a:spLocks noChangeArrowheads="1"/>
          </p:cNvSpPr>
          <p:nvPr/>
        </p:nvSpPr>
        <p:spPr bwMode="auto">
          <a:xfrm>
            <a:off x="-252413" y="188913"/>
            <a:ext cx="9396413" cy="503237"/>
          </a:xfrm>
          <a:prstGeom prst="rect">
            <a:avLst/>
          </a:prstGeom>
          <a:noFill/>
          <a:ln w="9525">
            <a:noFill/>
            <a:miter lim="800000"/>
            <a:headEnd/>
            <a:tailEnd/>
          </a:ln>
        </p:spPr>
        <p:txBody>
          <a:bodyPr anchor="ctr"/>
          <a:lstStyle/>
          <a:p>
            <a:pPr lvl="1" algn="ctr" eaLnBrk="1" hangingPunct="1">
              <a:defRPr/>
            </a:pPr>
            <a:r>
              <a:rPr lang="pl-PL" sz="2000" b="1" dirty="0">
                <a:solidFill>
                  <a:srgbClr val="008000"/>
                </a:solidFill>
                <a:effectLst>
                  <a:outerShdw blurRad="38100" dist="38100" dir="2700000" algn="tl">
                    <a:srgbClr val="C0C0C0"/>
                  </a:outerShdw>
                </a:effectLst>
                <a:cs typeface="Arial" charset="0"/>
              </a:rPr>
              <a:t>Działanie </a:t>
            </a:r>
            <a:r>
              <a:rPr lang="pl-PL" sz="2000" b="1" dirty="0" err="1">
                <a:solidFill>
                  <a:srgbClr val="008000"/>
                </a:solidFill>
                <a:effectLst>
                  <a:outerShdw blurRad="38100" dist="38100" dir="2700000" algn="tl">
                    <a:srgbClr val="C0C0C0"/>
                  </a:outerShdw>
                </a:effectLst>
                <a:cs typeface="Arial" charset="0"/>
              </a:rPr>
              <a:t>rolnośrodowiskowo-klimatyczne</a:t>
            </a:r>
            <a:endParaRPr lang="en-GB" sz="2000" b="1" dirty="0">
              <a:solidFill>
                <a:srgbClr val="008000"/>
              </a:solidFill>
              <a:effectLst>
                <a:outerShdw blurRad="38100" dist="38100" dir="2700000" algn="tl">
                  <a:srgbClr val="C0C0C0"/>
                </a:outerShdw>
              </a:effectLst>
              <a:cs typeface="Arial" charset="0"/>
            </a:endParaRPr>
          </a:p>
        </p:txBody>
      </p:sp>
      <p:sp>
        <p:nvSpPr>
          <p:cNvPr id="5128" name="Rectangle 3"/>
          <p:cNvSpPr>
            <a:spLocks/>
          </p:cNvSpPr>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gn="just" eaLnBrk="1" hangingPunct="1"/>
            <a:r>
              <a:rPr lang="pl-PL" altLang="pl-PL" sz="2400" b="1"/>
              <a:t>	</a:t>
            </a:r>
            <a:endParaRPr lang="pl-PL" altLang="pl-PL" sz="2400" b="1" u="sng">
              <a:cs typeface="Arial" charset="0"/>
            </a:endParaRPr>
          </a:p>
        </p:txBody>
      </p:sp>
      <p:sp>
        <p:nvSpPr>
          <p:cNvPr id="10251" name="Rectangle 3"/>
          <p:cNvSpPr>
            <a:spLocks/>
          </p:cNvSpPr>
          <p:nvPr/>
        </p:nvSpPr>
        <p:spPr bwMode="auto">
          <a:xfrm>
            <a:off x="142875" y="1268760"/>
            <a:ext cx="9001125" cy="5724525"/>
          </a:xfrm>
          <a:prstGeom prst="rect">
            <a:avLst/>
          </a:prstGeom>
          <a:noFill/>
          <a:ln w="9525">
            <a:noFill/>
            <a:miter lim="800000"/>
            <a:headEnd/>
            <a:tailEnd/>
          </a:ln>
        </p:spPr>
        <p:txBody>
          <a:bodyPr/>
          <a:lstStyle/>
          <a:p>
            <a:pPr algn="just">
              <a:defRPr/>
            </a:pPr>
            <a:endParaRPr lang="pl-PL" sz="1600" dirty="0"/>
          </a:p>
          <a:p>
            <a:pPr algn="just">
              <a:defRPr/>
            </a:pPr>
            <a:r>
              <a:rPr lang="pl-PL" sz="2000" b="1" dirty="0">
                <a:solidFill>
                  <a:srgbClr val="008000"/>
                </a:solidFill>
              </a:rPr>
              <a:t>Warunki </a:t>
            </a:r>
            <a:r>
              <a:rPr lang="pl-PL" sz="2000" b="1" dirty="0" err="1">
                <a:solidFill>
                  <a:srgbClr val="008000"/>
                </a:solidFill>
              </a:rPr>
              <a:t>kwalifikowalności</a:t>
            </a:r>
            <a:r>
              <a:rPr lang="pl-PL" sz="2000" b="1" dirty="0">
                <a:solidFill>
                  <a:srgbClr val="008000"/>
                </a:solidFill>
              </a:rPr>
              <a:t>: </a:t>
            </a:r>
          </a:p>
          <a:p>
            <a:pPr algn="just">
              <a:defRPr/>
            </a:pPr>
            <a:r>
              <a:rPr lang="pl-PL" sz="2000" dirty="0"/>
              <a:t>Płatność przyznawana jest beneficjentowi, jeżeli: </a:t>
            </a:r>
          </a:p>
          <a:p>
            <a:pPr marL="361950" indent="-361950" algn="just">
              <a:buFont typeface="Wingdings" pitchFamily="2" charset="2"/>
              <a:buChar char="Ø"/>
              <a:defRPr/>
            </a:pPr>
            <a:r>
              <a:rPr lang="pl-PL" sz="2000" dirty="0"/>
              <a:t>posiada gospodarstwo rolne położone na terytorium Rzeczypospolitej Polskiej, </a:t>
            </a:r>
            <a:r>
              <a:rPr lang="pl-PL" sz="2000" dirty="0" smtClean="0"/>
              <a:t/>
            </a:r>
            <a:br>
              <a:rPr lang="pl-PL" sz="2000" dirty="0" smtClean="0"/>
            </a:br>
            <a:r>
              <a:rPr lang="pl-PL" sz="2000" dirty="0" smtClean="0"/>
              <a:t>o </a:t>
            </a:r>
            <a:r>
              <a:rPr lang="pl-PL" sz="2000" dirty="0"/>
              <a:t>powierzchni użytków rolnych </a:t>
            </a:r>
            <a:r>
              <a:rPr lang="pl-PL" sz="2000" b="1" dirty="0"/>
              <a:t>nie mniejszej niż 1 ha.</a:t>
            </a:r>
          </a:p>
          <a:p>
            <a:pPr marL="361950" indent="-361950" algn="just">
              <a:defRPr/>
            </a:pPr>
            <a:endParaRPr lang="pl-PL" sz="2000" b="1" dirty="0"/>
          </a:p>
          <a:p>
            <a:pPr marL="361950" indent="-361950" algn="just">
              <a:defRPr/>
            </a:pPr>
            <a:r>
              <a:rPr lang="pl-PL" sz="2000" b="1" u="sng" dirty="0"/>
              <a:t>dodatkowo w przypadku realizowania pakietu 7:</a:t>
            </a:r>
          </a:p>
          <a:p>
            <a:pPr marL="361950" indent="-361950" algn="just">
              <a:buFont typeface="Wingdings" pitchFamily="2" charset="2"/>
              <a:buChar char="Ø"/>
              <a:defRPr/>
            </a:pPr>
            <a:r>
              <a:rPr lang="pl-PL" sz="2000" dirty="0"/>
              <a:t>realizuje program ochrony zasobów genetycznych wybranych gatunków zwierząt gospodarskich (bydła, koni, owiec, świń i kóz);</a:t>
            </a:r>
          </a:p>
          <a:p>
            <a:pPr marL="361950" indent="-361950" algn="just">
              <a:buFont typeface="Wingdings" pitchFamily="2" charset="2"/>
              <a:buChar char="Ø"/>
              <a:defRPr/>
            </a:pPr>
            <a:r>
              <a:rPr lang="pl-PL" sz="2000" dirty="0"/>
              <a:t>posiada minimalną liczbę krów, klaczy, owiec, loch, kóz określoną na poziomie przepisów krajowych/w programie ochrony zasobów genetycznych.</a:t>
            </a:r>
            <a:endParaRPr lang="pl-PL" sz="2000" b="1" dirty="0"/>
          </a:p>
          <a:p>
            <a:pPr algn="just">
              <a:defRPr/>
            </a:pPr>
            <a:endParaRPr lang="pl-PL" u="sng" dirty="0">
              <a:solidFill>
                <a:srgbClr val="00B050"/>
              </a:solidFill>
            </a:endParaRPr>
          </a:p>
          <a:p>
            <a:pPr algn="just">
              <a:defRPr/>
            </a:pPr>
            <a:endParaRPr lang="pl-PL" dirty="0"/>
          </a:p>
          <a:p>
            <a:pPr marL="342900" indent="-342900" algn="just" eaLnBrk="1" hangingPunct="1">
              <a:defRPr/>
            </a:pPr>
            <a:endParaRPr lang="pl-PL" altLang="pl-PL" b="1" dirty="0">
              <a:solidFill>
                <a:srgbClr val="008000"/>
              </a:solidFill>
            </a:endParaRPr>
          </a:p>
        </p:txBody>
      </p:sp>
      <p:sp>
        <p:nvSpPr>
          <p:cNvPr id="4" name="Symbol zastępczy numeru slajdu 3"/>
          <p:cNvSpPr>
            <a:spLocks noGrp="1"/>
          </p:cNvSpPr>
          <p:nvPr>
            <p:ph type="sldNum" sz="quarter" idx="12"/>
          </p:nvPr>
        </p:nvSpPr>
        <p:spPr/>
        <p:txBody>
          <a:bodyPr/>
          <a:lstStyle/>
          <a:p>
            <a:pPr>
              <a:defRPr/>
            </a:pPr>
            <a:fld id="{827DB400-EF1B-408F-897A-A3FA3A1DB194}" type="slidenum">
              <a:rPr lang="pl-PL" smtClean="0"/>
              <a:pPr>
                <a:defRPr/>
              </a:pPr>
              <a:t>63</a:t>
            </a:fld>
            <a:endParaRPr lang="pl-PL" dirty="0"/>
          </a:p>
        </p:txBody>
      </p:sp>
    </p:spTree>
    <p:extLst>
      <p:ext uri="{BB962C8B-B14F-4D97-AF65-F5344CB8AC3E}">
        <p14:creationId xmlns:p14="http://schemas.microsoft.com/office/powerpoint/2010/main" xmlns="" val="137812379"/>
      </p:ext>
    </p:extLst>
  </p:cSld>
  <p:clrMapOvr>
    <a:masterClrMapping/>
  </p:clrMapOvr>
  <p:transition>
    <p:fade thruBlk="1"/>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5"/>
          <p:cNvSpPr txBox="1">
            <a:spLocks noChangeArrowheads="1"/>
          </p:cNvSpPr>
          <p:nvPr/>
        </p:nvSpPr>
        <p:spPr bwMode="auto">
          <a:xfrm>
            <a:off x="900113" y="5805488"/>
            <a:ext cx="7580312"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pl-PL" altLang="pl-PL">
              <a:latin typeface="Calibri" pitchFamily="34" charset="0"/>
            </a:endParaRPr>
          </a:p>
        </p:txBody>
      </p:sp>
      <p:sp>
        <p:nvSpPr>
          <p:cNvPr id="6147" name="Text Box 7"/>
          <p:cNvSpPr txBox="1">
            <a:spLocks noChangeArrowheads="1"/>
          </p:cNvSpPr>
          <p:nvPr/>
        </p:nvSpPr>
        <p:spPr bwMode="auto">
          <a:xfrm>
            <a:off x="519113" y="6040438"/>
            <a:ext cx="1841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pl-PL" altLang="pl-PL">
              <a:latin typeface="Calibri" pitchFamily="34" charset="0"/>
            </a:endParaRPr>
          </a:p>
        </p:txBody>
      </p:sp>
      <p:sp>
        <p:nvSpPr>
          <p:cNvPr id="6148" name="Text Box 9"/>
          <p:cNvSpPr txBox="1">
            <a:spLocks noChangeArrowheads="1"/>
          </p:cNvSpPr>
          <p:nvPr/>
        </p:nvSpPr>
        <p:spPr bwMode="auto">
          <a:xfrm>
            <a:off x="7793038" y="6040438"/>
            <a:ext cx="1841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pl-PL" altLang="pl-PL">
              <a:latin typeface="Calibri" pitchFamily="34" charset="0"/>
            </a:endParaRPr>
          </a:p>
        </p:txBody>
      </p:sp>
      <p:sp>
        <p:nvSpPr>
          <p:cNvPr id="6149" name="Rectangle 2"/>
          <p:cNvSpPr>
            <a:spLocks noChangeArrowheads="1"/>
          </p:cNvSpPr>
          <p:nvPr/>
        </p:nvSpPr>
        <p:spPr bwMode="auto">
          <a:xfrm>
            <a:off x="457200" y="188913"/>
            <a:ext cx="8229600" cy="503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eaLnBrk="1" hangingPunct="1"/>
            <a:endParaRPr lang="en-GB" altLang="pl-PL" sz="2400" b="1">
              <a:solidFill>
                <a:srgbClr val="009999"/>
              </a:solidFill>
              <a:latin typeface="Calibri" pitchFamily="34" charset="0"/>
            </a:endParaRPr>
          </a:p>
        </p:txBody>
      </p:sp>
      <p:sp>
        <p:nvSpPr>
          <p:cNvPr id="6150" name="Rectangle 2"/>
          <p:cNvSpPr>
            <a:spLocks noChangeArrowheads="1"/>
          </p:cNvSpPr>
          <p:nvPr/>
        </p:nvSpPr>
        <p:spPr bwMode="auto">
          <a:xfrm>
            <a:off x="468313" y="260350"/>
            <a:ext cx="8229600" cy="503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eaLnBrk="1" hangingPunct="1"/>
            <a:endParaRPr lang="en-GB" altLang="pl-PL" sz="2400" b="1">
              <a:solidFill>
                <a:srgbClr val="009999"/>
              </a:solidFill>
              <a:latin typeface="Calibri" pitchFamily="34" charset="0"/>
            </a:endParaRPr>
          </a:p>
        </p:txBody>
      </p:sp>
      <p:sp>
        <p:nvSpPr>
          <p:cNvPr id="6151" name="Rectangle 3"/>
          <p:cNvSpPr>
            <a:spLocks/>
          </p:cNvSpPr>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gn="just" eaLnBrk="1" hangingPunct="1"/>
            <a:r>
              <a:rPr lang="pl-PL" altLang="pl-PL" sz="2400" b="1"/>
              <a:t>	</a:t>
            </a:r>
            <a:endParaRPr lang="pl-PL" altLang="pl-PL" sz="2400" b="1" u="sng">
              <a:cs typeface="Arial" charset="0"/>
            </a:endParaRPr>
          </a:p>
        </p:txBody>
      </p:sp>
      <p:graphicFrame>
        <p:nvGraphicFramePr>
          <p:cNvPr id="90598" name="Group 486"/>
          <p:cNvGraphicFramePr>
            <a:graphicFrameLocks noGrp="1"/>
          </p:cNvGraphicFramePr>
          <p:nvPr>
            <p:extLst>
              <p:ext uri="{D42A27DB-BD31-4B8C-83A1-F6EECF244321}">
                <p14:modId xmlns:p14="http://schemas.microsoft.com/office/powerpoint/2010/main" xmlns="" val="2897134771"/>
              </p:ext>
            </p:extLst>
          </p:nvPr>
        </p:nvGraphicFramePr>
        <p:xfrm>
          <a:off x="235777" y="1141963"/>
          <a:ext cx="8462136" cy="5442435"/>
        </p:xfrm>
        <a:graphic>
          <a:graphicData uri="http://schemas.openxmlformats.org/drawingml/2006/table">
            <a:tbl>
              <a:tblPr/>
              <a:tblGrid>
                <a:gridCol w="1558688"/>
                <a:gridCol w="2535909"/>
                <a:gridCol w="1364836"/>
                <a:gridCol w="3002703"/>
              </a:tblGrid>
              <a:tr h="328752">
                <a:tc gridSpan="3">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l-PL" sz="1400" b="1" i="0" u="none" strike="noStrike" cap="none" normalizeH="0" baseline="0" dirty="0" smtClean="0">
                          <a:ln>
                            <a:noFill/>
                          </a:ln>
                          <a:solidFill>
                            <a:schemeClr val="tx1"/>
                          </a:solidFill>
                          <a:effectLst/>
                          <a:latin typeface="Times New Roman" pitchFamily="18" charset="0"/>
                          <a:cs typeface="Times New Roman" pitchFamily="18" charset="0"/>
                        </a:rPr>
                        <a:t>Proponowane stawki  płatności PROW 2014-2020                </a:t>
                      </a:r>
                      <a:endParaRPr kumimoji="0" lang="pl-PL" sz="1400" b="1" i="0" u="none" strike="noStrike" cap="none" normalizeH="0" baseline="0" dirty="0" smtClean="0">
                        <a:ln>
                          <a:noFill/>
                        </a:ln>
                        <a:solidFill>
                          <a:schemeClr val="tx1"/>
                        </a:solidFill>
                        <a:effectLst/>
                        <a:latin typeface="Times New Roman" pitchFamily="18" charset="0"/>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hMerge="1">
                  <a:txBody>
                    <a:bodyPr/>
                    <a:lstStyle/>
                    <a:p>
                      <a:endParaRPr lang="pl-PL"/>
                    </a:p>
                  </a:txBody>
                  <a:tcPr/>
                </a:tc>
                <a:tc hMerge="1">
                  <a:txBody>
                    <a:bodyPr/>
                    <a:lstStyle/>
                    <a:p>
                      <a:endParaRPr lang="pl-PL"/>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l-PL" sz="1400" b="1" i="0" u="none" strike="noStrike" cap="none" normalizeH="0" baseline="0" dirty="0" smtClean="0">
                          <a:ln>
                            <a:noFill/>
                          </a:ln>
                          <a:solidFill>
                            <a:schemeClr val="tx1"/>
                          </a:solidFill>
                          <a:effectLst/>
                          <a:latin typeface="Times New Roman" pitchFamily="18" charset="0"/>
                        </a:rPr>
                        <a:t>Degresywność </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r>
              <a:tr h="310790">
                <a:tc gridSpan="2">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l-PL" sz="1400" b="1" i="0" u="none" strike="noStrike" cap="none" normalizeH="0" baseline="0" dirty="0" smtClean="0">
                          <a:ln>
                            <a:noFill/>
                          </a:ln>
                          <a:solidFill>
                            <a:schemeClr val="tx1"/>
                          </a:solidFill>
                          <a:effectLst/>
                          <a:latin typeface="Times New Roman" pitchFamily="18" charset="0"/>
                          <a:cs typeface="Times New Roman" pitchFamily="18" charset="0"/>
                        </a:rPr>
                        <a:t>Pakiet 1</a:t>
                      </a:r>
                      <a:r>
                        <a:rPr kumimoji="0" lang="pl-PL" sz="1400" b="0" i="0" u="none" strike="noStrike" cap="none" normalizeH="0" baseline="0" dirty="0" smtClean="0">
                          <a:ln>
                            <a:noFill/>
                          </a:ln>
                          <a:solidFill>
                            <a:schemeClr val="tx1"/>
                          </a:solidFill>
                          <a:effectLst/>
                          <a:latin typeface="Times New Roman" pitchFamily="18" charset="0"/>
                          <a:cs typeface="Times New Roman" pitchFamily="18" charset="0"/>
                        </a:rPr>
                        <a:t>. Rolnictwo zrównoważone</a:t>
                      </a:r>
                      <a:endParaRPr kumimoji="0" lang="pl-PL" sz="1400" b="0" i="0" u="none" strike="noStrike" cap="none" normalizeH="0" baseline="0" dirty="0" smtClean="0">
                        <a:ln>
                          <a:noFill/>
                        </a:ln>
                        <a:solidFill>
                          <a:schemeClr val="tx1"/>
                        </a:solidFill>
                        <a:effectLst/>
                        <a:latin typeface="Times New Roman" pitchFamily="18" charset="0"/>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pl-PL"/>
                    </a:p>
                  </a:txBody>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pl-PL" sz="1400" b="1" i="0" u="none" strike="noStrike" cap="none" normalizeH="0" baseline="0" dirty="0" smtClean="0">
                          <a:ln>
                            <a:noFill/>
                          </a:ln>
                          <a:solidFill>
                            <a:schemeClr val="tx1"/>
                          </a:solidFill>
                          <a:effectLst/>
                          <a:latin typeface="Times New Roman" pitchFamily="18" charset="0"/>
                          <a:cs typeface="Times New Roman" pitchFamily="18" charset="0"/>
                        </a:rPr>
                        <a:t> 400 zł/ha</a:t>
                      </a: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073150" marR="0" lvl="0" indent="-1073150" algn="r" defTabSz="914400" rtl="0" eaLnBrk="0" fontAlgn="base" latinLnBrk="0" hangingPunct="0">
                        <a:lnSpc>
                          <a:spcPct val="100000"/>
                        </a:lnSpc>
                        <a:spcBef>
                          <a:spcPct val="0"/>
                        </a:spcBef>
                        <a:spcAft>
                          <a:spcPct val="0"/>
                        </a:spcAft>
                        <a:buClrTx/>
                        <a:buSzTx/>
                        <a:buFontTx/>
                        <a:buNone/>
                        <a:tabLst/>
                      </a:pPr>
                      <a:r>
                        <a:rPr kumimoji="0" lang="pl-PL" sz="1400" b="1" i="0" u="none" strike="noStrike" cap="none" normalizeH="0" baseline="0" dirty="0" smtClean="0">
                          <a:ln>
                            <a:noFill/>
                          </a:ln>
                          <a:solidFill>
                            <a:schemeClr val="tx1"/>
                          </a:solidFill>
                          <a:effectLst/>
                          <a:latin typeface="Times New Roman" pitchFamily="18" charset="0"/>
                          <a:cs typeface="Times New Roman" pitchFamily="18" charset="0"/>
                        </a:rPr>
                        <a:t>100 % stawki – 0,10 ha – 50 ha</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7493">
                <a:tc gridSpan="2">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l-PL" sz="1400" b="1" i="0" u="none" strike="noStrike" cap="none" normalizeH="0" baseline="0" dirty="0" smtClean="0">
                          <a:ln>
                            <a:noFill/>
                          </a:ln>
                          <a:solidFill>
                            <a:schemeClr val="tx1"/>
                          </a:solidFill>
                          <a:effectLst/>
                          <a:latin typeface="Times New Roman" pitchFamily="18" charset="0"/>
                          <a:cs typeface="Times New Roman" pitchFamily="18" charset="0"/>
                        </a:rPr>
                        <a:t>Pakiet 2</a:t>
                      </a:r>
                      <a:r>
                        <a:rPr kumimoji="0" lang="pl-PL" sz="1400" b="0" i="0" u="none" strike="noStrike" cap="none" normalizeH="0" baseline="0" dirty="0" smtClean="0">
                          <a:ln>
                            <a:noFill/>
                          </a:ln>
                          <a:solidFill>
                            <a:schemeClr val="tx1"/>
                          </a:solidFill>
                          <a:effectLst/>
                          <a:latin typeface="Times New Roman" pitchFamily="18" charset="0"/>
                          <a:cs typeface="Times New Roman" pitchFamily="18" charset="0"/>
                        </a:rPr>
                        <a:t>. Ochrona gleb i wód</a:t>
                      </a:r>
                      <a:endParaRPr kumimoji="0" lang="pl-PL" sz="1400" b="0" i="0" u="none" strike="noStrike" cap="none" normalizeH="0" baseline="0" dirty="0" smtClean="0">
                        <a:ln>
                          <a:noFill/>
                        </a:ln>
                        <a:solidFill>
                          <a:schemeClr val="tx1"/>
                        </a:solidFill>
                        <a:effectLst/>
                        <a:latin typeface="Times New Roman" pitchFamily="18" charset="0"/>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pl-PL"/>
                    </a:p>
                  </a:txBody>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pl-PL" sz="1400" b="1" i="0" u="none" strike="noStrike" cap="none" normalizeH="0" baseline="0" dirty="0" smtClean="0">
                          <a:ln>
                            <a:noFill/>
                          </a:ln>
                          <a:solidFill>
                            <a:schemeClr val="tx1"/>
                          </a:solidFill>
                          <a:effectLst/>
                          <a:latin typeface="Times New Roman" pitchFamily="18" charset="0"/>
                          <a:cs typeface="Times New Roman" pitchFamily="18" charset="0"/>
                        </a:rPr>
                        <a:t>450 zł/ha (pasy) </a:t>
                      </a:r>
                    </a:p>
                    <a:p>
                      <a:pPr marL="0" marR="0" lvl="0" indent="0" algn="r" defTabSz="914400" rtl="0" eaLnBrk="0" fontAlgn="base" latinLnBrk="0" hangingPunct="0">
                        <a:lnSpc>
                          <a:spcPct val="100000"/>
                        </a:lnSpc>
                        <a:spcBef>
                          <a:spcPct val="0"/>
                        </a:spcBef>
                        <a:spcAft>
                          <a:spcPct val="0"/>
                        </a:spcAft>
                        <a:buClrTx/>
                        <a:buSzTx/>
                        <a:buFontTx/>
                        <a:buNone/>
                        <a:tabLst/>
                      </a:pPr>
                      <a:r>
                        <a:rPr kumimoji="0" lang="pl-PL" sz="1400" b="1" i="0" u="none" strike="noStrike" cap="none" normalizeH="0" baseline="0" dirty="0" smtClean="0">
                          <a:ln>
                            <a:noFill/>
                          </a:ln>
                          <a:solidFill>
                            <a:schemeClr val="tx1"/>
                          </a:solidFill>
                          <a:effectLst/>
                          <a:latin typeface="Times New Roman" pitchFamily="18" charset="0"/>
                          <a:cs typeface="Times New Roman" pitchFamily="18" charset="0"/>
                        </a:rPr>
                        <a:t> 543  zł/ha    </a:t>
                      </a: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pl-PL" sz="1400" b="1" i="0" u="none" strike="noStrike" cap="none" normalizeH="0" baseline="0" dirty="0" smtClean="0">
                          <a:ln>
                            <a:noFill/>
                          </a:ln>
                          <a:solidFill>
                            <a:schemeClr val="tx1"/>
                          </a:solidFill>
                          <a:effectLst/>
                          <a:latin typeface="Times New Roman" pitchFamily="18" charset="0"/>
                          <a:cs typeface="Times New Roman" pitchFamily="18" charset="0"/>
                        </a:rPr>
                        <a:t>100 % stawki – 0,10 ha – 10 ha</a:t>
                      </a:r>
                    </a:p>
                    <a:p>
                      <a:pPr marL="342900" marR="0" lvl="0" indent="-342900" algn="r" defTabSz="914400" rtl="0" eaLnBrk="0" fontAlgn="base" latinLnBrk="0" hangingPunct="0">
                        <a:lnSpc>
                          <a:spcPct val="100000"/>
                        </a:lnSpc>
                        <a:spcBef>
                          <a:spcPct val="0"/>
                        </a:spcBef>
                        <a:spcAft>
                          <a:spcPct val="0"/>
                        </a:spcAft>
                        <a:buClrTx/>
                        <a:buSzTx/>
                        <a:buFontTx/>
                        <a:buNone/>
                        <a:tabLst/>
                        <a:defRPr/>
                      </a:pPr>
                      <a:r>
                        <a:rPr kumimoji="0" lang="pl-PL" sz="1400" b="1" i="0" u="none" strike="noStrike" cap="none" normalizeH="0" baseline="0" dirty="0" smtClean="0">
                          <a:ln>
                            <a:noFill/>
                          </a:ln>
                          <a:solidFill>
                            <a:schemeClr val="tx1"/>
                          </a:solidFill>
                          <a:effectLst/>
                          <a:latin typeface="Times New Roman" pitchFamily="18" charset="0"/>
                          <a:cs typeface="Times New Roman" pitchFamily="18" charset="0"/>
                        </a:rPr>
                        <a:t>50 % stawki – pow. 10 ha – 20 ha</a:t>
                      </a: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28359">
                <a:tc gridSpan="2">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l-PL" sz="1400" b="1" i="0" u="none" strike="noStrike" cap="none" normalizeH="0" baseline="0" dirty="0" smtClean="0">
                          <a:ln>
                            <a:noFill/>
                          </a:ln>
                          <a:solidFill>
                            <a:schemeClr val="tx1"/>
                          </a:solidFill>
                          <a:effectLst/>
                          <a:latin typeface="Times New Roman" pitchFamily="18" charset="0"/>
                          <a:cs typeface="Times New Roman" pitchFamily="18" charset="0"/>
                        </a:rPr>
                        <a:t>Pakiet 3</a:t>
                      </a:r>
                      <a:r>
                        <a:rPr kumimoji="0" lang="pl-PL" sz="1400" b="0" i="0" u="none" strike="noStrike" cap="none" normalizeH="0" baseline="0" dirty="0" smtClean="0">
                          <a:ln>
                            <a:noFill/>
                          </a:ln>
                          <a:solidFill>
                            <a:schemeClr val="tx1"/>
                          </a:solidFill>
                          <a:effectLst/>
                          <a:latin typeface="Times New Roman" pitchFamily="18" charset="0"/>
                          <a:cs typeface="Times New Roman" pitchFamily="18" charset="0"/>
                        </a:rPr>
                        <a:t>. Zachowanie sadów tradycyjnych  drzew owocowych  </a:t>
                      </a:r>
                      <a:endParaRPr kumimoji="0" lang="pl-PL" sz="1400" b="0" i="0" u="none" strike="noStrike" cap="none" normalizeH="0" baseline="0" dirty="0" smtClean="0">
                        <a:ln>
                          <a:noFill/>
                        </a:ln>
                        <a:solidFill>
                          <a:schemeClr val="tx1"/>
                        </a:solidFill>
                        <a:effectLst/>
                        <a:latin typeface="Times New Roman" pitchFamily="18" charset="0"/>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pl-PL"/>
                    </a:p>
                  </a:txBody>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pl-PL" sz="1400" b="1" i="0" u="none" strike="noStrike" cap="none" normalizeH="0" baseline="0" dirty="0" smtClean="0">
                          <a:ln>
                            <a:noFill/>
                          </a:ln>
                          <a:solidFill>
                            <a:schemeClr val="tx1"/>
                          </a:solidFill>
                          <a:effectLst/>
                          <a:latin typeface="Times New Roman" pitchFamily="18" charset="0"/>
                          <a:cs typeface="Times New Roman" pitchFamily="18" charset="0"/>
                        </a:rPr>
                        <a:t>1 964 zł/ha </a:t>
                      </a: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pl-PL" sz="1400" b="1" i="0" u="none" strike="noStrike" cap="none" normalizeH="0" baseline="0" dirty="0" smtClean="0">
                          <a:ln>
                            <a:noFill/>
                          </a:ln>
                          <a:solidFill>
                            <a:schemeClr val="tx1"/>
                          </a:solidFill>
                          <a:effectLst/>
                          <a:latin typeface="Times New Roman" pitchFamily="18" charset="0"/>
                          <a:cs typeface="Times New Roman" pitchFamily="18" charset="0"/>
                        </a:rPr>
                        <a:t>100 % stawki – 0,10 ha – 10 ha</a:t>
                      </a:r>
                    </a:p>
                    <a:p>
                      <a:pPr marL="342900" marR="0" lvl="0" indent="-342900" algn="r" defTabSz="914400" rtl="0" eaLnBrk="0" fontAlgn="base" latinLnBrk="0" hangingPunct="0">
                        <a:lnSpc>
                          <a:spcPct val="100000"/>
                        </a:lnSpc>
                        <a:spcBef>
                          <a:spcPct val="0"/>
                        </a:spcBef>
                        <a:spcAft>
                          <a:spcPct val="0"/>
                        </a:spcAft>
                        <a:buClrTx/>
                        <a:buSzTx/>
                        <a:buFontTx/>
                        <a:buNone/>
                        <a:tabLst/>
                        <a:defRPr/>
                      </a:pPr>
                      <a:r>
                        <a:rPr kumimoji="0" lang="pl-PL" sz="1400" b="1" i="0" u="none" strike="noStrike" cap="none" normalizeH="0" baseline="0" dirty="0" smtClean="0">
                          <a:ln>
                            <a:noFill/>
                          </a:ln>
                          <a:solidFill>
                            <a:schemeClr val="tx1"/>
                          </a:solidFill>
                          <a:effectLst/>
                          <a:latin typeface="Times New Roman" pitchFamily="18" charset="0"/>
                          <a:cs typeface="Times New Roman" pitchFamily="18" charset="0"/>
                        </a:rPr>
                        <a:t>50 % stawki – pow. 10 ha – 20 ha</a:t>
                      </a: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45928">
                <a:tc rowSpan="10">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l-PL" sz="1400" b="1" i="0" u="none" strike="noStrike" cap="none" normalizeH="0" baseline="0" dirty="0" smtClean="0">
                          <a:ln>
                            <a:noFill/>
                          </a:ln>
                          <a:solidFill>
                            <a:schemeClr val="tx1"/>
                          </a:solidFill>
                          <a:effectLst/>
                          <a:latin typeface="Times New Roman" pitchFamily="18" charset="0"/>
                          <a:cs typeface="Times New Roman" pitchFamily="18" charset="0"/>
                        </a:rPr>
                        <a:t>Pakiet 4.</a:t>
                      </a:r>
                      <a:r>
                        <a:rPr kumimoji="0" lang="pl-PL" sz="1400" b="0" i="0" u="none" strike="noStrike" cap="none" normalizeH="0" baseline="0" dirty="0" smtClean="0">
                          <a:ln>
                            <a:noFill/>
                          </a:ln>
                          <a:solidFill>
                            <a:schemeClr val="tx1"/>
                          </a:solidFill>
                          <a:effectLst/>
                          <a:latin typeface="Times New Roman" pitchFamily="18" charset="0"/>
                          <a:cs typeface="Times New Roman" pitchFamily="18" charset="0"/>
                        </a:rPr>
                        <a:t> Cenne siedliska i zagrożone gatunki ptaków na obszarach Natura 2000</a:t>
                      </a:r>
                    </a:p>
                    <a:p>
                      <a:pPr marL="0" marR="0" lvl="0" indent="0" algn="l" defTabSz="914400" rtl="0" eaLnBrk="0" fontAlgn="base" latinLnBrk="0" hangingPunct="0">
                        <a:lnSpc>
                          <a:spcPct val="100000"/>
                        </a:lnSpc>
                        <a:spcBef>
                          <a:spcPct val="0"/>
                        </a:spcBef>
                        <a:spcAft>
                          <a:spcPct val="0"/>
                        </a:spcAft>
                        <a:buClrTx/>
                        <a:buSzTx/>
                        <a:buFontTx/>
                        <a:buNone/>
                        <a:tabLst/>
                      </a:pPr>
                      <a:r>
                        <a:rPr kumimoji="0" lang="pl-PL" sz="1400" b="0" i="0" u="none" strike="noStrike" cap="none" normalizeH="0" baseline="0" dirty="0" smtClean="0">
                          <a:ln>
                            <a:noFill/>
                          </a:ln>
                          <a:solidFill>
                            <a:schemeClr val="tx1"/>
                          </a:solidFill>
                          <a:effectLst/>
                          <a:latin typeface="Times New Roman" pitchFamily="18"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pl-PL" sz="1400" b="0" i="0" u="none" strike="noStrike" cap="none" normalizeH="0" baseline="0" dirty="0" smtClean="0">
                          <a:ln>
                            <a:noFill/>
                          </a:ln>
                          <a:solidFill>
                            <a:schemeClr val="tx1"/>
                          </a:solidFill>
                          <a:effectLst/>
                          <a:latin typeface="Times New Roman" pitchFamily="18"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pl-PL" sz="1400" b="0" i="0" u="none" strike="noStrike" cap="none" normalizeH="0" baseline="0" dirty="0" smtClean="0">
                          <a:ln>
                            <a:noFill/>
                          </a:ln>
                          <a:solidFill>
                            <a:schemeClr val="tx1"/>
                          </a:solidFill>
                          <a:effectLst/>
                          <a:latin typeface="Times New Roman" pitchFamily="18"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pl-PL" sz="1400" b="0" i="0" u="none" strike="noStrike" cap="none" normalizeH="0" baseline="0" dirty="0" smtClean="0">
                          <a:ln>
                            <a:noFill/>
                          </a:ln>
                          <a:solidFill>
                            <a:schemeClr val="tx1"/>
                          </a:solidFill>
                          <a:effectLst/>
                          <a:latin typeface="Times New Roman" pitchFamily="18"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pl-PL" sz="1400" b="0" i="0" u="none" strike="noStrike" cap="none" normalizeH="0" baseline="0" dirty="0" smtClean="0">
                          <a:ln>
                            <a:noFill/>
                          </a:ln>
                          <a:solidFill>
                            <a:schemeClr val="tx1"/>
                          </a:solidFill>
                          <a:effectLst/>
                          <a:latin typeface="Times New Roman" pitchFamily="18"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pl-PL" sz="1400" b="0" i="0" u="none" strike="noStrike" cap="none" normalizeH="0" baseline="0" dirty="0" smtClean="0">
                          <a:ln>
                            <a:noFill/>
                          </a:ln>
                          <a:solidFill>
                            <a:schemeClr val="tx1"/>
                          </a:solidFill>
                          <a:effectLst/>
                          <a:latin typeface="Times New Roman" pitchFamily="18"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pl-PL" sz="1400" b="0" i="0" u="none" strike="noStrike" cap="none" normalizeH="0" baseline="0" dirty="0" smtClean="0">
                          <a:ln>
                            <a:noFill/>
                          </a:ln>
                          <a:solidFill>
                            <a:schemeClr val="tx1"/>
                          </a:solidFill>
                          <a:effectLst/>
                          <a:latin typeface="Times New Roman" pitchFamily="18"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pl-PL" sz="1400" b="0"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pl-PL" sz="1400" b="0" i="0" u="none" strike="noStrike" cap="none" normalizeH="0" baseline="0" dirty="0" smtClean="0">
                        <a:ln>
                          <a:noFill/>
                        </a:ln>
                        <a:solidFill>
                          <a:schemeClr val="tx1"/>
                        </a:solidFill>
                        <a:effectLst/>
                        <a:latin typeface="Times New Roman" pitchFamily="18" charset="0"/>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l-PL" sz="1400" b="0" i="0" u="none" strike="noStrike" cap="none" normalizeH="0" baseline="0" smtClean="0">
                          <a:ln>
                            <a:noFill/>
                          </a:ln>
                          <a:solidFill>
                            <a:schemeClr val="tx1"/>
                          </a:solidFill>
                          <a:effectLst/>
                          <a:latin typeface="Times New Roman" pitchFamily="18" charset="0"/>
                          <a:cs typeface="Times New Roman" pitchFamily="18" charset="0"/>
                        </a:rPr>
                        <a:t>Ekstensywne użytkowanie na OSO</a:t>
                      </a:r>
                    </a:p>
                    <a:p>
                      <a:pPr marL="0" marR="0" lvl="0" indent="0" algn="ctr" defTabSz="914400" rtl="0" eaLnBrk="0" fontAlgn="base" latinLnBrk="0" hangingPunct="0">
                        <a:lnSpc>
                          <a:spcPct val="100000"/>
                        </a:lnSpc>
                        <a:spcBef>
                          <a:spcPct val="0"/>
                        </a:spcBef>
                        <a:spcAft>
                          <a:spcPct val="0"/>
                        </a:spcAft>
                        <a:buClrTx/>
                        <a:buSzTx/>
                        <a:buFontTx/>
                        <a:buNone/>
                        <a:tabLst/>
                      </a:pPr>
                      <a:r>
                        <a:rPr kumimoji="0" lang="pl-PL" sz="14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pl-PL" sz="1400" b="0" i="0" u="none" strike="noStrike" cap="none" normalizeH="0" baseline="0" smtClean="0">
                        <a:ln>
                          <a:noFill/>
                        </a:ln>
                        <a:solidFill>
                          <a:schemeClr val="tx1"/>
                        </a:solidFill>
                        <a:effectLst/>
                        <a:latin typeface="Times New Roman" pitchFamily="18" charset="0"/>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pl-PL" sz="1400" b="1" i="0" u="none" strike="noStrike" cap="none" normalizeH="0" baseline="0" dirty="0" smtClean="0">
                          <a:ln>
                            <a:noFill/>
                          </a:ln>
                          <a:solidFill>
                            <a:schemeClr val="tx1"/>
                          </a:solidFill>
                          <a:effectLst/>
                          <a:latin typeface="Times New Roman" pitchFamily="18" charset="0"/>
                          <a:cs typeface="Times New Roman" pitchFamily="18" charset="0"/>
                        </a:rPr>
                        <a:t> 589 zł/ha </a:t>
                      </a:r>
                      <a:endParaRPr kumimoji="0" lang="pl-PL" sz="1400" b="1" i="0" u="none" strike="noStrike" cap="none" normalizeH="0" baseline="0" dirty="0" smtClean="0">
                        <a:ln>
                          <a:noFill/>
                        </a:ln>
                        <a:solidFill>
                          <a:schemeClr val="tx1"/>
                        </a:solidFill>
                        <a:effectLst/>
                        <a:latin typeface="Times New Roman" pitchFamily="18" charset="0"/>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10">
                  <a: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pl-PL" sz="1400" b="1" i="0" u="none" strike="noStrike" cap="none" normalizeH="0" baseline="0" dirty="0" smtClean="0">
                          <a:ln>
                            <a:noFill/>
                          </a:ln>
                          <a:solidFill>
                            <a:schemeClr val="tx1"/>
                          </a:solidFill>
                          <a:effectLst/>
                          <a:latin typeface="Times New Roman" pitchFamily="18" charset="0"/>
                          <a:cs typeface="Times New Roman" pitchFamily="18" charset="0"/>
                        </a:rPr>
                        <a:t>100 % stawki – 0,10 ha – 50 ha</a:t>
                      </a:r>
                    </a:p>
                    <a:p>
                      <a:pPr marL="342900" marR="0" lvl="0" indent="-342900" algn="r" defTabSz="914400" rtl="0" eaLnBrk="0" fontAlgn="base" latinLnBrk="0" hangingPunct="0">
                        <a:lnSpc>
                          <a:spcPct val="100000"/>
                        </a:lnSpc>
                        <a:spcBef>
                          <a:spcPct val="0"/>
                        </a:spcBef>
                        <a:spcAft>
                          <a:spcPct val="0"/>
                        </a:spcAft>
                        <a:buClrTx/>
                        <a:buSzTx/>
                        <a:buFontTx/>
                        <a:buNone/>
                        <a:tabLst/>
                        <a:defRPr/>
                      </a:pPr>
                      <a:r>
                        <a:rPr kumimoji="0" lang="pl-PL" sz="1400" b="1" i="0" u="none" strike="noStrike" cap="none" normalizeH="0" baseline="0" dirty="0" smtClean="0">
                          <a:ln>
                            <a:noFill/>
                          </a:ln>
                          <a:solidFill>
                            <a:schemeClr val="tx1"/>
                          </a:solidFill>
                          <a:effectLst/>
                          <a:latin typeface="Times New Roman" pitchFamily="18" charset="0"/>
                          <a:cs typeface="Times New Roman" pitchFamily="18" charset="0"/>
                        </a:rPr>
                        <a:t>50 % stawki – pow. 50 ha – 100 ha </a:t>
                      </a:r>
                    </a:p>
                    <a:p>
                      <a:pPr marL="342900" marR="0" lvl="0" indent="-342900" algn="r" defTabSz="914400" rtl="0" eaLnBrk="0" fontAlgn="base" latinLnBrk="0" hangingPunct="0">
                        <a:lnSpc>
                          <a:spcPct val="100000"/>
                        </a:lnSpc>
                        <a:spcBef>
                          <a:spcPct val="0"/>
                        </a:spcBef>
                        <a:spcAft>
                          <a:spcPct val="0"/>
                        </a:spcAft>
                        <a:buClrTx/>
                        <a:buSzTx/>
                        <a:buFontTx/>
                        <a:buNone/>
                        <a:tabLst/>
                        <a:defRPr/>
                      </a:pPr>
                      <a:r>
                        <a:rPr kumimoji="0" lang="pl-PL" sz="1400" b="1" i="0" u="none" strike="noStrike" cap="none" normalizeH="0" baseline="0" dirty="0" smtClean="0">
                          <a:ln>
                            <a:noFill/>
                          </a:ln>
                          <a:solidFill>
                            <a:schemeClr val="tx1"/>
                          </a:solidFill>
                          <a:effectLst/>
                          <a:latin typeface="Times New Roman" pitchFamily="18" charset="0"/>
                        </a:rPr>
                        <a:t>25% stawki </a:t>
                      </a:r>
                      <a:r>
                        <a:rPr kumimoji="0" lang="pl-PL" sz="1400" b="1" i="0" u="none" strike="noStrike" cap="none" normalizeH="0" baseline="0" dirty="0" smtClean="0">
                          <a:ln>
                            <a:noFill/>
                          </a:ln>
                          <a:solidFill>
                            <a:schemeClr val="tx1"/>
                          </a:solidFill>
                          <a:effectLst/>
                          <a:latin typeface="Times New Roman" pitchFamily="18" charset="0"/>
                          <a:cs typeface="Times New Roman" pitchFamily="18" charset="0"/>
                        </a:rPr>
                        <a:t>– pow. 100 ha – 150 ha</a:t>
                      </a:r>
                    </a:p>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pl-PL" sz="1400" b="0" i="0" u="none" strike="noStrike" cap="none" normalizeH="0" baseline="0" dirty="0" smtClean="0">
                        <a:ln>
                          <a:noFill/>
                        </a:ln>
                        <a:solidFill>
                          <a:schemeClr val="tx1"/>
                        </a:solidFill>
                        <a:effectLst/>
                        <a:latin typeface="Times New Roman" pitchFamily="18" charset="0"/>
                      </a:endParaRP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pl-PL" sz="1200" b="0" i="0" u="none" strike="noStrike" cap="none" normalizeH="0" baseline="0" dirty="0" smtClean="0">
                          <a:ln>
                            <a:noFill/>
                          </a:ln>
                          <a:solidFill>
                            <a:schemeClr val="tx1"/>
                          </a:solidFill>
                          <a:effectLst/>
                          <a:latin typeface="Times New Roman" pitchFamily="18" charset="0"/>
                        </a:rPr>
                        <a:t>Dla obszarów Natura 2000 położonych </a:t>
                      </a:r>
                      <a:r>
                        <a:rPr kumimoji="0" lang="pl-PL" sz="1200" b="1" i="0" u="none" strike="noStrike" cap="none" normalizeH="0" baseline="0" dirty="0" smtClean="0">
                          <a:ln>
                            <a:noFill/>
                          </a:ln>
                          <a:solidFill>
                            <a:schemeClr val="tx1"/>
                          </a:solidFill>
                          <a:effectLst/>
                          <a:latin typeface="Times New Roman" pitchFamily="18" charset="0"/>
                        </a:rPr>
                        <a:t>w granicach Parków Narodowych nie stosuje się progów degresywności i limitów powierzchni </a:t>
                      </a:r>
                      <a:r>
                        <a:rPr kumimoji="0" lang="pl-PL" sz="1200" b="0" i="0" u="none" strike="noStrike" cap="none" normalizeH="0" baseline="0" dirty="0" smtClean="0">
                          <a:ln>
                            <a:noFill/>
                          </a:ln>
                          <a:solidFill>
                            <a:schemeClr val="tx1"/>
                          </a:solidFill>
                          <a:effectLst/>
                          <a:latin typeface="Times New Roman" pitchFamily="18" charset="0"/>
                        </a:rPr>
                        <a:t>wspieranej.</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0790">
                <a:tc vMerge="1">
                  <a:txBody>
                    <a:bodyPr/>
                    <a:lstStyle/>
                    <a:p>
                      <a:endParaRPr lang="pl-PL"/>
                    </a:p>
                  </a:txBody>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l-PL" sz="1400" b="0" i="0" u="none" strike="noStrike" cap="none" normalizeH="0" baseline="0" dirty="0" smtClean="0">
                          <a:ln>
                            <a:noFill/>
                          </a:ln>
                          <a:solidFill>
                            <a:schemeClr val="tx1"/>
                          </a:solidFill>
                          <a:effectLst/>
                          <a:latin typeface="Times New Roman" pitchFamily="18" charset="0"/>
                          <a:cs typeface="Times New Roman" pitchFamily="18" charset="0"/>
                        </a:rPr>
                        <a:t>Rycyk</a:t>
                      </a:r>
                      <a:endParaRPr kumimoji="0" lang="pl-PL" sz="1400" b="0" i="0" u="none" strike="noStrike" cap="none" normalizeH="0" baseline="0" dirty="0" smtClean="0">
                        <a:ln>
                          <a:noFill/>
                        </a:ln>
                        <a:solidFill>
                          <a:schemeClr val="tx1"/>
                        </a:solidFill>
                        <a:effectLst/>
                        <a:latin typeface="Times New Roman" pitchFamily="18" charset="0"/>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pl-PL" sz="1400" b="1" i="0" u="none" strike="noStrike" cap="none" normalizeH="0" baseline="0" dirty="0" smtClean="0">
                          <a:ln>
                            <a:noFill/>
                          </a:ln>
                          <a:solidFill>
                            <a:schemeClr val="tx1"/>
                          </a:solidFill>
                          <a:effectLst/>
                          <a:latin typeface="Times New Roman" pitchFamily="18" charset="0"/>
                          <a:cs typeface="Times New Roman" pitchFamily="18" charset="0"/>
                        </a:rPr>
                        <a:t> 842 zł/ha </a:t>
                      </a:r>
                      <a:endParaRPr kumimoji="0" lang="pl-PL" sz="1400" b="1" i="0" u="none" strike="noStrike" cap="none" normalizeH="0" baseline="0" dirty="0" smtClean="0">
                        <a:ln>
                          <a:noFill/>
                        </a:ln>
                        <a:solidFill>
                          <a:schemeClr val="tx1"/>
                        </a:solidFill>
                        <a:effectLst/>
                        <a:latin typeface="Times New Roman" pitchFamily="18" charset="0"/>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400" b="0" i="0" u="none" strike="noStrike" cap="none" normalizeH="0" baseline="0" dirty="0" smtClean="0">
                        <a:ln>
                          <a:noFill/>
                        </a:ln>
                        <a:solidFill>
                          <a:schemeClr val="tx1"/>
                        </a:solidFill>
                        <a:effectLst/>
                        <a:latin typeface="Times New Roman" pitchFamily="18" charset="0"/>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0790">
                <a:tc vMerge="1">
                  <a:txBody>
                    <a:bodyPr/>
                    <a:lstStyle/>
                    <a:p>
                      <a:endParaRPr lang="pl-PL"/>
                    </a:p>
                  </a:txBody>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l-PL" sz="1400" b="0" i="0" u="none" strike="noStrike" cap="none" normalizeH="0" baseline="0" dirty="0" smtClean="0">
                          <a:ln>
                            <a:noFill/>
                          </a:ln>
                          <a:solidFill>
                            <a:schemeClr val="tx1"/>
                          </a:solidFill>
                          <a:effectLst/>
                          <a:latin typeface="Times New Roman" pitchFamily="18" charset="0"/>
                          <a:cs typeface="Times New Roman" pitchFamily="18" charset="0"/>
                        </a:rPr>
                        <a:t>Wodniczka</a:t>
                      </a:r>
                      <a:endParaRPr kumimoji="0" lang="pl-PL" sz="1400" b="0" i="0" u="none" strike="noStrike" cap="none" normalizeH="0" baseline="0" dirty="0" smtClean="0">
                        <a:ln>
                          <a:noFill/>
                        </a:ln>
                        <a:solidFill>
                          <a:schemeClr val="tx1"/>
                        </a:solidFill>
                        <a:effectLst/>
                        <a:latin typeface="Times New Roman" pitchFamily="18" charset="0"/>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pl-PL" sz="1400" b="1" i="0" u="none" strike="noStrike" cap="none" normalizeH="0" baseline="0" dirty="0" smtClean="0">
                          <a:ln>
                            <a:noFill/>
                          </a:ln>
                          <a:solidFill>
                            <a:schemeClr val="tx1"/>
                          </a:solidFill>
                          <a:effectLst/>
                          <a:latin typeface="Times New Roman" pitchFamily="18" charset="0"/>
                          <a:cs typeface="Times New Roman" pitchFamily="18" charset="0"/>
                        </a:rPr>
                        <a:t>1 169 zł/ha </a:t>
                      </a:r>
                      <a:endParaRPr kumimoji="0" lang="pl-PL" sz="1400" b="1" i="0" u="none" strike="noStrike" cap="none" normalizeH="0" baseline="0" dirty="0" smtClean="0">
                        <a:ln>
                          <a:noFill/>
                        </a:ln>
                        <a:solidFill>
                          <a:schemeClr val="tx1"/>
                        </a:solidFill>
                        <a:effectLst/>
                        <a:latin typeface="Times New Roman" pitchFamily="18" charset="0"/>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400" b="0" i="0" u="none" strike="noStrike" cap="none" normalizeH="0" baseline="0" dirty="0" smtClean="0">
                        <a:ln>
                          <a:noFill/>
                        </a:ln>
                        <a:solidFill>
                          <a:schemeClr val="tx1"/>
                        </a:solidFill>
                        <a:effectLst/>
                        <a:latin typeface="Times New Roman" pitchFamily="18" charset="0"/>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0790">
                <a:tc vMerge="1">
                  <a:txBody>
                    <a:bodyPr/>
                    <a:lstStyle/>
                    <a:p>
                      <a:endParaRPr lang="pl-PL"/>
                    </a:p>
                  </a:txBody>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l-PL" sz="1400" b="0" i="0" u="none" strike="noStrike" cap="none" normalizeH="0" baseline="0" dirty="0" smtClean="0">
                          <a:ln>
                            <a:noFill/>
                          </a:ln>
                          <a:solidFill>
                            <a:schemeClr val="tx1"/>
                          </a:solidFill>
                          <a:effectLst/>
                          <a:latin typeface="Times New Roman" pitchFamily="18" charset="0"/>
                          <a:cs typeface="Times New Roman" pitchFamily="18" charset="0"/>
                        </a:rPr>
                        <a:t>Dubelt</a:t>
                      </a:r>
                      <a:endParaRPr kumimoji="0" lang="pl-PL" sz="1400" b="0" i="0" u="none" strike="noStrike" cap="none" normalizeH="0" baseline="0" dirty="0" smtClean="0">
                        <a:ln>
                          <a:noFill/>
                        </a:ln>
                        <a:solidFill>
                          <a:schemeClr val="tx1"/>
                        </a:solidFill>
                        <a:effectLst/>
                        <a:latin typeface="Times New Roman" pitchFamily="18" charset="0"/>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pl-PL" sz="1400" b="1" i="0" u="none" strike="noStrike" cap="none" normalizeH="0" baseline="0" dirty="0" smtClean="0">
                          <a:ln>
                            <a:noFill/>
                          </a:ln>
                          <a:solidFill>
                            <a:schemeClr val="tx1"/>
                          </a:solidFill>
                          <a:effectLst/>
                          <a:latin typeface="Times New Roman" pitchFamily="18" charset="0"/>
                          <a:cs typeface="Times New Roman" pitchFamily="18" charset="0"/>
                        </a:rPr>
                        <a:t>1 048 zł/ha </a:t>
                      </a:r>
                      <a:endParaRPr kumimoji="0" lang="pl-PL" sz="1400" b="1" i="0" u="none" strike="noStrike" cap="none" normalizeH="0" baseline="0" dirty="0" smtClean="0">
                        <a:ln>
                          <a:noFill/>
                        </a:ln>
                        <a:solidFill>
                          <a:schemeClr val="tx1"/>
                        </a:solidFill>
                        <a:effectLst/>
                        <a:latin typeface="Times New Roman" pitchFamily="18" charset="0"/>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400" b="0" i="0" u="none" strike="noStrike" cap="none" normalizeH="0" baseline="0" dirty="0" smtClean="0">
                        <a:ln>
                          <a:noFill/>
                        </a:ln>
                        <a:solidFill>
                          <a:schemeClr val="tx1"/>
                        </a:solidFill>
                        <a:effectLst/>
                        <a:latin typeface="Times New Roman" pitchFamily="18" charset="0"/>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0790">
                <a:tc vMerge="1">
                  <a:txBody>
                    <a:bodyPr/>
                    <a:lstStyle/>
                    <a:p>
                      <a:endParaRPr lang="pl-PL"/>
                    </a:p>
                  </a:txBody>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l-PL" sz="1400" b="0" i="0" u="none" strike="noStrike" cap="none" normalizeH="0" baseline="0" dirty="0" smtClean="0">
                          <a:ln>
                            <a:noFill/>
                          </a:ln>
                          <a:solidFill>
                            <a:schemeClr val="tx1"/>
                          </a:solidFill>
                          <a:effectLst/>
                          <a:latin typeface="Times New Roman" pitchFamily="18" charset="0"/>
                          <a:cs typeface="Times New Roman" pitchFamily="18" charset="0"/>
                        </a:rPr>
                        <a:t>Łąki </a:t>
                      </a:r>
                      <a:r>
                        <a:rPr kumimoji="0" lang="pl-PL" sz="1400" b="0" i="0" u="none" strike="noStrike" cap="none" normalizeH="0" baseline="0" dirty="0" err="1" smtClean="0">
                          <a:ln>
                            <a:noFill/>
                          </a:ln>
                          <a:solidFill>
                            <a:schemeClr val="tx1"/>
                          </a:solidFill>
                          <a:effectLst/>
                          <a:latin typeface="Times New Roman" pitchFamily="18" charset="0"/>
                          <a:cs typeface="Times New Roman" pitchFamily="18" charset="0"/>
                        </a:rPr>
                        <a:t>trzęślicowe</a:t>
                      </a:r>
                      <a:r>
                        <a:rPr kumimoji="0" lang="pl-PL" sz="1400" b="0" i="0" u="none" strike="noStrike" cap="none" normalizeH="0" baseline="0" dirty="0" smtClean="0">
                          <a:ln>
                            <a:noFill/>
                          </a:ln>
                          <a:solidFill>
                            <a:schemeClr val="tx1"/>
                          </a:solidFill>
                          <a:effectLst/>
                          <a:latin typeface="Times New Roman" pitchFamily="18" charset="0"/>
                          <a:cs typeface="Times New Roman" pitchFamily="18" charset="0"/>
                        </a:rPr>
                        <a:t> i </a:t>
                      </a:r>
                      <a:r>
                        <a:rPr kumimoji="0" lang="pl-PL" sz="1400" b="0" i="0" u="none" strike="noStrike" cap="none" normalizeH="0" baseline="0" dirty="0" err="1" smtClean="0">
                          <a:ln>
                            <a:noFill/>
                          </a:ln>
                          <a:solidFill>
                            <a:schemeClr val="tx1"/>
                          </a:solidFill>
                          <a:effectLst/>
                          <a:latin typeface="Times New Roman" pitchFamily="18" charset="0"/>
                          <a:cs typeface="Times New Roman" pitchFamily="18" charset="0"/>
                        </a:rPr>
                        <a:t>selernicowe</a:t>
                      </a:r>
                      <a:endParaRPr kumimoji="0" lang="pl-PL" sz="1400" b="0" i="0" u="none" strike="noStrike" cap="none" normalizeH="0" baseline="0" dirty="0" smtClean="0">
                        <a:ln>
                          <a:noFill/>
                        </a:ln>
                        <a:solidFill>
                          <a:schemeClr val="tx1"/>
                        </a:solidFill>
                        <a:effectLst/>
                        <a:latin typeface="Times New Roman" pitchFamily="18" charset="0"/>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pl-PL" sz="1400" b="1" i="0" u="none" strike="noStrike" cap="none" normalizeH="0" baseline="0" dirty="0" smtClean="0">
                          <a:ln>
                            <a:noFill/>
                          </a:ln>
                          <a:solidFill>
                            <a:schemeClr val="tx1"/>
                          </a:solidFill>
                          <a:effectLst/>
                          <a:latin typeface="Times New Roman" pitchFamily="18" charset="0"/>
                          <a:cs typeface="Times New Roman" pitchFamily="18" charset="0"/>
                        </a:rPr>
                        <a:t>1 277 zł/ha </a:t>
                      </a:r>
                      <a:endParaRPr kumimoji="0" lang="pl-PL" sz="1400" b="1" i="0" u="none" strike="noStrike" cap="none" normalizeH="0" baseline="0" dirty="0" smtClean="0">
                        <a:ln>
                          <a:noFill/>
                        </a:ln>
                        <a:solidFill>
                          <a:schemeClr val="tx1"/>
                        </a:solidFill>
                        <a:effectLst/>
                        <a:latin typeface="Times New Roman" pitchFamily="18" charset="0"/>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400" b="0" i="0" u="none" strike="noStrike" cap="none" normalizeH="0" baseline="0" dirty="0" smtClean="0">
                        <a:ln>
                          <a:noFill/>
                        </a:ln>
                        <a:solidFill>
                          <a:schemeClr val="tx1"/>
                        </a:solidFill>
                        <a:effectLst/>
                        <a:latin typeface="Times New Roman" pitchFamily="18" charset="0"/>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0790">
                <a:tc vMerge="1">
                  <a:txBody>
                    <a:bodyPr/>
                    <a:lstStyle/>
                    <a:p>
                      <a:endParaRPr lang="pl-PL"/>
                    </a:p>
                  </a:txBody>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l-PL" sz="1400" b="0" i="0" u="none" strike="noStrike" cap="none" normalizeH="0" baseline="0" dirty="0" err="1" smtClean="0">
                          <a:ln>
                            <a:noFill/>
                          </a:ln>
                          <a:solidFill>
                            <a:schemeClr val="tx1"/>
                          </a:solidFill>
                          <a:effectLst/>
                          <a:latin typeface="Times New Roman" pitchFamily="18" charset="0"/>
                          <a:cs typeface="Times New Roman" pitchFamily="18" charset="0"/>
                        </a:rPr>
                        <a:t>Słonorośla</a:t>
                      </a:r>
                      <a:r>
                        <a:rPr kumimoji="0" lang="pl-PL" sz="1400" b="0"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pl-PL" sz="1400" b="0" i="0" u="none" strike="noStrike" cap="none" normalizeH="0" baseline="0" dirty="0" smtClean="0">
                        <a:ln>
                          <a:noFill/>
                        </a:ln>
                        <a:solidFill>
                          <a:schemeClr val="tx1"/>
                        </a:solidFill>
                        <a:effectLst/>
                        <a:latin typeface="Times New Roman" pitchFamily="18" charset="0"/>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pl-PL" sz="1400" b="1" i="0" u="none" strike="noStrike" cap="none" normalizeH="0" baseline="0" dirty="0" smtClean="0">
                          <a:ln>
                            <a:noFill/>
                          </a:ln>
                          <a:solidFill>
                            <a:schemeClr val="tx1"/>
                          </a:solidFill>
                          <a:effectLst/>
                          <a:latin typeface="Times New Roman" pitchFamily="18" charset="0"/>
                          <a:cs typeface="Times New Roman" pitchFamily="18" charset="0"/>
                        </a:rPr>
                        <a:t>1 209 zł/ha </a:t>
                      </a:r>
                      <a:endParaRPr kumimoji="0" lang="pl-PL" sz="1400" b="1" i="0" u="none" strike="noStrike" cap="none" normalizeH="0" baseline="0" dirty="0" smtClean="0">
                        <a:ln>
                          <a:noFill/>
                        </a:ln>
                        <a:solidFill>
                          <a:schemeClr val="tx1"/>
                        </a:solidFill>
                        <a:effectLst/>
                        <a:latin typeface="Times New Roman" pitchFamily="18" charset="0"/>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400" b="0" i="0" u="none" strike="noStrike" cap="none" normalizeH="0" baseline="0" dirty="0" smtClean="0">
                        <a:ln>
                          <a:noFill/>
                        </a:ln>
                        <a:solidFill>
                          <a:schemeClr val="tx1"/>
                        </a:solidFill>
                        <a:effectLst/>
                        <a:latin typeface="Times New Roman" pitchFamily="18" charset="0"/>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0790">
                <a:tc vMerge="1">
                  <a:txBody>
                    <a:bodyPr/>
                    <a:lstStyle/>
                    <a:p>
                      <a:endParaRPr lang="pl-PL"/>
                    </a:p>
                  </a:txBody>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l-PL" sz="1400" b="0" i="0" u="none" strike="noStrike" cap="none" normalizeH="0" baseline="0" dirty="0" smtClean="0">
                          <a:ln>
                            <a:noFill/>
                          </a:ln>
                          <a:solidFill>
                            <a:schemeClr val="tx1"/>
                          </a:solidFill>
                          <a:effectLst/>
                          <a:latin typeface="Times New Roman" pitchFamily="18" charset="0"/>
                          <a:cs typeface="Times New Roman" pitchFamily="18" charset="0"/>
                        </a:rPr>
                        <a:t>Murawy ciepłolubne:</a:t>
                      </a:r>
                      <a:endParaRPr kumimoji="0" lang="pl-PL" sz="1400" b="0" i="0" u="none" strike="noStrike" cap="none" normalizeH="0" baseline="0" dirty="0" smtClean="0">
                        <a:ln>
                          <a:noFill/>
                        </a:ln>
                        <a:solidFill>
                          <a:schemeClr val="tx1"/>
                        </a:solidFill>
                        <a:effectLst/>
                        <a:latin typeface="Times New Roman" pitchFamily="18" charset="0"/>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pl-PL" sz="1400" b="1" i="0" u="none" strike="noStrike" cap="none" normalizeH="0" baseline="0" dirty="0" smtClean="0">
                          <a:ln>
                            <a:noFill/>
                          </a:ln>
                          <a:solidFill>
                            <a:schemeClr val="tx1"/>
                          </a:solidFill>
                          <a:effectLst/>
                          <a:latin typeface="Times New Roman" pitchFamily="18" charset="0"/>
                          <a:cs typeface="Times New Roman" pitchFamily="18" charset="0"/>
                        </a:rPr>
                        <a:t>1 300 zł/ha </a:t>
                      </a:r>
                      <a:endParaRPr kumimoji="0" lang="pl-PL" sz="1400" b="1" i="0" u="none" strike="noStrike" cap="none" normalizeH="0" baseline="0" dirty="0" smtClean="0">
                        <a:ln>
                          <a:noFill/>
                        </a:ln>
                        <a:solidFill>
                          <a:schemeClr val="tx1"/>
                        </a:solidFill>
                        <a:effectLst/>
                        <a:latin typeface="Times New Roman" pitchFamily="18" charset="0"/>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400" b="0" i="0" u="none" strike="noStrike" cap="none" normalizeH="0" baseline="0" dirty="0" smtClean="0">
                        <a:ln>
                          <a:noFill/>
                        </a:ln>
                        <a:solidFill>
                          <a:schemeClr val="tx1"/>
                        </a:solidFill>
                        <a:effectLst/>
                        <a:latin typeface="Times New Roman" pitchFamily="18" charset="0"/>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0790">
                <a:tc vMerge="1">
                  <a:txBody>
                    <a:bodyPr/>
                    <a:lstStyle/>
                    <a:p>
                      <a:endParaRPr lang="pl-PL"/>
                    </a:p>
                  </a:txBody>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l-PL" sz="1400" b="0" i="0" u="none" strike="noStrike" cap="none" normalizeH="0" baseline="0" dirty="0" smtClean="0">
                          <a:ln>
                            <a:noFill/>
                          </a:ln>
                          <a:solidFill>
                            <a:schemeClr val="tx1"/>
                          </a:solidFill>
                          <a:effectLst/>
                          <a:latin typeface="Times New Roman" pitchFamily="18" charset="0"/>
                          <a:cs typeface="Times New Roman" pitchFamily="18" charset="0"/>
                        </a:rPr>
                        <a:t>Półnaturalne łąki i wilgotne</a:t>
                      </a:r>
                      <a:endParaRPr kumimoji="0" lang="pl-PL" sz="1400" b="0" i="0" u="none" strike="noStrike" cap="none" normalizeH="0" baseline="0" dirty="0" smtClean="0">
                        <a:ln>
                          <a:noFill/>
                        </a:ln>
                        <a:solidFill>
                          <a:schemeClr val="tx1"/>
                        </a:solidFill>
                        <a:effectLst/>
                        <a:latin typeface="Times New Roman" pitchFamily="18" charset="0"/>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pl-PL" sz="1400" b="1" i="0" u="none" strike="noStrike" cap="none" normalizeH="0" baseline="0" dirty="0" smtClean="0">
                          <a:ln>
                            <a:noFill/>
                          </a:ln>
                          <a:solidFill>
                            <a:schemeClr val="tx1"/>
                          </a:solidFill>
                          <a:effectLst/>
                          <a:latin typeface="Times New Roman" pitchFamily="18" charset="0"/>
                          <a:cs typeface="Times New Roman" pitchFamily="18" charset="0"/>
                        </a:rPr>
                        <a:t> 874 zł/ha </a:t>
                      </a:r>
                      <a:endParaRPr kumimoji="0" lang="pl-PL" sz="1400" b="1" i="0" u="none" strike="noStrike" cap="none" normalizeH="0" baseline="0" dirty="0" smtClean="0">
                        <a:ln>
                          <a:noFill/>
                        </a:ln>
                        <a:solidFill>
                          <a:schemeClr val="tx1"/>
                        </a:solidFill>
                        <a:effectLst/>
                        <a:latin typeface="Times New Roman" pitchFamily="18" charset="0"/>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400" b="0" i="0" u="none" strike="noStrike" cap="none" normalizeH="0" baseline="0" dirty="0" smtClean="0">
                        <a:ln>
                          <a:noFill/>
                        </a:ln>
                        <a:solidFill>
                          <a:schemeClr val="tx1"/>
                        </a:solidFill>
                        <a:effectLst/>
                        <a:latin typeface="Times New Roman" pitchFamily="18" charset="0"/>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0790">
                <a:tc vMerge="1">
                  <a:txBody>
                    <a:bodyPr/>
                    <a:lstStyle/>
                    <a:p>
                      <a:endParaRPr lang="pl-PL"/>
                    </a:p>
                  </a:txBody>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l-PL" sz="1400" b="0" i="0" u="none" strike="noStrike" cap="none" normalizeH="0" baseline="0" smtClean="0">
                          <a:ln>
                            <a:noFill/>
                          </a:ln>
                          <a:solidFill>
                            <a:schemeClr val="tx1"/>
                          </a:solidFill>
                          <a:effectLst/>
                          <a:latin typeface="Times New Roman" pitchFamily="18" charset="0"/>
                          <a:cs typeface="Times New Roman" pitchFamily="18" charset="0"/>
                        </a:rPr>
                        <a:t>Półnaturalne łąki świeże</a:t>
                      </a:r>
                      <a:endParaRPr kumimoji="0" lang="pl-PL" sz="1400" b="0" i="0" u="none" strike="noStrike" cap="none" normalizeH="0" baseline="0" smtClean="0">
                        <a:ln>
                          <a:noFill/>
                        </a:ln>
                        <a:solidFill>
                          <a:schemeClr val="tx1"/>
                        </a:solidFill>
                        <a:effectLst/>
                        <a:latin typeface="Times New Roman" pitchFamily="18" charset="0"/>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pl-PL" sz="1400" b="1" i="0" u="none" strike="noStrike" cap="none" normalizeH="0" baseline="0" dirty="0" smtClean="0">
                          <a:ln>
                            <a:noFill/>
                          </a:ln>
                          <a:solidFill>
                            <a:schemeClr val="tx1"/>
                          </a:solidFill>
                          <a:effectLst/>
                          <a:latin typeface="Times New Roman" pitchFamily="18" charset="0"/>
                          <a:cs typeface="Times New Roman" pitchFamily="18" charset="0"/>
                        </a:rPr>
                        <a:t>1 072 zł/ha </a:t>
                      </a:r>
                      <a:endParaRPr kumimoji="0" lang="pl-PL" sz="1400" b="1" i="0" u="none" strike="noStrike" cap="none" normalizeH="0" baseline="0" dirty="0" smtClean="0">
                        <a:ln>
                          <a:noFill/>
                        </a:ln>
                        <a:solidFill>
                          <a:schemeClr val="tx1"/>
                        </a:solidFill>
                        <a:effectLst/>
                        <a:latin typeface="Times New Roman" pitchFamily="18" charset="0"/>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400" b="0" i="0" u="none" strike="noStrike" cap="none" normalizeH="0" baseline="0" dirty="0" smtClean="0">
                        <a:ln>
                          <a:noFill/>
                        </a:ln>
                        <a:solidFill>
                          <a:schemeClr val="tx1"/>
                        </a:solidFill>
                        <a:effectLst/>
                        <a:latin typeface="Times New Roman" pitchFamily="18" charset="0"/>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0790">
                <a:tc vMerge="1">
                  <a:txBody>
                    <a:bodyPr/>
                    <a:lstStyle/>
                    <a:p>
                      <a:endParaRPr lang="pl-PL"/>
                    </a:p>
                  </a:txBody>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l-PL" sz="1400" b="0" i="0" u="none" strike="noStrike" cap="none" normalizeH="0" baseline="0" dirty="0" smtClean="0">
                          <a:ln>
                            <a:noFill/>
                          </a:ln>
                          <a:solidFill>
                            <a:schemeClr val="tx1"/>
                          </a:solidFill>
                          <a:effectLst/>
                          <a:latin typeface="Times New Roman" pitchFamily="18" charset="0"/>
                          <a:cs typeface="Times New Roman" pitchFamily="18" charset="0"/>
                        </a:rPr>
                        <a:t>Torfowiska</a:t>
                      </a:r>
                      <a:endParaRPr kumimoji="0" lang="pl-PL" sz="1400" b="0" i="0" u="none" strike="noStrike" cap="none" normalizeH="0" baseline="0" dirty="0" smtClean="0">
                        <a:ln>
                          <a:noFill/>
                        </a:ln>
                        <a:solidFill>
                          <a:schemeClr val="tx1"/>
                        </a:solidFill>
                        <a:effectLst/>
                        <a:latin typeface="Times New Roman" pitchFamily="18" charset="0"/>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pl-PL" sz="1400" b="1" i="0" u="none" strike="noStrike" cap="none" normalizeH="0" baseline="0" dirty="0" smtClean="0">
                          <a:ln>
                            <a:noFill/>
                          </a:ln>
                          <a:solidFill>
                            <a:schemeClr val="tx1"/>
                          </a:solidFill>
                          <a:effectLst/>
                          <a:latin typeface="Times New Roman" pitchFamily="18" charset="0"/>
                          <a:cs typeface="Times New Roman" pitchFamily="18" charset="0"/>
                        </a:rPr>
                        <a:t> 600 zł/ha</a:t>
                      </a:r>
                      <a:endParaRPr kumimoji="0" lang="pl-PL" sz="1400" b="1" i="0" u="none" strike="noStrike" cap="none" normalizeH="0" baseline="0" dirty="0" smtClean="0">
                        <a:ln>
                          <a:noFill/>
                        </a:ln>
                        <a:solidFill>
                          <a:schemeClr val="tx1"/>
                        </a:solidFill>
                        <a:effectLst/>
                        <a:latin typeface="Times New Roman" pitchFamily="18" charset="0"/>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400" b="0" i="0" u="none" strike="noStrike" cap="none" normalizeH="0" baseline="0" dirty="0" smtClean="0">
                        <a:ln>
                          <a:noFill/>
                        </a:ln>
                        <a:solidFill>
                          <a:schemeClr val="tx1"/>
                        </a:solidFill>
                        <a:effectLst/>
                        <a:latin typeface="Times New Roman" pitchFamily="18" charset="0"/>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2" name="Rectangle 2"/>
          <p:cNvSpPr>
            <a:spLocks noChangeArrowheads="1"/>
          </p:cNvSpPr>
          <p:nvPr/>
        </p:nvSpPr>
        <p:spPr bwMode="auto">
          <a:xfrm>
            <a:off x="-252413" y="8732"/>
            <a:ext cx="9396413" cy="503237"/>
          </a:xfrm>
          <a:prstGeom prst="rect">
            <a:avLst/>
          </a:prstGeom>
          <a:noFill/>
          <a:ln w="9525">
            <a:noFill/>
            <a:miter lim="800000"/>
            <a:headEnd/>
            <a:tailEnd/>
          </a:ln>
        </p:spPr>
        <p:txBody>
          <a:bodyPr anchor="ctr"/>
          <a:lstStyle/>
          <a:p>
            <a:pPr lvl="1" algn="ctr" eaLnBrk="1" hangingPunct="1">
              <a:defRPr/>
            </a:pPr>
            <a:r>
              <a:rPr lang="pl-PL" sz="1600" b="1" dirty="0">
                <a:effectLst>
                  <a:outerShdw blurRad="38100" dist="38100" dir="2700000" algn="tl">
                    <a:srgbClr val="C0C0C0"/>
                  </a:outerShdw>
                </a:effectLst>
                <a:cs typeface="Arial" charset="0"/>
              </a:rPr>
              <a:t>           </a:t>
            </a:r>
            <a:r>
              <a:rPr lang="pl-PL" b="1" dirty="0">
                <a:solidFill>
                  <a:srgbClr val="008000"/>
                </a:solidFill>
                <a:effectLst>
                  <a:outerShdw blurRad="38100" dist="38100" dir="2700000" algn="tl">
                    <a:srgbClr val="C0C0C0"/>
                  </a:outerShdw>
                </a:effectLst>
                <a:cs typeface="Arial" charset="0"/>
              </a:rPr>
              <a:t>Działanie </a:t>
            </a:r>
            <a:r>
              <a:rPr lang="pl-PL" b="1" dirty="0" err="1">
                <a:solidFill>
                  <a:srgbClr val="008000"/>
                </a:solidFill>
                <a:effectLst>
                  <a:outerShdw blurRad="38100" dist="38100" dir="2700000" algn="tl">
                    <a:srgbClr val="C0C0C0"/>
                  </a:outerShdw>
                </a:effectLst>
                <a:cs typeface="Arial" charset="0"/>
              </a:rPr>
              <a:t>rolnośrodowiskowo-klimatyczne</a:t>
            </a:r>
            <a:r>
              <a:rPr lang="pl-PL" b="1" dirty="0">
                <a:solidFill>
                  <a:srgbClr val="008000"/>
                </a:solidFill>
                <a:effectLst>
                  <a:outerShdw blurRad="38100" dist="38100" dir="2700000" algn="tl">
                    <a:srgbClr val="C0C0C0"/>
                  </a:outerShdw>
                </a:effectLst>
                <a:cs typeface="Arial" charset="0"/>
              </a:rPr>
              <a:t> - proponowane stawki płatności</a:t>
            </a:r>
            <a:endParaRPr lang="en-GB" b="1" dirty="0">
              <a:solidFill>
                <a:srgbClr val="008000"/>
              </a:solidFill>
              <a:effectLst>
                <a:outerShdw blurRad="38100" dist="38100" dir="2700000" algn="tl">
                  <a:srgbClr val="C0C0C0"/>
                </a:outerShdw>
              </a:effectLst>
              <a:cs typeface="Arial" charset="0"/>
            </a:endParaRPr>
          </a:p>
        </p:txBody>
      </p:sp>
      <p:sp>
        <p:nvSpPr>
          <p:cNvPr id="4" name="Symbol zastępczy numeru slajdu 3"/>
          <p:cNvSpPr>
            <a:spLocks noGrp="1"/>
          </p:cNvSpPr>
          <p:nvPr>
            <p:ph type="sldNum" sz="quarter" idx="12"/>
          </p:nvPr>
        </p:nvSpPr>
        <p:spPr/>
        <p:txBody>
          <a:bodyPr/>
          <a:lstStyle/>
          <a:p>
            <a:pPr>
              <a:defRPr/>
            </a:pPr>
            <a:fld id="{827DB400-EF1B-408F-897A-A3FA3A1DB194}" type="slidenum">
              <a:rPr lang="pl-PL" smtClean="0"/>
              <a:pPr>
                <a:defRPr/>
              </a:pPr>
              <a:t>64</a:t>
            </a:fld>
            <a:endParaRPr lang="pl-PL" dirty="0"/>
          </a:p>
        </p:txBody>
      </p:sp>
    </p:spTree>
    <p:extLst>
      <p:ext uri="{BB962C8B-B14F-4D97-AF65-F5344CB8AC3E}">
        <p14:creationId xmlns:p14="http://schemas.microsoft.com/office/powerpoint/2010/main" xmlns="" val="1640705239"/>
      </p:ext>
    </p:extLst>
  </p:cSld>
  <p:clrMapOvr>
    <a:masterClrMapping/>
  </p:clrMapOvr>
  <p:transition>
    <p:fade thruBlk="1"/>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5"/>
          <p:cNvSpPr txBox="1">
            <a:spLocks noChangeArrowheads="1"/>
          </p:cNvSpPr>
          <p:nvPr/>
        </p:nvSpPr>
        <p:spPr bwMode="auto">
          <a:xfrm>
            <a:off x="900113" y="5805488"/>
            <a:ext cx="7580312"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pl-PL" altLang="pl-PL">
              <a:latin typeface="Calibri" pitchFamily="34" charset="0"/>
            </a:endParaRPr>
          </a:p>
        </p:txBody>
      </p:sp>
      <p:sp>
        <p:nvSpPr>
          <p:cNvPr id="7171" name="Text Box 7"/>
          <p:cNvSpPr txBox="1">
            <a:spLocks noChangeArrowheads="1"/>
          </p:cNvSpPr>
          <p:nvPr/>
        </p:nvSpPr>
        <p:spPr bwMode="auto">
          <a:xfrm>
            <a:off x="519113" y="6040438"/>
            <a:ext cx="1841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pl-PL" altLang="pl-PL">
              <a:latin typeface="Calibri" pitchFamily="34" charset="0"/>
            </a:endParaRPr>
          </a:p>
        </p:txBody>
      </p:sp>
      <p:sp>
        <p:nvSpPr>
          <p:cNvPr id="7172" name="Text Box 9"/>
          <p:cNvSpPr txBox="1">
            <a:spLocks noChangeArrowheads="1"/>
          </p:cNvSpPr>
          <p:nvPr/>
        </p:nvSpPr>
        <p:spPr bwMode="auto">
          <a:xfrm>
            <a:off x="7793038" y="6040438"/>
            <a:ext cx="1841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pl-PL" altLang="pl-PL">
              <a:latin typeface="Calibri" pitchFamily="34" charset="0"/>
            </a:endParaRPr>
          </a:p>
        </p:txBody>
      </p:sp>
      <p:sp>
        <p:nvSpPr>
          <p:cNvPr id="7173" name="Rectangle 2"/>
          <p:cNvSpPr>
            <a:spLocks noChangeArrowheads="1"/>
          </p:cNvSpPr>
          <p:nvPr/>
        </p:nvSpPr>
        <p:spPr bwMode="auto">
          <a:xfrm>
            <a:off x="457200" y="188913"/>
            <a:ext cx="8229600" cy="503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eaLnBrk="1" hangingPunct="1"/>
            <a:endParaRPr lang="en-GB" altLang="pl-PL" sz="2400" b="1">
              <a:solidFill>
                <a:srgbClr val="009999"/>
              </a:solidFill>
              <a:latin typeface="Calibri" pitchFamily="34" charset="0"/>
            </a:endParaRPr>
          </a:p>
        </p:txBody>
      </p:sp>
      <p:sp>
        <p:nvSpPr>
          <p:cNvPr id="7174" name="Rectangle 3"/>
          <p:cNvSpPr txBox="1">
            <a:spLocks noChangeArrowheads="1"/>
          </p:cNvSpPr>
          <p:nvPr/>
        </p:nvSpPr>
        <p:spPr bwMode="auto">
          <a:xfrm>
            <a:off x="468313" y="1052513"/>
            <a:ext cx="8229600" cy="5040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pl-PL" altLang="pl-PL" sz="2800" b="1">
              <a:latin typeface="Calibri" pitchFamily="34" charset="0"/>
            </a:endParaRPr>
          </a:p>
          <a:p>
            <a:pPr eaLnBrk="1" hangingPunct="1"/>
            <a:endParaRPr lang="pl-PL" altLang="pl-PL" sz="2800" b="1">
              <a:latin typeface="Calibri" pitchFamily="34" charset="0"/>
            </a:endParaRPr>
          </a:p>
        </p:txBody>
      </p:sp>
      <p:sp>
        <p:nvSpPr>
          <p:cNvPr id="7175" name="Rectangle 2"/>
          <p:cNvSpPr>
            <a:spLocks noChangeArrowheads="1"/>
          </p:cNvSpPr>
          <p:nvPr/>
        </p:nvSpPr>
        <p:spPr bwMode="auto">
          <a:xfrm>
            <a:off x="468313" y="260350"/>
            <a:ext cx="8229600" cy="503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eaLnBrk="1" hangingPunct="1"/>
            <a:endParaRPr lang="en-GB" altLang="pl-PL" sz="2400" b="1">
              <a:solidFill>
                <a:srgbClr val="009999"/>
              </a:solidFill>
              <a:latin typeface="Calibri" pitchFamily="34" charset="0"/>
            </a:endParaRPr>
          </a:p>
        </p:txBody>
      </p:sp>
      <p:sp>
        <p:nvSpPr>
          <p:cNvPr id="13" name="Rectangle 2"/>
          <p:cNvSpPr>
            <a:spLocks noChangeArrowheads="1"/>
          </p:cNvSpPr>
          <p:nvPr/>
        </p:nvSpPr>
        <p:spPr bwMode="auto">
          <a:xfrm>
            <a:off x="-252413" y="8732"/>
            <a:ext cx="9396413" cy="503237"/>
          </a:xfrm>
          <a:prstGeom prst="rect">
            <a:avLst/>
          </a:prstGeom>
          <a:noFill/>
          <a:ln w="9525">
            <a:noFill/>
            <a:miter lim="800000"/>
            <a:headEnd/>
            <a:tailEnd/>
          </a:ln>
        </p:spPr>
        <p:txBody>
          <a:bodyPr anchor="ctr"/>
          <a:lstStyle/>
          <a:p>
            <a:pPr lvl="1" algn="ctr" eaLnBrk="1" hangingPunct="1">
              <a:defRPr/>
            </a:pPr>
            <a:r>
              <a:rPr lang="pl-PL" sz="1600" b="1" dirty="0">
                <a:effectLst>
                  <a:outerShdw blurRad="38100" dist="38100" dir="2700000" algn="tl">
                    <a:srgbClr val="C0C0C0"/>
                  </a:outerShdw>
                </a:effectLst>
                <a:cs typeface="Arial" charset="0"/>
              </a:rPr>
              <a:t>           </a:t>
            </a:r>
            <a:r>
              <a:rPr lang="pl-PL" b="1" dirty="0">
                <a:solidFill>
                  <a:srgbClr val="008000"/>
                </a:solidFill>
                <a:effectLst>
                  <a:outerShdw blurRad="38100" dist="38100" dir="2700000" algn="tl">
                    <a:srgbClr val="C0C0C0"/>
                  </a:outerShdw>
                </a:effectLst>
                <a:cs typeface="Arial" charset="0"/>
              </a:rPr>
              <a:t>Działanie </a:t>
            </a:r>
            <a:r>
              <a:rPr lang="pl-PL" b="1" dirty="0" err="1">
                <a:solidFill>
                  <a:srgbClr val="008000"/>
                </a:solidFill>
                <a:effectLst>
                  <a:outerShdw blurRad="38100" dist="38100" dir="2700000" algn="tl">
                    <a:srgbClr val="C0C0C0"/>
                  </a:outerShdw>
                </a:effectLst>
                <a:cs typeface="Arial" charset="0"/>
              </a:rPr>
              <a:t>rolnośrodowiskowo-klimatyczne</a:t>
            </a:r>
            <a:r>
              <a:rPr lang="pl-PL" b="1" dirty="0">
                <a:solidFill>
                  <a:srgbClr val="008000"/>
                </a:solidFill>
                <a:effectLst>
                  <a:outerShdw blurRad="38100" dist="38100" dir="2700000" algn="tl">
                    <a:srgbClr val="C0C0C0"/>
                  </a:outerShdw>
                </a:effectLst>
                <a:cs typeface="Arial" charset="0"/>
              </a:rPr>
              <a:t> - proponowane stawki płatno</a:t>
            </a:r>
            <a:r>
              <a:rPr lang="pl-PL" b="1" dirty="0">
                <a:solidFill>
                  <a:srgbClr val="009400"/>
                </a:solidFill>
                <a:effectLst>
                  <a:outerShdw blurRad="38100" dist="38100" dir="2700000" algn="tl">
                    <a:srgbClr val="C0C0C0"/>
                  </a:outerShdw>
                </a:effectLst>
                <a:cs typeface="Arial" charset="0"/>
              </a:rPr>
              <a:t>ści</a:t>
            </a:r>
            <a:endParaRPr lang="en-GB" b="1" dirty="0">
              <a:solidFill>
                <a:srgbClr val="009400"/>
              </a:solidFill>
              <a:effectLst>
                <a:outerShdw blurRad="38100" dist="38100" dir="2700000" algn="tl">
                  <a:srgbClr val="C0C0C0"/>
                </a:outerShdw>
              </a:effectLst>
              <a:cs typeface="Arial" charset="0"/>
            </a:endParaRPr>
          </a:p>
        </p:txBody>
      </p:sp>
      <p:sp>
        <p:nvSpPr>
          <p:cNvPr id="7177" name="Rectangle 3"/>
          <p:cNvSpPr>
            <a:spLocks/>
          </p:cNvSpPr>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gn="just" eaLnBrk="1" hangingPunct="1"/>
            <a:r>
              <a:rPr lang="pl-PL" altLang="pl-PL" sz="2400" b="1"/>
              <a:t>	</a:t>
            </a:r>
            <a:endParaRPr lang="pl-PL" altLang="pl-PL" sz="2400" b="1" u="sng">
              <a:cs typeface="Arial" charset="0"/>
            </a:endParaRPr>
          </a:p>
        </p:txBody>
      </p:sp>
      <p:graphicFrame>
        <p:nvGraphicFramePr>
          <p:cNvPr id="14" name="Group 114"/>
          <p:cNvGraphicFramePr>
            <a:graphicFrameLocks noGrp="1"/>
          </p:cNvGraphicFramePr>
          <p:nvPr>
            <p:extLst>
              <p:ext uri="{D42A27DB-BD31-4B8C-83A1-F6EECF244321}">
                <p14:modId xmlns:p14="http://schemas.microsoft.com/office/powerpoint/2010/main" xmlns="" val="155168673"/>
              </p:ext>
            </p:extLst>
          </p:nvPr>
        </p:nvGraphicFramePr>
        <p:xfrm>
          <a:off x="179511" y="931863"/>
          <a:ext cx="8785101" cy="5896780"/>
        </p:xfrm>
        <a:graphic>
          <a:graphicData uri="http://schemas.openxmlformats.org/drawingml/2006/table">
            <a:tbl>
              <a:tblPr/>
              <a:tblGrid>
                <a:gridCol w="1657869"/>
                <a:gridCol w="2645344"/>
                <a:gridCol w="1280540"/>
                <a:gridCol w="3201348"/>
              </a:tblGrid>
              <a:tr h="354761">
                <a:tc gridSpan="3">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l-PL" sz="1400" b="1" i="0" u="none" strike="noStrike" cap="none" normalizeH="0" baseline="0" dirty="0" smtClean="0">
                          <a:ln>
                            <a:noFill/>
                          </a:ln>
                          <a:solidFill>
                            <a:schemeClr val="tx1"/>
                          </a:solidFill>
                          <a:effectLst/>
                          <a:latin typeface="Times New Roman" pitchFamily="18" charset="0"/>
                          <a:cs typeface="Times New Roman" pitchFamily="18" charset="0"/>
                        </a:rPr>
                        <a:t>Proponowane stawki PROW 2014-2020                </a:t>
                      </a:r>
                      <a:endParaRPr kumimoji="0" lang="pl-PL" sz="1400" b="1" i="0" u="none" strike="noStrike" cap="none" normalizeH="0" baseline="0" dirty="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hMerge="1">
                  <a:txBody>
                    <a:bodyPr/>
                    <a:lstStyle/>
                    <a:p>
                      <a:endParaRPr lang="pl-PL"/>
                    </a:p>
                  </a:txBody>
                  <a:tcPr/>
                </a:tc>
                <a:tc hMerge="1">
                  <a:txBody>
                    <a:bodyPr/>
                    <a:lstStyle/>
                    <a:p>
                      <a:endParaRPr lang="pl-PL"/>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pl-PL" sz="1400" b="1" i="0" u="none" strike="noStrike" cap="none" normalizeH="0" baseline="0" dirty="0" smtClean="0">
                          <a:ln>
                            <a:noFill/>
                          </a:ln>
                          <a:solidFill>
                            <a:schemeClr val="tx1"/>
                          </a:solidFill>
                          <a:effectLst/>
                          <a:latin typeface="Times New Roman" pitchFamily="18" charset="0"/>
                        </a:rPr>
                        <a:t>Degresywność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r>
              <a:tr h="298781">
                <a:tc rowSpan="6">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l-PL" sz="1400" b="1" i="0" u="none" strike="noStrike" cap="none" normalizeH="0" baseline="0" smtClean="0">
                          <a:ln>
                            <a:noFill/>
                          </a:ln>
                          <a:solidFill>
                            <a:schemeClr val="tx1"/>
                          </a:solidFill>
                          <a:effectLst/>
                          <a:latin typeface="Times New Roman" pitchFamily="18" charset="0"/>
                          <a:cs typeface="Times New Roman" pitchFamily="18" charset="0"/>
                        </a:rPr>
                        <a:t>Pakiet 5.</a:t>
                      </a:r>
                      <a:r>
                        <a:rPr kumimoji="0" lang="pl-PL" sz="1400" b="0" i="0" u="none" strike="noStrike" cap="none" normalizeH="0" baseline="0" smtClean="0">
                          <a:ln>
                            <a:noFill/>
                          </a:ln>
                          <a:solidFill>
                            <a:schemeClr val="tx1"/>
                          </a:solidFill>
                          <a:effectLst/>
                          <a:latin typeface="Times New Roman" pitchFamily="18" charset="0"/>
                          <a:cs typeface="Times New Roman" pitchFamily="18" charset="0"/>
                        </a:rPr>
                        <a:t> Cenne siedliska poza obszarami Natura 2000</a:t>
                      </a:r>
                      <a:endParaRPr kumimoji="0" lang="pl-PL"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l-PL" sz="1400" b="0" i="0" u="none" strike="noStrike" cap="none" normalizeH="0" baseline="0" dirty="0" smtClean="0">
                          <a:ln>
                            <a:noFill/>
                          </a:ln>
                          <a:solidFill>
                            <a:schemeClr val="tx1"/>
                          </a:solidFill>
                          <a:effectLst/>
                          <a:latin typeface="Times New Roman" pitchFamily="18" charset="0"/>
                          <a:cs typeface="Times New Roman" pitchFamily="18" charset="0"/>
                        </a:rPr>
                        <a:t>Łąki </a:t>
                      </a:r>
                      <a:r>
                        <a:rPr kumimoji="0" lang="pl-PL" sz="1400" b="0" i="0" u="none" strike="noStrike" cap="none" normalizeH="0" baseline="0" dirty="0" err="1" smtClean="0">
                          <a:ln>
                            <a:noFill/>
                          </a:ln>
                          <a:solidFill>
                            <a:schemeClr val="tx1"/>
                          </a:solidFill>
                          <a:effectLst/>
                          <a:latin typeface="Times New Roman" pitchFamily="18" charset="0"/>
                          <a:cs typeface="Times New Roman" pitchFamily="18" charset="0"/>
                        </a:rPr>
                        <a:t>trzęślicowe</a:t>
                      </a:r>
                      <a:r>
                        <a:rPr kumimoji="0" lang="pl-PL" sz="1400" b="0" i="0" u="none" strike="noStrike" cap="none" normalizeH="0" baseline="0" dirty="0" smtClean="0">
                          <a:ln>
                            <a:noFill/>
                          </a:ln>
                          <a:solidFill>
                            <a:schemeClr val="tx1"/>
                          </a:solidFill>
                          <a:effectLst/>
                          <a:latin typeface="Times New Roman" pitchFamily="18" charset="0"/>
                          <a:cs typeface="Times New Roman" pitchFamily="18" charset="0"/>
                        </a:rPr>
                        <a:t> i </a:t>
                      </a:r>
                      <a:r>
                        <a:rPr kumimoji="0" lang="pl-PL" sz="1400" b="0" i="0" u="none" strike="noStrike" cap="none" normalizeH="0" baseline="0" dirty="0" err="1" smtClean="0">
                          <a:ln>
                            <a:noFill/>
                          </a:ln>
                          <a:solidFill>
                            <a:schemeClr val="tx1"/>
                          </a:solidFill>
                          <a:effectLst/>
                          <a:latin typeface="Times New Roman" pitchFamily="18" charset="0"/>
                          <a:cs typeface="Times New Roman" pitchFamily="18" charset="0"/>
                        </a:rPr>
                        <a:t>selernicowe</a:t>
                      </a:r>
                      <a:r>
                        <a:rPr kumimoji="0" lang="pl-PL" sz="1400" b="0"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pl-PL" sz="1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pl-PL" sz="1400" b="1" i="0" u="none" strike="noStrike" cap="none" normalizeH="0" baseline="0" dirty="0" smtClean="0">
                          <a:ln>
                            <a:noFill/>
                          </a:ln>
                          <a:solidFill>
                            <a:schemeClr val="tx1"/>
                          </a:solidFill>
                          <a:effectLst/>
                          <a:latin typeface="Times New Roman" pitchFamily="18" charset="0"/>
                          <a:cs typeface="Times New Roman" pitchFamily="18" charset="0"/>
                        </a:rPr>
                        <a:t>1 277 zł/ha </a:t>
                      </a:r>
                      <a:endParaRPr kumimoji="0" lang="pl-PL" sz="1400" b="1"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6">
                  <a: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pl-PL" sz="1400" b="1" i="0" u="none" strike="noStrike" cap="none" normalizeH="0" baseline="0" dirty="0" smtClean="0">
                          <a:ln>
                            <a:noFill/>
                          </a:ln>
                          <a:solidFill>
                            <a:schemeClr val="tx1"/>
                          </a:solidFill>
                          <a:effectLst/>
                          <a:latin typeface="Times New Roman" pitchFamily="18" charset="0"/>
                          <a:cs typeface="Times New Roman" pitchFamily="18" charset="0"/>
                        </a:rPr>
                        <a:t>100 % stawki – 0,10 ha – 10 ha</a:t>
                      </a:r>
                    </a:p>
                    <a:p>
                      <a:pPr marL="342900" marR="0" lvl="0" indent="-342900" algn="r" defTabSz="914400" rtl="0" eaLnBrk="0" fontAlgn="base" latinLnBrk="0" hangingPunct="0">
                        <a:lnSpc>
                          <a:spcPct val="100000"/>
                        </a:lnSpc>
                        <a:spcBef>
                          <a:spcPct val="0"/>
                        </a:spcBef>
                        <a:spcAft>
                          <a:spcPct val="0"/>
                        </a:spcAft>
                        <a:buClrTx/>
                        <a:buSzTx/>
                        <a:buFontTx/>
                        <a:buNone/>
                        <a:tabLst/>
                        <a:defRPr/>
                      </a:pPr>
                      <a:r>
                        <a:rPr kumimoji="0" lang="pl-PL" sz="1400" b="1" i="0" u="none" strike="noStrike" cap="none" normalizeH="0" baseline="0" dirty="0" smtClean="0">
                          <a:ln>
                            <a:noFill/>
                          </a:ln>
                          <a:solidFill>
                            <a:schemeClr val="tx1"/>
                          </a:solidFill>
                          <a:effectLst/>
                          <a:latin typeface="Times New Roman" pitchFamily="18" charset="0"/>
                          <a:cs typeface="Times New Roman" pitchFamily="18" charset="0"/>
                        </a:rPr>
                        <a:t>50 % stawki – pow. 10 ha – 20 ha</a:t>
                      </a:r>
                    </a:p>
                    <a:p>
                      <a:pPr marL="0" marR="0" lvl="0" indent="0" algn="r" defTabSz="914400" rtl="0" eaLnBrk="0" fontAlgn="base" latinLnBrk="0" hangingPunct="0">
                        <a:lnSpc>
                          <a:spcPct val="100000"/>
                        </a:lnSpc>
                        <a:spcBef>
                          <a:spcPct val="0"/>
                        </a:spcBef>
                        <a:spcAft>
                          <a:spcPct val="0"/>
                        </a:spcAft>
                        <a:buClrTx/>
                        <a:buSzTx/>
                        <a:buFontTx/>
                        <a:buNone/>
                        <a:tabLst/>
                      </a:pPr>
                      <a:endParaRPr kumimoji="0" lang="pl-PL" sz="1400" b="1" i="0" u="none" strike="noStrike" cap="none" normalizeH="0" baseline="0" dirty="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8781">
                <a:tc vMerge="1">
                  <a:txBody>
                    <a:bodyPr/>
                    <a:lstStyle/>
                    <a:p>
                      <a:endParaRPr lang="pl-PL"/>
                    </a:p>
                  </a:txBody>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l-PL" sz="1400" b="0" i="0" u="none" strike="noStrike" cap="none" normalizeH="0" baseline="0" dirty="0" err="1" smtClean="0">
                          <a:ln>
                            <a:noFill/>
                          </a:ln>
                          <a:solidFill>
                            <a:schemeClr val="tx1"/>
                          </a:solidFill>
                          <a:effectLst/>
                          <a:latin typeface="Times New Roman" pitchFamily="18" charset="0"/>
                          <a:cs typeface="Times New Roman" pitchFamily="18" charset="0"/>
                        </a:rPr>
                        <a:t>Słonorośla</a:t>
                      </a:r>
                      <a:r>
                        <a:rPr kumimoji="0" lang="pl-PL" sz="1400" b="0"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pl-PL" sz="1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pl-PL" sz="1400" b="1" i="0" u="none" strike="noStrike" cap="none" normalizeH="0" baseline="0" dirty="0" smtClean="0">
                          <a:ln>
                            <a:noFill/>
                          </a:ln>
                          <a:solidFill>
                            <a:schemeClr val="tx1"/>
                          </a:solidFill>
                          <a:effectLst/>
                          <a:latin typeface="Times New Roman" pitchFamily="18" charset="0"/>
                          <a:cs typeface="Times New Roman" pitchFamily="18" charset="0"/>
                        </a:rPr>
                        <a:t>1 209 zł/ha </a:t>
                      </a:r>
                      <a:endParaRPr kumimoji="0" lang="pl-PL" sz="1400" b="1"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400" b="0" i="0" u="none" strike="noStrike" cap="none" normalizeH="0" baseline="0" dirty="0" smtClean="0">
                        <a:ln>
                          <a:noFill/>
                        </a:ln>
                        <a:solidFill>
                          <a:schemeClr val="tx1"/>
                        </a:solidFill>
                        <a:effectLst/>
                        <a:latin typeface="Times New Roman" pitchFamily="18"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8781">
                <a:tc vMerge="1">
                  <a:txBody>
                    <a:bodyPr/>
                    <a:lstStyle/>
                    <a:p>
                      <a:endParaRPr lang="pl-PL"/>
                    </a:p>
                  </a:txBody>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l-PL" sz="1400" b="0" i="0" u="none" strike="noStrike" cap="none" normalizeH="0" baseline="0" dirty="0" smtClean="0">
                          <a:ln>
                            <a:noFill/>
                          </a:ln>
                          <a:solidFill>
                            <a:schemeClr val="tx1"/>
                          </a:solidFill>
                          <a:effectLst/>
                          <a:latin typeface="Times New Roman" pitchFamily="18" charset="0"/>
                          <a:cs typeface="Times New Roman" pitchFamily="18" charset="0"/>
                        </a:rPr>
                        <a:t>Murawy ciepłolubne: </a:t>
                      </a:r>
                      <a:endParaRPr kumimoji="0" lang="pl-PL" sz="1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pl-PL" sz="1400" b="1" i="0" u="none" strike="noStrike" cap="none" normalizeH="0" baseline="0" dirty="0" smtClean="0">
                          <a:ln>
                            <a:noFill/>
                          </a:ln>
                          <a:solidFill>
                            <a:schemeClr val="tx1"/>
                          </a:solidFill>
                          <a:effectLst/>
                          <a:latin typeface="Times New Roman" pitchFamily="18" charset="0"/>
                          <a:cs typeface="Times New Roman" pitchFamily="18" charset="0"/>
                        </a:rPr>
                        <a:t>1 300 zł/ha </a:t>
                      </a:r>
                      <a:endParaRPr kumimoji="0" lang="pl-PL" sz="1400" b="1"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400" b="0" i="0" u="none" strike="noStrike" cap="none" normalizeH="0" baseline="0" dirty="0" smtClean="0">
                        <a:ln>
                          <a:noFill/>
                        </a:ln>
                        <a:solidFill>
                          <a:schemeClr val="tx1"/>
                        </a:solidFill>
                        <a:effectLst/>
                        <a:latin typeface="Times New Roman" pitchFamily="18"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8781">
                <a:tc vMerge="1">
                  <a:txBody>
                    <a:bodyPr/>
                    <a:lstStyle/>
                    <a:p>
                      <a:endParaRPr lang="pl-PL"/>
                    </a:p>
                  </a:txBody>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l-PL" sz="1400" b="0" i="0" u="none" strike="noStrike" cap="none" normalizeH="0" baseline="0" dirty="0" smtClean="0">
                          <a:ln>
                            <a:noFill/>
                          </a:ln>
                          <a:solidFill>
                            <a:schemeClr val="tx1"/>
                          </a:solidFill>
                          <a:effectLst/>
                          <a:latin typeface="Times New Roman" pitchFamily="18" charset="0"/>
                          <a:cs typeface="Times New Roman" pitchFamily="18" charset="0"/>
                        </a:rPr>
                        <a:t>Półnaturalne łąki i wilgotne</a:t>
                      </a:r>
                      <a:endParaRPr kumimoji="0" lang="pl-PL" sz="1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pl-PL" sz="1400" b="1" i="0" u="none" strike="noStrike" cap="none" normalizeH="0" baseline="0" dirty="0" smtClean="0">
                          <a:ln>
                            <a:noFill/>
                          </a:ln>
                          <a:solidFill>
                            <a:schemeClr val="tx1"/>
                          </a:solidFill>
                          <a:effectLst/>
                          <a:latin typeface="Times New Roman" pitchFamily="18" charset="0"/>
                          <a:cs typeface="Times New Roman" pitchFamily="18" charset="0"/>
                        </a:rPr>
                        <a:t> 874 zł/ha </a:t>
                      </a:r>
                      <a:endParaRPr kumimoji="0" lang="pl-PL" sz="1400" b="1"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400" b="0" i="0" u="none" strike="noStrike" cap="none" normalizeH="0" baseline="0" dirty="0" smtClean="0">
                        <a:ln>
                          <a:noFill/>
                        </a:ln>
                        <a:solidFill>
                          <a:schemeClr val="tx1"/>
                        </a:solidFill>
                        <a:effectLst/>
                        <a:latin typeface="Times New Roman" pitchFamily="18"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8781">
                <a:tc vMerge="1">
                  <a:txBody>
                    <a:bodyPr/>
                    <a:lstStyle/>
                    <a:p>
                      <a:endParaRPr lang="pl-PL"/>
                    </a:p>
                  </a:txBody>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l-PL" sz="1400" b="0" i="0" u="none" strike="noStrike" cap="none" normalizeH="0" baseline="0" dirty="0" smtClean="0">
                          <a:ln>
                            <a:noFill/>
                          </a:ln>
                          <a:solidFill>
                            <a:schemeClr val="tx1"/>
                          </a:solidFill>
                          <a:effectLst/>
                          <a:latin typeface="Times New Roman" pitchFamily="18" charset="0"/>
                          <a:cs typeface="Times New Roman" pitchFamily="18" charset="0"/>
                        </a:rPr>
                        <a:t>Półnaturalne łąki świeże</a:t>
                      </a:r>
                      <a:endParaRPr kumimoji="0" lang="pl-PL" sz="1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pl-PL" sz="1400" b="1" i="0" u="none" strike="noStrike" cap="none" normalizeH="0" baseline="0" dirty="0" smtClean="0">
                          <a:ln>
                            <a:noFill/>
                          </a:ln>
                          <a:solidFill>
                            <a:schemeClr val="tx1"/>
                          </a:solidFill>
                          <a:effectLst/>
                          <a:latin typeface="Times New Roman" pitchFamily="18" charset="0"/>
                          <a:cs typeface="Times New Roman" pitchFamily="18" charset="0"/>
                        </a:rPr>
                        <a:t>1 072 zł/ha</a:t>
                      </a:r>
                      <a:endParaRPr kumimoji="0" lang="pl-PL" sz="1400" b="1"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400" b="0" i="0" u="none" strike="noStrike" cap="none" normalizeH="0" baseline="0" dirty="0" smtClean="0">
                        <a:ln>
                          <a:noFill/>
                        </a:ln>
                        <a:solidFill>
                          <a:schemeClr val="tx1"/>
                        </a:solidFill>
                        <a:effectLst/>
                        <a:latin typeface="Times New Roman" pitchFamily="18"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8781">
                <a:tc vMerge="1">
                  <a:txBody>
                    <a:bodyPr/>
                    <a:lstStyle/>
                    <a:p>
                      <a:endParaRPr lang="pl-PL"/>
                    </a:p>
                  </a:txBody>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l-PL" sz="1400" b="0" i="0" u="none" strike="noStrike" cap="none" normalizeH="0" baseline="0" dirty="0" smtClean="0">
                          <a:ln>
                            <a:noFill/>
                          </a:ln>
                          <a:solidFill>
                            <a:schemeClr val="tx1"/>
                          </a:solidFill>
                          <a:effectLst/>
                          <a:latin typeface="Times New Roman" pitchFamily="18" charset="0"/>
                          <a:cs typeface="Times New Roman" pitchFamily="18" charset="0"/>
                        </a:rPr>
                        <a:t>Torfowiska</a:t>
                      </a:r>
                      <a:endParaRPr kumimoji="0" lang="pl-PL" sz="1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pl-PL" sz="1400" b="1" i="0" u="none" strike="noStrike" cap="none" normalizeH="0" baseline="0" dirty="0" smtClean="0">
                          <a:ln>
                            <a:noFill/>
                          </a:ln>
                          <a:solidFill>
                            <a:schemeClr val="tx1"/>
                          </a:solidFill>
                          <a:effectLst/>
                          <a:latin typeface="Times New Roman" pitchFamily="18" charset="0"/>
                          <a:cs typeface="Times New Roman" pitchFamily="18" charset="0"/>
                        </a:rPr>
                        <a:t> 600 zł/ha</a:t>
                      </a:r>
                      <a:endParaRPr kumimoji="0" lang="pl-PL" sz="1400" b="1"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400" b="0" i="0" u="none" strike="noStrike" cap="none" normalizeH="0" baseline="0" dirty="0" smtClean="0">
                        <a:ln>
                          <a:noFill/>
                        </a:ln>
                        <a:solidFill>
                          <a:schemeClr val="tx1"/>
                        </a:solidFill>
                        <a:effectLst/>
                        <a:latin typeface="Times New Roman" pitchFamily="18"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8781">
                <a:tc rowSpan="2">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l-PL" sz="1400" b="1" i="0" u="none" strike="noStrike" cap="none" normalizeH="0" baseline="0" dirty="0" smtClean="0">
                          <a:ln>
                            <a:noFill/>
                          </a:ln>
                          <a:solidFill>
                            <a:schemeClr val="tx1"/>
                          </a:solidFill>
                          <a:effectLst/>
                          <a:latin typeface="Times New Roman" pitchFamily="18" charset="0"/>
                          <a:cs typeface="Times New Roman" pitchFamily="18" charset="0"/>
                        </a:rPr>
                        <a:t>Pakiet 6</a:t>
                      </a:r>
                      <a:r>
                        <a:rPr kumimoji="0" lang="pl-PL" sz="1400" b="0" i="0" u="none" strike="noStrike" cap="none" normalizeH="0" baseline="0" dirty="0" smtClean="0">
                          <a:ln>
                            <a:noFill/>
                          </a:ln>
                          <a:solidFill>
                            <a:schemeClr val="tx1"/>
                          </a:solidFill>
                          <a:effectLst/>
                          <a:latin typeface="Times New Roman" pitchFamily="18" charset="0"/>
                          <a:cs typeface="Times New Roman" pitchFamily="18" charset="0"/>
                        </a:rPr>
                        <a:t>. Zachowanie zagrożonych zasobów genetycznych roślin w rolnictwie </a:t>
                      </a:r>
                      <a:endParaRPr kumimoji="0" lang="pl-PL" sz="1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l-PL" sz="1400" b="0" i="0" u="none" strike="noStrike" cap="none" normalizeH="0" baseline="0" dirty="0" smtClean="0">
                          <a:ln>
                            <a:noFill/>
                          </a:ln>
                          <a:solidFill>
                            <a:schemeClr val="tx1"/>
                          </a:solidFill>
                          <a:effectLst/>
                          <a:latin typeface="Times New Roman" pitchFamily="18" charset="0"/>
                          <a:cs typeface="Times New Roman" pitchFamily="18" charset="0"/>
                        </a:rPr>
                        <a:t>Uprawa </a:t>
                      </a:r>
                      <a:endParaRPr kumimoji="0" lang="pl-PL" sz="1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pl-PL" sz="1400" b="1" i="0" u="none" strike="noStrike" cap="none" normalizeH="0" baseline="0" dirty="0" smtClean="0">
                          <a:ln>
                            <a:noFill/>
                          </a:ln>
                          <a:solidFill>
                            <a:schemeClr val="tx1"/>
                          </a:solidFill>
                          <a:effectLst/>
                          <a:latin typeface="Times New Roman" pitchFamily="18" charset="0"/>
                          <a:cs typeface="Times New Roman" pitchFamily="18" charset="0"/>
                        </a:rPr>
                        <a:t> 750 zł/ha </a:t>
                      </a:r>
                      <a:endParaRPr kumimoji="0" lang="pl-PL" sz="1400" b="1"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pl-PL" sz="1400" b="1" i="0" u="none" strike="noStrike" cap="none" normalizeH="0" baseline="0" dirty="0" smtClean="0">
                          <a:ln>
                            <a:noFill/>
                          </a:ln>
                          <a:solidFill>
                            <a:schemeClr val="tx1"/>
                          </a:solidFill>
                          <a:effectLst/>
                          <a:latin typeface="Times New Roman" pitchFamily="18" charset="0"/>
                          <a:cs typeface="Times New Roman" pitchFamily="18" charset="0"/>
                        </a:rPr>
                        <a:t>100 % stawki – 0,10 ha – 10 ha</a:t>
                      </a:r>
                    </a:p>
                    <a:p>
                      <a:pPr marL="342900" marR="0" lvl="0" indent="-342900" algn="r" defTabSz="914400" rtl="0" eaLnBrk="0" fontAlgn="base" latinLnBrk="0" hangingPunct="0">
                        <a:lnSpc>
                          <a:spcPct val="100000"/>
                        </a:lnSpc>
                        <a:spcBef>
                          <a:spcPct val="0"/>
                        </a:spcBef>
                        <a:spcAft>
                          <a:spcPct val="0"/>
                        </a:spcAft>
                        <a:buClrTx/>
                        <a:buSzTx/>
                        <a:buFontTx/>
                        <a:buNone/>
                        <a:tabLst/>
                        <a:defRPr/>
                      </a:pPr>
                      <a:r>
                        <a:rPr kumimoji="0" lang="pl-PL" sz="1400" b="1" i="0" u="none" strike="noStrike" cap="none" normalizeH="0" baseline="0" dirty="0" smtClean="0">
                          <a:ln>
                            <a:noFill/>
                          </a:ln>
                          <a:solidFill>
                            <a:schemeClr val="tx1"/>
                          </a:solidFill>
                          <a:effectLst/>
                          <a:latin typeface="Times New Roman" pitchFamily="18" charset="0"/>
                          <a:cs typeface="Times New Roman" pitchFamily="18" charset="0"/>
                        </a:rPr>
                        <a:t>50 % stawki – pow. 10 ha – 20 ha</a:t>
                      </a:r>
                    </a:p>
                    <a:p>
                      <a:pPr marL="0" marR="0" lvl="0" indent="0" algn="r" defTabSz="914400" rtl="0" eaLnBrk="0" fontAlgn="base" latinLnBrk="0" hangingPunct="0">
                        <a:lnSpc>
                          <a:spcPct val="100000"/>
                        </a:lnSpc>
                        <a:spcBef>
                          <a:spcPct val="0"/>
                        </a:spcBef>
                        <a:spcAft>
                          <a:spcPct val="0"/>
                        </a:spcAft>
                        <a:buClrTx/>
                        <a:buSzTx/>
                        <a:buFontTx/>
                        <a:buNone/>
                        <a:tabLst/>
                      </a:pPr>
                      <a:endParaRPr kumimoji="0" lang="pl-PL" sz="1400" b="0" i="0" u="none" strike="noStrike" cap="none" normalizeH="0" baseline="0" dirty="0" smtClean="0">
                        <a:ln>
                          <a:noFill/>
                        </a:ln>
                        <a:solidFill>
                          <a:schemeClr val="tx1"/>
                        </a:solidFill>
                        <a:effectLst/>
                        <a:latin typeface="Times New Roman" pitchFamily="18" charset="0"/>
                      </a:endParaRP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pl-PL" sz="1400" b="0" i="0" u="none" strike="noStrike" cap="none" normalizeH="0" baseline="0" dirty="0" smtClean="0">
                          <a:ln>
                            <a:noFill/>
                          </a:ln>
                          <a:solidFill>
                            <a:schemeClr val="tx1"/>
                          </a:solidFill>
                          <a:effectLst/>
                          <a:latin typeface="Times New Roman" pitchFamily="18" charset="0"/>
                        </a:rPr>
                        <a:t>Płatność przysługuje </a:t>
                      </a:r>
                      <a:r>
                        <a:rPr kumimoji="0" lang="pl-PL" sz="1400" b="1" i="0" u="none" strike="noStrike" cap="none" normalizeH="0" baseline="0" dirty="0" smtClean="0">
                          <a:ln>
                            <a:noFill/>
                          </a:ln>
                          <a:solidFill>
                            <a:schemeClr val="tx1"/>
                          </a:solidFill>
                          <a:effectLst/>
                          <a:latin typeface="Times New Roman" pitchFamily="18" charset="0"/>
                        </a:rPr>
                        <a:t>do maksymalnej powierzchni 5 ha</a:t>
                      </a:r>
                      <a:r>
                        <a:rPr kumimoji="0" lang="pl-PL" sz="1400" b="0" i="0" u="none" strike="noStrike" cap="none" normalizeH="0" baseline="0" dirty="0" smtClean="0">
                          <a:ln>
                            <a:noFill/>
                          </a:ln>
                          <a:solidFill>
                            <a:schemeClr val="tx1"/>
                          </a:solidFill>
                          <a:effectLst/>
                          <a:latin typeface="Times New Roman" pitchFamily="18" charset="0"/>
                        </a:rPr>
                        <a:t> dla poszczególnych gatunków /odmian roślin uprawnych.</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45734">
                <a:tc vMerge="1">
                  <a:txBody>
                    <a:bodyPr/>
                    <a:lstStyle/>
                    <a:p>
                      <a:endParaRPr lang="pl-PL"/>
                    </a:p>
                  </a:txBody>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l-PL" sz="1400" b="0" i="0" u="none" strike="noStrike" cap="none" normalizeH="0" baseline="0" dirty="0" smtClean="0">
                          <a:ln>
                            <a:noFill/>
                          </a:ln>
                          <a:solidFill>
                            <a:schemeClr val="tx1"/>
                          </a:solidFill>
                          <a:effectLst/>
                          <a:latin typeface="Times New Roman" pitchFamily="18" charset="0"/>
                          <a:cs typeface="Times New Roman" pitchFamily="18" charset="0"/>
                        </a:rPr>
                        <a:t>Wytwarzanie nasion</a:t>
                      </a:r>
                      <a:endParaRPr kumimoji="0" lang="pl-PL" sz="1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pl-PL" sz="1400" b="1" i="0" u="none" strike="noStrike" cap="none" normalizeH="0" baseline="0" dirty="0" smtClean="0">
                          <a:ln>
                            <a:noFill/>
                          </a:ln>
                          <a:solidFill>
                            <a:schemeClr val="tx1"/>
                          </a:solidFill>
                          <a:effectLst/>
                          <a:latin typeface="Times New Roman" pitchFamily="18" charset="0"/>
                          <a:cs typeface="Times New Roman" pitchFamily="18" charset="0"/>
                        </a:rPr>
                        <a:t>1 000 zł/ha </a:t>
                      </a:r>
                      <a:endParaRPr kumimoji="0" lang="pl-PL" sz="1400" b="1"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400" b="0" i="0" u="none" strike="noStrike" cap="none" normalizeH="0" baseline="0" dirty="0" smtClean="0">
                        <a:ln>
                          <a:noFill/>
                        </a:ln>
                        <a:solidFill>
                          <a:schemeClr val="tx1"/>
                        </a:solidFill>
                        <a:effectLst/>
                        <a:latin typeface="Times New Roman" pitchFamily="18"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8781">
                <a:tc rowSpan="5">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l-PL" sz="1400" b="1" i="0" u="none" strike="noStrike" cap="none" normalizeH="0" baseline="0" dirty="0" smtClean="0">
                          <a:ln>
                            <a:noFill/>
                          </a:ln>
                          <a:solidFill>
                            <a:schemeClr val="tx1"/>
                          </a:solidFill>
                          <a:effectLst/>
                          <a:latin typeface="Times New Roman" pitchFamily="18" charset="0"/>
                          <a:cs typeface="Times New Roman" pitchFamily="18" charset="0"/>
                        </a:rPr>
                        <a:t>Pakiet 7</a:t>
                      </a:r>
                      <a:r>
                        <a:rPr kumimoji="0" lang="pl-PL" sz="1400" b="0" i="0" u="none" strike="noStrike" cap="none" normalizeH="0" baseline="0" dirty="0" smtClean="0">
                          <a:ln>
                            <a:noFill/>
                          </a:ln>
                          <a:solidFill>
                            <a:schemeClr val="tx1"/>
                          </a:solidFill>
                          <a:effectLst/>
                          <a:latin typeface="Times New Roman" pitchFamily="18" charset="0"/>
                          <a:cs typeface="Times New Roman" pitchFamily="18" charset="0"/>
                        </a:rPr>
                        <a:t>. Zachowanie zagrożonych zasobów genetycznych zwierząt w rolnictwie </a:t>
                      </a:r>
                      <a:endParaRPr kumimoji="0" lang="pl-PL" sz="1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l-PL" sz="1400" b="0" i="0" u="none" strike="noStrike" cap="none" normalizeH="0" baseline="0" dirty="0" smtClean="0">
                          <a:ln>
                            <a:noFill/>
                          </a:ln>
                          <a:solidFill>
                            <a:schemeClr val="tx1"/>
                          </a:solidFill>
                          <a:effectLst/>
                          <a:latin typeface="Times New Roman" pitchFamily="18" charset="0"/>
                          <a:cs typeface="Times New Roman" pitchFamily="18" charset="0"/>
                        </a:rPr>
                        <a:t>Zachowanie lokalnych ras bydła</a:t>
                      </a:r>
                      <a:endParaRPr kumimoji="0" lang="pl-PL" sz="1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pl-PL" sz="1400" b="1" i="0" u="none" strike="noStrike" cap="none" normalizeH="0" baseline="0" dirty="0" smtClean="0">
                          <a:ln>
                            <a:noFill/>
                          </a:ln>
                          <a:solidFill>
                            <a:schemeClr val="tx1"/>
                          </a:solidFill>
                          <a:effectLst/>
                          <a:latin typeface="Times New Roman" pitchFamily="18" charset="0"/>
                          <a:cs typeface="Times New Roman" pitchFamily="18" charset="0"/>
                        </a:rPr>
                        <a:t>1 600 zł/</a:t>
                      </a:r>
                      <a:r>
                        <a:rPr kumimoji="0" lang="pl-PL" sz="1400" b="1" i="0" u="none" strike="noStrike" cap="none" normalizeH="0" baseline="0" dirty="0" err="1" smtClean="0">
                          <a:ln>
                            <a:noFill/>
                          </a:ln>
                          <a:solidFill>
                            <a:schemeClr val="tx1"/>
                          </a:solidFill>
                          <a:effectLst/>
                          <a:latin typeface="Times New Roman" pitchFamily="18" charset="0"/>
                          <a:cs typeface="Times New Roman" pitchFamily="18" charset="0"/>
                        </a:rPr>
                        <a:t>szt</a:t>
                      </a:r>
                      <a:endParaRPr kumimoji="0" lang="pl-PL" sz="1400" b="1"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5">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pl-PL" sz="1400" b="0" i="0" u="none" strike="noStrike" cap="none" normalizeH="0" baseline="0" dirty="0" smtClean="0">
                          <a:ln>
                            <a:noFill/>
                          </a:ln>
                          <a:solidFill>
                            <a:schemeClr val="tx1"/>
                          </a:solidFill>
                          <a:effectLst/>
                          <a:latin typeface="Times New Roman" pitchFamily="18" charset="0"/>
                        </a:rPr>
                        <a:t>Płatność </a:t>
                      </a:r>
                      <a:r>
                        <a:rPr kumimoji="0" lang="pl-PL" sz="1400" b="0" i="0" u="none" strike="noStrike" cap="none" normalizeH="0" baseline="0" dirty="0" err="1" smtClean="0">
                          <a:ln>
                            <a:noFill/>
                          </a:ln>
                          <a:solidFill>
                            <a:schemeClr val="tx1"/>
                          </a:solidFill>
                          <a:effectLst/>
                          <a:latin typeface="Times New Roman" pitchFamily="18" charset="0"/>
                        </a:rPr>
                        <a:t>rolnośrodowiskowo-klimatyczna</a:t>
                      </a:r>
                      <a:r>
                        <a:rPr kumimoji="0" lang="pl-PL" sz="1400" b="0" i="0" u="none" strike="noStrike" cap="none" normalizeH="0" baseline="0" dirty="0" smtClean="0">
                          <a:ln>
                            <a:noFill/>
                          </a:ln>
                          <a:solidFill>
                            <a:schemeClr val="tx1"/>
                          </a:solidFill>
                          <a:effectLst/>
                          <a:latin typeface="Times New Roman" pitchFamily="18" charset="0"/>
                        </a:rPr>
                        <a:t> przysługuje do  maksymalnej liczby zwierząt w jednym stadzie tj.: </a:t>
                      </a:r>
                      <a:r>
                        <a:rPr kumimoji="0" lang="pl-PL" sz="1400" b="1" i="0" u="none" strike="noStrike" cap="none" normalizeH="0" baseline="0" dirty="0" smtClean="0">
                          <a:ln>
                            <a:noFill/>
                          </a:ln>
                          <a:solidFill>
                            <a:schemeClr val="tx1"/>
                          </a:solidFill>
                          <a:effectLst/>
                          <a:latin typeface="Times New Roman" pitchFamily="18" charset="0"/>
                        </a:rPr>
                        <a:t>(i) krów: 100 sztuk; (ii) loch tej samej rasy: 70 loch </a:t>
                      </a:r>
                      <a:r>
                        <a:rPr kumimoji="0" lang="pl-PL" sz="1400" b="0" i="0" u="none" strike="noStrike" cap="none" normalizeH="0" baseline="0" dirty="0" smtClean="0">
                          <a:ln>
                            <a:noFill/>
                          </a:ln>
                          <a:solidFill>
                            <a:schemeClr val="tx1"/>
                          </a:solidFill>
                          <a:effectLst/>
                          <a:latin typeface="Times New Roman" pitchFamily="18" charset="0"/>
                        </a:rPr>
                        <a:t>stada podstawowego świń </a:t>
                      </a:r>
                      <a:r>
                        <a:rPr kumimoji="0" lang="pl-PL" sz="1400" b="1" i="0" u="none" strike="noStrike" cap="none" normalizeH="0" baseline="0" dirty="0" smtClean="0">
                          <a:ln>
                            <a:noFill/>
                          </a:ln>
                          <a:solidFill>
                            <a:schemeClr val="tx1"/>
                          </a:solidFill>
                          <a:effectLst/>
                          <a:latin typeface="Times New Roman" pitchFamily="18" charset="0"/>
                        </a:rPr>
                        <a:t>rasy puławskiej</a:t>
                      </a:r>
                      <a:r>
                        <a:rPr kumimoji="0" lang="pl-PL" sz="1400" b="0" i="0" u="none" strike="noStrike" cap="none" normalizeH="0" baseline="0" dirty="0" smtClean="0">
                          <a:ln>
                            <a:noFill/>
                          </a:ln>
                          <a:solidFill>
                            <a:schemeClr val="tx1"/>
                          </a:solidFill>
                          <a:effectLst/>
                          <a:latin typeface="Times New Roman" pitchFamily="18" charset="0"/>
                        </a:rPr>
                        <a:t>, </a:t>
                      </a:r>
                      <a:r>
                        <a:rPr kumimoji="0" lang="pl-PL" sz="1400" b="1" i="0" u="none" strike="noStrike" cap="none" normalizeH="0" baseline="0" dirty="0" smtClean="0">
                          <a:ln>
                            <a:noFill/>
                          </a:ln>
                          <a:solidFill>
                            <a:schemeClr val="tx1"/>
                          </a:solidFill>
                          <a:effectLst/>
                          <a:latin typeface="Times New Roman" pitchFamily="18" charset="0"/>
                        </a:rPr>
                        <a:t>100 loch </a:t>
                      </a:r>
                      <a:r>
                        <a:rPr kumimoji="0" lang="pl-PL" sz="1400" b="0" i="0" u="none" strike="noStrike" cap="none" normalizeH="0" baseline="0" dirty="0" smtClean="0">
                          <a:ln>
                            <a:noFill/>
                          </a:ln>
                          <a:solidFill>
                            <a:schemeClr val="tx1"/>
                          </a:solidFill>
                          <a:effectLst/>
                          <a:latin typeface="Times New Roman" pitchFamily="18" charset="0"/>
                        </a:rPr>
                        <a:t>stada podstawowego świń </a:t>
                      </a:r>
                      <a:r>
                        <a:rPr kumimoji="0" lang="pl-PL" sz="1400" b="1" i="0" u="none" strike="noStrike" cap="none" normalizeH="0" baseline="0" dirty="0" smtClean="0">
                          <a:ln>
                            <a:noFill/>
                          </a:ln>
                          <a:solidFill>
                            <a:schemeClr val="tx1"/>
                          </a:solidFill>
                          <a:effectLst/>
                          <a:latin typeface="Times New Roman" pitchFamily="18" charset="0"/>
                        </a:rPr>
                        <a:t>rasy złotnickiej białej oraz 100 loch </a:t>
                      </a:r>
                      <a:r>
                        <a:rPr kumimoji="0" lang="pl-PL" sz="1400" b="0" i="0" u="none" strike="noStrike" cap="none" normalizeH="0" baseline="0" dirty="0" smtClean="0">
                          <a:ln>
                            <a:noFill/>
                          </a:ln>
                          <a:solidFill>
                            <a:schemeClr val="tx1"/>
                          </a:solidFill>
                          <a:effectLst/>
                          <a:latin typeface="Times New Roman" pitchFamily="18" charset="0"/>
                        </a:rPr>
                        <a:t>stada podstawowego świń </a:t>
                      </a:r>
                      <a:r>
                        <a:rPr kumimoji="0" lang="pl-PL" sz="1400" b="1" i="0" u="none" strike="noStrike" cap="none" normalizeH="0" baseline="0" dirty="0" smtClean="0">
                          <a:ln>
                            <a:noFill/>
                          </a:ln>
                          <a:solidFill>
                            <a:schemeClr val="tx1"/>
                          </a:solidFill>
                          <a:effectLst/>
                          <a:latin typeface="Times New Roman" pitchFamily="18" charset="0"/>
                        </a:rPr>
                        <a:t>rasy złotnickiej pstrej.</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22419">
                <a:tc vMerge="1">
                  <a:txBody>
                    <a:bodyPr/>
                    <a:lstStyle/>
                    <a:p>
                      <a:endParaRPr lang="pl-PL"/>
                    </a:p>
                  </a:txBody>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l-PL" sz="1400" b="0" i="0" u="none" strike="noStrike" cap="none" normalizeH="0" baseline="0" dirty="0" smtClean="0">
                          <a:ln>
                            <a:noFill/>
                          </a:ln>
                          <a:solidFill>
                            <a:schemeClr val="tx1"/>
                          </a:solidFill>
                          <a:effectLst/>
                          <a:latin typeface="Times New Roman" pitchFamily="18" charset="0"/>
                          <a:cs typeface="Times New Roman" pitchFamily="18" charset="0"/>
                        </a:rPr>
                        <a:t>Zachowanie lokalnych ras koni</a:t>
                      </a:r>
                      <a:endParaRPr kumimoji="0" lang="pl-PL" sz="1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pl-PL" sz="1400" b="1" i="0" u="none" strike="noStrike" cap="none" normalizeH="0" baseline="0" dirty="0" smtClean="0">
                          <a:ln>
                            <a:noFill/>
                          </a:ln>
                          <a:solidFill>
                            <a:schemeClr val="tx1"/>
                          </a:solidFill>
                          <a:effectLst/>
                          <a:latin typeface="Times New Roman" pitchFamily="18" charset="0"/>
                          <a:cs typeface="Times New Roman" pitchFamily="18" charset="0"/>
                        </a:rPr>
                        <a:t>1 900 zł/</a:t>
                      </a:r>
                      <a:r>
                        <a:rPr kumimoji="0" lang="pl-PL" sz="1400" b="1" i="0" u="none" strike="noStrike" cap="none" normalizeH="0" baseline="0" dirty="0" err="1" smtClean="0">
                          <a:ln>
                            <a:noFill/>
                          </a:ln>
                          <a:solidFill>
                            <a:schemeClr val="tx1"/>
                          </a:solidFill>
                          <a:effectLst/>
                          <a:latin typeface="Times New Roman" pitchFamily="18" charset="0"/>
                          <a:cs typeface="Times New Roman" pitchFamily="18" charset="0"/>
                        </a:rPr>
                        <a:t>szt</a:t>
                      </a:r>
                      <a:r>
                        <a:rPr kumimoji="0" lang="pl-PL" sz="1400" b="1" i="0" u="none" strike="noStrike" cap="none" normalizeH="0" baseline="0" dirty="0" smtClean="0">
                          <a:ln>
                            <a:noFill/>
                          </a:ln>
                          <a:solidFill>
                            <a:schemeClr val="tx1"/>
                          </a:solidFill>
                          <a:effectLst/>
                          <a:latin typeface="Times New Roman" pitchFamily="18" charset="0"/>
                          <a:cs typeface="Times New Roman" pitchFamily="18" charset="0"/>
                        </a:rPr>
                        <a:t> </a:t>
                      </a:r>
                    </a:p>
                    <a:p>
                      <a:pPr marL="0" marR="0" lvl="0" indent="0" algn="r" defTabSz="914400" rtl="0" eaLnBrk="0" fontAlgn="base" latinLnBrk="0" hangingPunct="0">
                        <a:lnSpc>
                          <a:spcPct val="100000"/>
                        </a:lnSpc>
                        <a:spcBef>
                          <a:spcPct val="0"/>
                        </a:spcBef>
                        <a:spcAft>
                          <a:spcPct val="0"/>
                        </a:spcAft>
                        <a:buClrTx/>
                        <a:buSzTx/>
                        <a:buFontTx/>
                        <a:buNone/>
                        <a:tabLst/>
                      </a:pPr>
                      <a:r>
                        <a:rPr kumimoji="0" lang="pl-PL" sz="1400" b="1" i="0" u="none" strike="noStrike" cap="none" normalizeH="0" baseline="0" dirty="0" smtClean="0">
                          <a:ln>
                            <a:noFill/>
                          </a:ln>
                          <a:solidFill>
                            <a:schemeClr val="tx1"/>
                          </a:solidFill>
                          <a:effectLst/>
                          <a:latin typeface="Times New Roman" pitchFamily="18" charset="0"/>
                          <a:cs typeface="Times New Roman" pitchFamily="18" charset="0"/>
                        </a:rPr>
                        <a:t>1 550 zł/</a:t>
                      </a:r>
                      <a:r>
                        <a:rPr kumimoji="0" lang="pl-PL" sz="1400" b="1" i="0" u="none" strike="noStrike" cap="none" normalizeH="0" baseline="0" dirty="0" err="1" smtClean="0">
                          <a:ln>
                            <a:noFill/>
                          </a:ln>
                          <a:solidFill>
                            <a:schemeClr val="tx1"/>
                          </a:solidFill>
                          <a:effectLst/>
                          <a:latin typeface="Times New Roman" pitchFamily="18" charset="0"/>
                          <a:cs typeface="Times New Roman" pitchFamily="18" charset="0"/>
                        </a:rPr>
                        <a:t>szt</a:t>
                      </a:r>
                      <a:r>
                        <a:rPr kumimoji="0" lang="pl-PL" sz="1400" b="1" i="0" u="none" strike="noStrike" cap="none" normalizeH="0" baseline="0" dirty="0" smtClean="0">
                          <a:ln>
                            <a:noFill/>
                          </a:ln>
                          <a:solidFill>
                            <a:schemeClr val="tx1"/>
                          </a:solidFill>
                          <a:effectLst/>
                          <a:latin typeface="Times New Roman" pitchFamily="18" charset="0"/>
                          <a:cs typeface="Times New Roman" pitchFamily="18" charset="0"/>
                        </a:rPr>
                        <a:t> (konie zimnokrwiste)</a:t>
                      </a:r>
                      <a:endParaRPr kumimoji="0" lang="pl-PL" sz="1400" b="1"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400" b="0" i="0" u="none" strike="noStrike" cap="none" normalizeH="0" baseline="0" dirty="0" smtClean="0">
                        <a:ln>
                          <a:noFill/>
                        </a:ln>
                        <a:solidFill>
                          <a:schemeClr val="tx1"/>
                        </a:solidFill>
                        <a:effectLst/>
                        <a:latin typeface="Times New Roman" pitchFamily="18"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8781">
                <a:tc vMerge="1">
                  <a:txBody>
                    <a:bodyPr/>
                    <a:lstStyle/>
                    <a:p>
                      <a:endParaRPr lang="pl-PL"/>
                    </a:p>
                  </a:txBody>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l-PL" sz="1400" b="0" i="0" u="none" strike="noStrike" cap="none" normalizeH="0" baseline="0" dirty="0" smtClean="0">
                          <a:ln>
                            <a:noFill/>
                          </a:ln>
                          <a:solidFill>
                            <a:schemeClr val="tx1"/>
                          </a:solidFill>
                          <a:effectLst/>
                          <a:latin typeface="Times New Roman" pitchFamily="18" charset="0"/>
                          <a:cs typeface="Times New Roman" pitchFamily="18" charset="0"/>
                        </a:rPr>
                        <a:t>Zachowanie lokalnych ras owiec</a:t>
                      </a:r>
                      <a:endParaRPr kumimoji="0" lang="pl-PL" sz="1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pl-PL" sz="1400" b="1" i="0" u="none" strike="noStrike" cap="none" normalizeH="0" baseline="0" dirty="0" smtClean="0">
                          <a:ln>
                            <a:noFill/>
                          </a:ln>
                          <a:solidFill>
                            <a:schemeClr val="tx1"/>
                          </a:solidFill>
                          <a:effectLst/>
                          <a:latin typeface="Times New Roman" pitchFamily="18" charset="0"/>
                          <a:cs typeface="Times New Roman" pitchFamily="18" charset="0"/>
                        </a:rPr>
                        <a:t> 360 zł/</a:t>
                      </a:r>
                      <a:r>
                        <a:rPr kumimoji="0" lang="pl-PL" sz="1400" b="1" i="0" u="none" strike="noStrike" cap="none" normalizeH="0" baseline="0" dirty="0" err="1" smtClean="0">
                          <a:ln>
                            <a:noFill/>
                          </a:ln>
                          <a:solidFill>
                            <a:schemeClr val="tx1"/>
                          </a:solidFill>
                          <a:effectLst/>
                          <a:latin typeface="Times New Roman" pitchFamily="18" charset="0"/>
                          <a:cs typeface="Times New Roman" pitchFamily="18" charset="0"/>
                        </a:rPr>
                        <a:t>szt</a:t>
                      </a:r>
                      <a:r>
                        <a:rPr kumimoji="0" lang="pl-PL" sz="1400" b="1"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pl-PL" sz="1400" b="1"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400" b="0" i="0" u="none" strike="noStrike" cap="none" normalizeH="0" baseline="0" dirty="0" smtClean="0">
                        <a:ln>
                          <a:noFill/>
                        </a:ln>
                        <a:solidFill>
                          <a:schemeClr val="tx1"/>
                        </a:solidFill>
                        <a:effectLst/>
                        <a:latin typeface="Times New Roman" pitchFamily="18"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8781">
                <a:tc vMerge="1">
                  <a:txBody>
                    <a:bodyPr/>
                    <a:lstStyle/>
                    <a:p>
                      <a:endParaRPr lang="pl-PL"/>
                    </a:p>
                  </a:txBody>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l-PL" sz="1400" b="0" i="0" u="none" strike="noStrike" cap="none" normalizeH="0" baseline="0" smtClean="0">
                          <a:ln>
                            <a:noFill/>
                          </a:ln>
                          <a:solidFill>
                            <a:schemeClr val="tx1"/>
                          </a:solidFill>
                          <a:effectLst/>
                          <a:latin typeface="Times New Roman" pitchFamily="18" charset="0"/>
                          <a:cs typeface="Times New Roman" pitchFamily="18" charset="0"/>
                        </a:rPr>
                        <a:t>Zachowanie lokalnych ras świń</a:t>
                      </a:r>
                      <a:endParaRPr kumimoji="0" lang="pl-PL"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pl-PL" sz="1400" b="1" i="0" u="none" strike="noStrike" cap="none" normalizeH="0" baseline="0" dirty="0" smtClean="0">
                          <a:ln>
                            <a:noFill/>
                          </a:ln>
                          <a:solidFill>
                            <a:schemeClr val="tx1"/>
                          </a:solidFill>
                          <a:effectLst/>
                          <a:latin typeface="Times New Roman" pitchFamily="18" charset="0"/>
                          <a:cs typeface="Times New Roman" pitchFamily="18" charset="0"/>
                        </a:rPr>
                        <a:t>1 140 zł/</a:t>
                      </a:r>
                      <a:r>
                        <a:rPr kumimoji="0" lang="pl-PL" sz="1400" b="1" i="0" u="none" strike="noStrike" cap="none" normalizeH="0" baseline="0" dirty="0" err="1" smtClean="0">
                          <a:ln>
                            <a:noFill/>
                          </a:ln>
                          <a:solidFill>
                            <a:schemeClr val="tx1"/>
                          </a:solidFill>
                          <a:effectLst/>
                          <a:latin typeface="Times New Roman" pitchFamily="18" charset="0"/>
                          <a:cs typeface="Times New Roman" pitchFamily="18" charset="0"/>
                        </a:rPr>
                        <a:t>szt</a:t>
                      </a:r>
                      <a:r>
                        <a:rPr kumimoji="0" lang="pl-PL" sz="1400" b="1"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pl-PL" sz="1400" b="1"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400" b="0" i="0" u="none" strike="noStrike" cap="none" normalizeH="0" baseline="0" dirty="0" smtClean="0">
                        <a:ln>
                          <a:noFill/>
                        </a:ln>
                        <a:solidFill>
                          <a:schemeClr val="tx1"/>
                        </a:solidFill>
                        <a:effectLst/>
                        <a:latin typeface="Times New Roman" pitchFamily="18"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8781">
                <a:tc vMerge="1">
                  <a:txBody>
                    <a:bodyPr/>
                    <a:lstStyle/>
                    <a:p>
                      <a:endParaRPr lang="pl-PL"/>
                    </a:p>
                  </a:txBody>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l-PL" sz="1400" b="0" i="0" u="none" strike="noStrike" cap="none" normalizeH="0" baseline="0" dirty="0" smtClean="0">
                          <a:ln>
                            <a:noFill/>
                          </a:ln>
                          <a:solidFill>
                            <a:schemeClr val="tx1"/>
                          </a:solidFill>
                          <a:effectLst/>
                          <a:latin typeface="Times New Roman" pitchFamily="18" charset="0"/>
                          <a:cs typeface="Times New Roman" pitchFamily="18" charset="0"/>
                        </a:rPr>
                        <a:t>Zachowanie lokalnych raz kóz</a:t>
                      </a:r>
                      <a:endParaRPr kumimoji="0" lang="pl-PL" sz="1400" b="0" i="0" u="none" strike="noStrike" cap="none" normalizeH="0" baseline="0" dirty="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pl-PL" sz="1400" b="1" i="0" u="none" strike="noStrike" cap="none" normalizeH="0" baseline="0" dirty="0" smtClean="0">
                          <a:ln>
                            <a:noFill/>
                          </a:ln>
                          <a:solidFill>
                            <a:schemeClr val="tx1"/>
                          </a:solidFill>
                          <a:effectLst/>
                          <a:latin typeface="Times New Roman" pitchFamily="18" charset="0"/>
                          <a:cs typeface="Times New Roman" pitchFamily="18" charset="0"/>
                        </a:rPr>
                        <a:t> 580 zł/</a:t>
                      </a:r>
                      <a:r>
                        <a:rPr kumimoji="0" lang="pl-PL" sz="1400" b="1" i="0" u="none" strike="noStrike" cap="none" normalizeH="0" baseline="0" dirty="0" err="1" smtClean="0">
                          <a:ln>
                            <a:noFill/>
                          </a:ln>
                          <a:solidFill>
                            <a:schemeClr val="tx1"/>
                          </a:solidFill>
                          <a:effectLst/>
                          <a:latin typeface="Times New Roman" pitchFamily="18" charset="0"/>
                          <a:cs typeface="Times New Roman" pitchFamily="18" charset="0"/>
                        </a:rPr>
                        <a:t>szt</a:t>
                      </a:r>
                      <a:r>
                        <a:rPr kumimoji="0" lang="pl-PL" sz="1400" b="1"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pl-PL" sz="1400" b="1"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400" b="0" i="0" u="none" strike="noStrike" cap="none" normalizeH="0" baseline="0" dirty="0" smtClean="0">
                        <a:ln>
                          <a:noFill/>
                        </a:ln>
                        <a:solidFill>
                          <a:schemeClr val="tx1"/>
                        </a:solidFill>
                        <a:effectLst/>
                        <a:latin typeface="Times New Roman" pitchFamily="18"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 name="Symbol zastępczy numeru slajdu 3"/>
          <p:cNvSpPr>
            <a:spLocks noGrp="1"/>
          </p:cNvSpPr>
          <p:nvPr>
            <p:ph type="sldNum" sz="quarter" idx="12"/>
          </p:nvPr>
        </p:nvSpPr>
        <p:spPr/>
        <p:txBody>
          <a:bodyPr/>
          <a:lstStyle/>
          <a:p>
            <a:pPr>
              <a:defRPr/>
            </a:pPr>
            <a:fld id="{827DB400-EF1B-408F-897A-A3FA3A1DB194}" type="slidenum">
              <a:rPr lang="pl-PL" smtClean="0"/>
              <a:pPr>
                <a:defRPr/>
              </a:pPr>
              <a:t>65</a:t>
            </a:fld>
            <a:endParaRPr lang="pl-PL" dirty="0"/>
          </a:p>
        </p:txBody>
      </p:sp>
    </p:spTree>
    <p:extLst>
      <p:ext uri="{BB962C8B-B14F-4D97-AF65-F5344CB8AC3E}">
        <p14:creationId xmlns:p14="http://schemas.microsoft.com/office/powerpoint/2010/main" xmlns="" val="2404519081"/>
      </p:ext>
    </p:extLst>
  </p:cSld>
  <p:clrMapOvr>
    <a:masterClrMapping/>
  </p:clrMapOvr>
  <p:transition>
    <p:fade thruBlk="1"/>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5"/>
          <p:cNvSpPr txBox="1">
            <a:spLocks noChangeArrowheads="1"/>
          </p:cNvSpPr>
          <p:nvPr/>
        </p:nvSpPr>
        <p:spPr bwMode="auto">
          <a:xfrm>
            <a:off x="900113" y="5805488"/>
            <a:ext cx="7580312"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pl-PL" altLang="pl-PL">
              <a:latin typeface="Calibri" pitchFamily="34" charset="0"/>
            </a:endParaRPr>
          </a:p>
        </p:txBody>
      </p:sp>
      <p:sp>
        <p:nvSpPr>
          <p:cNvPr id="8195" name="Text Box 7"/>
          <p:cNvSpPr txBox="1">
            <a:spLocks noChangeArrowheads="1"/>
          </p:cNvSpPr>
          <p:nvPr/>
        </p:nvSpPr>
        <p:spPr bwMode="auto">
          <a:xfrm>
            <a:off x="519113" y="6040438"/>
            <a:ext cx="1841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pl-PL" altLang="pl-PL">
              <a:latin typeface="Calibri" pitchFamily="34" charset="0"/>
            </a:endParaRPr>
          </a:p>
        </p:txBody>
      </p:sp>
      <p:sp>
        <p:nvSpPr>
          <p:cNvPr id="8196" name="Text Box 9"/>
          <p:cNvSpPr txBox="1">
            <a:spLocks noChangeArrowheads="1"/>
          </p:cNvSpPr>
          <p:nvPr/>
        </p:nvSpPr>
        <p:spPr bwMode="auto">
          <a:xfrm>
            <a:off x="7793038" y="6040438"/>
            <a:ext cx="1841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pl-PL" altLang="pl-PL">
              <a:latin typeface="Calibri" pitchFamily="34" charset="0"/>
            </a:endParaRPr>
          </a:p>
        </p:txBody>
      </p:sp>
      <p:sp>
        <p:nvSpPr>
          <p:cNvPr id="8197" name="Rectangle 2"/>
          <p:cNvSpPr>
            <a:spLocks noChangeArrowheads="1"/>
          </p:cNvSpPr>
          <p:nvPr/>
        </p:nvSpPr>
        <p:spPr bwMode="auto">
          <a:xfrm>
            <a:off x="457200" y="188913"/>
            <a:ext cx="8229600" cy="503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eaLnBrk="1" hangingPunct="1"/>
            <a:endParaRPr lang="en-GB" altLang="pl-PL" sz="2400" b="1">
              <a:solidFill>
                <a:srgbClr val="009999"/>
              </a:solidFill>
              <a:latin typeface="Calibri" pitchFamily="34" charset="0"/>
            </a:endParaRPr>
          </a:p>
        </p:txBody>
      </p:sp>
      <p:sp>
        <p:nvSpPr>
          <p:cNvPr id="8198" name="Rectangle 2"/>
          <p:cNvSpPr>
            <a:spLocks noChangeArrowheads="1"/>
          </p:cNvSpPr>
          <p:nvPr/>
        </p:nvSpPr>
        <p:spPr bwMode="auto">
          <a:xfrm>
            <a:off x="468313" y="260350"/>
            <a:ext cx="8229600" cy="503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eaLnBrk="1" hangingPunct="1"/>
            <a:endParaRPr lang="en-GB" altLang="pl-PL" sz="2400" b="1">
              <a:solidFill>
                <a:srgbClr val="009999"/>
              </a:solidFill>
              <a:latin typeface="Calibri" pitchFamily="34" charset="0"/>
            </a:endParaRPr>
          </a:p>
        </p:txBody>
      </p:sp>
      <p:sp>
        <p:nvSpPr>
          <p:cNvPr id="13" name="Rectangle 2"/>
          <p:cNvSpPr>
            <a:spLocks noChangeArrowheads="1"/>
          </p:cNvSpPr>
          <p:nvPr/>
        </p:nvSpPr>
        <p:spPr bwMode="auto">
          <a:xfrm>
            <a:off x="-252413" y="188913"/>
            <a:ext cx="9396413" cy="503237"/>
          </a:xfrm>
          <a:prstGeom prst="rect">
            <a:avLst/>
          </a:prstGeom>
          <a:noFill/>
          <a:ln w="9525">
            <a:noFill/>
            <a:miter lim="800000"/>
            <a:headEnd/>
            <a:tailEnd/>
          </a:ln>
        </p:spPr>
        <p:txBody>
          <a:bodyPr anchor="ctr"/>
          <a:lstStyle/>
          <a:p>
            <a:pPr lvl="1" algn="ctr" eaLnBrk="1" hangingPunct="1">
              <a:defRPr/>
            </a:pPr>
            <a:r>
              <a:rPr lang="pl-PL" sz="2000" b="1" dirty="0">
                <a:solidFill>
                  <a:srgbClr val="008000"/>
                </a:solidFill>
                <a:effectLst>
                  <a:outerShdw blurRad="38100" dist="38100" dir="2700000" algn="tl">
                    <a:srgbClr val="C0C0C0"/>
                  </a:outerShdw>
                </a:effectLst>
                <a:cs typeface="Arial" charset="0"/>
              </a:rPr>
              <a:t>Działanie </a:t>
            </a:r>
            <a:r>
              <a:rPr lang="pl-PL" sz="2000" b="1" dirty="0" err="1">
                <a:solidFill>
                  <a:srgbClr val="008000"/>
                </a:solidFill>
                <a:effectLst>
                  <a:outerShdw blurRad="38100" dist="38100" dir="2700000" algn="tl">
                    <a:srgbClr val="C0C0C0"/>
                  </a:outerShdw>
                </a:effectLst>
                <a:cs typeface="Arial" charset="0"/>
              </a:rPr>
              <a:t>rolnośrodowiskowo-klimatyczne</a:t>
            </a:r>
            <a:endParaRPr lang="en-GB" sz="2000" b="1" dirty="0">
              <a:solidFill>
                <a:srgbClr val="008000"/>
              </a:solidFill>
              <a:effectLst>
                <a:outerShdw blurRad="38100" dist="38100" dir="2700000" algn="tl">
                  <a:srgbClr val="C0C0C0"/>
                </a:outerShdw>
              </a:effectLst>
              <a:cs typeface="Arial" charset="0"/>
            </a:endParaRPr>
          </a:p>
        </p:txBody>
      </p:sp>
      <p:sp>
        <p:nvSpPr>
          <p:cNvPr id="8200" name="Rectangle 3"/>
          <p:cNvSpPr>
            <a:spLocks/>
          </p:cNvSpPr>
          <p:nvPr/>
        </p:nvSpPr>
        <p:spPr bwMode="auto">
          <a:xfrm>
            <a:off x="428625" y="17145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gn="just" eaLnBrk="1" hangingPunct="1"/>
            <a:r>
              <a:rPr lang="pl-PL" altLang="pl-PL" sz="2400" b="1"/>
              <a:t>	</a:t>
            </a:r>
            <a:endParaRPr lang="pl-PL" altLang="pl-PL" sz="2400" b="1" u="sng">
              <a:cs typeface="Arial" charset="0"/>
            </a:endParaRPr>
          </a:p>
        </p:txBody>
      </p:sp>
      <p:sp>
        <p:nvSpPr>
          <p:cNvPr id="10251" name="Rectangle 3"/>
          <p:cNvSpPr>
            <a:spLocks/>
          </p:cNvSpPr>
          <p:nvPr/>
        </p:nvSpPr>
        <p:spPr bwMode="auto">
          <a:xfrm>
            <a:off x="142875" y="919163"/>
            <a:ext cx="9001125" cy="5724525"/>
          </a:xfrm>
          <a:prstGeom prst="rect">
            <a:avLst/>
          </a:prstGeom>
          <a:noFill/>
          <a:ln w="9525">
            <a:noFill/>
            <a:miter lim="800000"/>
            <a:headEnd/>
            <a:tailEnd/>
          </a:ln>
        </p:spPr>
        <p:txBody>
          <a:bodyPr/>
          <a:lstStyle/>
          <a:p>
            <a:pPr algn="just">
              <a:defRPr/>
            </a:pPr>
            <a:endParaRPr lang="pl-PL" u="sng" dirty="0">
              <a:solidFill>
                <a:srgbClr val="00B050"/>
              </a:solidFill>
            </a:endParaRPr>
          </a:p>
          <a:p>
            <a:pPr algn="just">
              <a:defRPr/>
            </a:pPr>
            <a:endParaRPr lang="pl-PL" dirty="0"/>
          </a:p>
          <a:p>
            <a:pPr marL="342900" indent="-342900" algn="just" eaLnBrk="1" hangingPunct="1">
              <a:defRPr/>
            </a:pPr>
            <a:endParaRPr lang="pl-PL" altLang="pl-PL" b="1" dirty="0">
              <a:solidFill>
                <a:srgbClr val="008000"/>
              </a:solidFill>
            </a:endParaRPr>
          </a:p>
        </p:txBody>
      </p:sp>
      <p:sp>
        <p:nvSpPr>
          <p:cNvPr id="14" name="Prostokąt 13"/>
          <p:cNvSpPr/>
          <p:nvPr/>
        </p:nvSpPr>
        <p:spPr>
          <a:xfrm>
            <a:off x="214313" y="1214438"/>
            <a:ext cx="8786812" cy="4246562"/>
          </a:xfrm>
          <a:prstGeom prst="rect">
            <a:avLst/>
          </a:prstGeom>
        </p:spPr>
        <p:txBody>
          <a:bodyPr>
            <a:spAutoFit/>
          </a:bodyPr>
          <a:lstStyle/>
          <a:p>
            <a:pPr>
              <a:defRPr/>
            </a:pPr>
            <a:r>
              <a:rPr lang="pl-PL" b="1" u="sng" dirty="0">
                <a:solidFill>
                  <a:srgbClr val="00B050"/>
                </a:solidFill>
              </a:rPr>
              <a:t>Degresywność i limity powierzchniowe:</a:t>
            </a:r>
          </a:p>
          <a:p>
            <a:pPr algn="just">
              <a:defRPr/>
            </a:pPr>
            <a:endParaRPr lang="pl-PL" b="1" dirty="0">
              <a:solidFill>
                <a:srgbClr val="00B050"/>
              </a:solidFill>
            </a:endParaRPr>
          </a:p>
          <a:p>
            <a:pPr algn="just">
              <a:defRPr/>
            </a:pPr>
            <a:r>
              <a:rPr lang="pl-PL" dirty="0"/>
              <a:t>W ramach działania, dla pakietów 1 - 6, płatności podlegają degresywności w zależności od powierzchni objętej wsparciem. Stosuje się różne progi degresywności i limity powierzchni, która może być wspierana w ramach gospodarstwa rolnego.</a:t>
            </a:r>
          </a:p>
          <a:p>
            <a:pPr algn="just">
              <a:defRPr/>
            </a:pPr>
            <a:endParaRPr lang="pl-PL" dirty="0"/>
          </a:p>
          <a:p>
            <a:pPr algn="just">
              <a:defRPr/>
            </a:pPr>
            <a:endParaRPr lang="pl-PL" dirty="0"/>
          </a:p>
          <a:p>
            <a:pPr algn="just">
              <a:defRPr/>
            </a:pPr>
            <a:r>
              <a:rPr lang="pl-PL" b="1" u="sng" dirty="0">
                <a:solidFill>
                  <a:srgbClr val="00B050"/>
                </a:solidFill>
              </a:rPr>
              <a:t>Zasady łączenia pakietów/działań:</a:t>
            </a:r>
          </a:p>
          <a:p>
            <a:pPr algn="just">
              <a:defRPr/>
            </a:pPr>
            <a:endParaRPr lang="pl-PL" b="1" u="sng" dirty="0">
              <a:solidFill>
                <a:srgbClr val="00B050"/>
              </a:solidFill>
            </a:endParaRPr>
          </a:p>
          <a:p>
            <a:pPr marL="361950" indent="-361950" algn="just">
              <a:buFont typeface="+mj-lt"/>
              <a:buAutoNum type="arabicPeriod"/>
              <a:defRPr/>
            </a:pPr>
            <a:r>
              <a:rPr lang="pl-PL" b="1" dirty="0"/>
              <a:t>Nie dopuszcza się realizowania różnych pakietów i różnych działań na tej samej powierzchni.</a:t>
            </a:r>
          </a:p>
          <a:p>
            <a:pPr marL="361950" indent="-361950" algn="just">
              <a:buFont typeface="+mj-lt"/>
              <a:buAutoNum type="arabicPeriod"/>
              <a:defRPr/>
            </a:pPr>
            <a:r>
              <a:rPr lang="pl-PL" b="1" dirty="0"/>
              <a:t>W przypadku łączenia pakietów obowiązuje limit powierzchniowy na gospodarstwo.</a:t>
            </a:r>
          </a:p>
          <a:p>
            <a:pPr marL="361950" indent="-361950" algn="just">
              <a:buFont typeface="+mj-lt"/>
              <a:buAutoNum type="arabicPeriod"/>
              <a:defRPr/>
            </a:pPr>
            <a:r>
              <a:rPr lang="pl-PL" b="1" dirty="0"/>
              <a:t>Rolnik może realizować w gospodarstwie zarówno „Działanie </a:t>
            </a:r>
            <a:r>
              <a:rPr lang="pl-PL" b="1" dirty="0" err="1"/>
              <a:t>rolnośrodowiskowoklimatyczne</a:t>
            </a:r>
            <a:r>
              <a:rPr lang="pl-PL" b="1" dirty="0"/>
              <a:t>”, jak i działanie „Rolnictwo ekologiczne”.</a:t>
            </a:r>
          </a:p>
        </p:txBody>
      </p:sp>
      <p:sp>
        <p:nvSpPr>
          <p:cNvPr id="4" name="Symbol zastępczy numeru slajdu 3"/>
          <p:cNvSpPr>
            <a:spLocks noGrp="1"/>
          </p:cNvSpPr>
          <p:nvPr>
            <p:ph type="sldNum" sz="quarter" idx="12"/>
          </p:nvPr>
        </p:nvSpPr>
        <p:spPr/>
        <p:txBody>
          <a:bodyPr/>
          <a:lstStyle/>
          <a:p>
            <a:pPr>
              <a:defRPr/>
            </a:pPr>
            <a:fld id="{827DB400-EF1B-408F-897A-A3FA3A1DB194}" type="slidenum">
              <a:rPr lang="pl-PL" smtClean="0"/>
              <a:pPr>
                <a:defRPr/>
              </a:pPr>
              <a:t>66</a:t>
            </a:fld>
            <a:endParaRPr lang="pl-PL" dirty="0"/>
          </a:p>
        </p:txBody>
      </p:sp>
    </p:spTree>
    <p:extLst>
      <p:ext uri="{BB962C8B-B14F-4D97-AF65-F5344CB8AC3E}">
        <p14:creationId xmlns:p14="http://schemas.microsoft.com/office/powerpoint/2010/main" xmlns="" val="1242445428"/>
      </p:ext>
    </p:extLst>
  </p:cSld>
  <p:clrMapOvr>
    <a:masterClrMapping/>
  </p:clrMapOvr>
  <p:transition>
    <p:fade thruBlk="1"/>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5"/>
          <p:cNvSpPr txBox="1">
            <a:spLocks noChangeArrowheads="1"/>
          </p:cNvSpPr>
          <p:nvPr/>
        </p:nvSpPr>
        <p:spPr bwMode="auto">
          <a:xfrm>
            <a:off x="900113" y="5805488"/>
            <a:ext cx="7580312"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pl-PL" altLang="pl-PL">
              <a:latin typeface="Calibri" pitchFamily="34" charset="0"/>
            </a:endParaRPr>
          </a:p>
        </p:txBody>
      </p:sp>
      <p:sp>
        <p:nvSpPr>
          <p:cNvPr id="9219" name="Text Box 7"/>
          <p:cNvSpPr txBox="1">
            <a:spLocks noChangeArrowheads="1"/>
          </p:cNvSpPr>
          <p:nvPr/>
        </p:nvSpPr>
        <p:spPr bwMode="auto">
          <a:xfrm>
            <a:off x="519113" y="6040438"/>
            <a:ext cx="1841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pl-PL" altLang="pl-PL">
              <a:latin typeface="Calibri" pitchFamily="34" charset="0"/>
            </a:endParaRPr>
          </a:p>
        </p:txBody>
      </p:sp>
      <p:sp>
        <p:nvSpPr>
          <p:cNvPr id="9220" name="Text Box 9"/>
          <p:cNvSpPr txBox="1">
            <a:spLocks noChangeArrowheads="1"/>
          </p:cNvSpPr>
          <p:nvPr/>
        </p:nvSpPr>
        <p:spPr bwMode="auto">
          <a:xfrm>
            <a:off x="7793038" y="6040438"/>
            <a:ext cx="1841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pl-PL" altLang="pl-PL">
              <a:latin typeface="Calibri" pitchFamily="34" charset="0"/>
            </a:endParaRPr>
          </a:p>
        </p:txBody>
      </p:sp>
      <p:sp>
        <p:nvSpPr>
          <p:cNvPr id="9221" name="Rectangle 2"/>
          <p:cNvSpPr>
            <a:spLocks noChangeArrowheads="1"/>
          </p:cNvSpPr>
          <p:nvPr/>
        </p:nvSpPr>
        <p:spPr bwMode="auto">
          <a:xfrm>
            <a:off x="457200" y="188913"/>
            <a:ext cx="8229600" cy="503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eaLnBrk="1" hangingPunct="1"/>
            <a:endParaRPr lang="en-GB" altLang="pl-PL" sz="2400" b="1">
              <a:solidFill>
                <a:srgbClr val="009999"/>
              </a:solidFill>
              <a:latin typeface="Calibri" pitchFamily="34" charset="0"/>
            </a:endParaRPr>
          </a:p>
        </p:txBody>
      </p:sp>
      <p:sp>
        <p:nvSpPr>
          <p:cNvPr id="9222" name="Rectangle 2"/>
          <p:cNvSpPr>
            <a:spLocks noChangeArrowheads="1"/>
          </p:cNvSpPr>
          <p:nvPr/>
        </p:nvSpPr>
        <p:spPr bwMode="auto">
          <a:xfrm>
            <a:off x="468313" y="260350"/>
            <a:ext cx="8229600" cy="503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eaLnBrk="1" hangingPunct="1"/>
            <a:endParaRPr lang="en-GB" altLang="pl-PL" sz="2400" b="1">
              <a:solidFill>
                <a:srgbClr val="009999"/>
              </a:solidFill>
              <a:latin typeface="Calibri" pitchFamily="34" charset="0"/>
            </a:endParaRPr>
          </a:p>
        </p:txBody>
      </p:sp>
      <p:sp>
        <p:nvSpPr>
          <p:cNvPr id="13" name="Rectangle 2"/>
          <p:cNvSpPr>
            <a:spLocks noChangeArrowheads="1"/>
          </p:cNvSpPr>
          <p:nvPr/>
        </p:nvSpPr>
        <p:spPr bwMode="auto">
          <a:xfrm>
            <a:off x="0" y="142875"/>
            <a:ext cx="9396413" cy="503238"/>
          </a:xfrm>
          <a:prstGeom prst="rect">
            <a:avLst/>
          </a:prstGeom>
          <a:noFill/>
          <a:ln w="9525">
            <a:noFill/>
            <a:miter lim="800000"/>
            <a:headEnd/>
            <a:tailEnd/>
          </a:ln>
        </p:spPr>
        <p:txBody>
          <a:bodyPr anchor="ctr"/>
          <a:lstStyle/>
          <a:p>
            <a:pPr lvl="1" algn="ctr" eaLnBrk="1" hangingPunct="1">
              <a:defRPr/>
            </a:pPr>
            <a:r>
              <a:rPr lang="pl-PL" sz="2000" b="1" dirty="0">
                <a:solidFill>
                  <a:srgbClr val="008000"/>
                </a:solidFill>
                <a:effectLst>
                  <a:outerShdw blurRad="38100" dist="38100" dir="2700000" algn="tl">
                    <a:srgbClr val="C0C0C0"/>
                  </a:outerShdw>
                </a:effectLst>
                <a:cs typeface="Arial" charset="0"/>
              </a:rPr>
              <a:t>Działanie </a:t>
            </a:r>
            <a:r>
              <a:rPr lang="pl-PL" sz="2000" b="1" dirty="0" err="1">
                <a:solidFill>
                  <a:srgbClr val="008000"/>
                </a:solidFill>
                <a:effectLst>
                  <a:outerShdw blurRad="38100" dist="38100" dir="2700000" algn="tl">
                    <a:srgbClr val="C0C0C0"/>
                  </a:outerShdw>
                </a:effectLst>
                <a:cs typeface="Arial" charset="0"/>
              </a:rPr>
              <a:t>rolnośrodowiskowo</a:t>
            </a:r>
            <a:r>
              <a:rPr lang="pl-PL" sz="2000" b="1" dirty="0">
                <a:solidFill>
                  <a:srgbClr val="008000"/>
                </a:solidFill>
                <a:effectLst>
                  <a:outerShdw blurRad="38100" dist="38100" dir="2700000" algn="tl">
                    <a:srgbClr val="C0C0C0"/>
                  </a:outerShdw>
                </a:effectLst>
                <a:cs typeface="Arial" charset="0"/>
              </a:rPr>
              <a:t>-klimatyczne </a:t>
            </a:r>
            <a:endParaRPr lang="pl-PL" sz="2000" b="1" dirty="0" smtClean="0">
              <a:solidFill>
                <a:srgbClr val="008000"/>
              </a:solidFill>
              <a:effectLst>
                <a:outerShdw blurRad="38100" dist="38100" dir="2700000" algn="tl">
                  <a:srgbClr val="C0C0C0"/>
                </a:outerShdw>
              </a:effectLst>
              <a:cs typeface="Arial" charset="0"/>
            </a:endParaRPr>
          </a:p>
          <a:p>
            <a:pPr lvl="1" algn="ctr" eaLnBrk="1" hangingPunct="1">
              <a:defRPr/>
            </a:pPr>
            <a:r>
              <a:rPr lang="pl-PL" sz="2000" b="1" dirty="0" smtClean="0">
                <a:solidFill>
                  <a:srgbClr val="008000"/>
                </a:solidFill>
                <a:effectLst>
                  <a:outerShdw blurRad="38100" dist="38100" dir="2700000" algn="tl">
                    <a:srgbClr val="C0C0C0"/>
                  </a:outerShdw>
                </a:effectLst>
                <a:cs typeface="Arial" charset="0"/>
              </a:rPr>
              <a:t>- </a:t>
            </a:r>
            <a:r>
              <a:rPr lang="pl-PL" sz="2000" b="1" dirty="0">
                <a:solidFill>
                  <a:srgbClr val="008000"/>
                </a:solidFill>
                <a:effectLst>
                  <a:outerShdw blurRad="38100" dist="38100" dir="2700000" algn="tl">
                    <a:srgbClr val="C0C0C0"/>
                  </a:outerShdw>
                </a:effectLst>
                <a:cs typeface="Arial" charset="0"/>
              </a:rPr>
              <a:t>wymogi  dla pakietu</a:t>
            </a:r>
            <a:endParaRPr lang="en-GB" sz="2000" b="1" dirty="0">
              <a:solidFill>
                <a:srgbClr val="008000"/>
              </a:solidFill>
              <a:effectLst>
                <a:outerShdw blurRad="38100" dist="38100" dir="2700000" algn="tl">
                  <a:srgbClr val="C0C0C0"/>
                </a:outerShdw>
              </a:effectLst>
              <a:cs typeface="Arial" charset="0"/>
            </a:endParaRPr>
          </a:p>
        </p:txBody>
      </p:sp>
      <p:sp>
        <p:nvSpPr>
          <p:cNvPr id="9224" name="Rectangle 3"/>
          <p:cNvSpPr>
            <a:spLocks/>
          </p:cNvSpPr>
          <p:nvPr/>
        </p:nvSpPr>
        <p:spPr bwMode="auto">
          <a:xfrm>
            <a:off x="428625" y="17145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gn="just" eaLnBrk="1" hangingPunct="1"/>
            <a:r>
              <a:rPr lang="pl-PL" altLang="pl-PL" sz="2400" b="1"/>
              <a:t>	</a:t>
            </a:r>
            <a:endParaRPr lang="pl-PL" altLang="pl-PL" sz="2400" b="1" u="sng">
              <a:cs typeface="Arial" charset="0"/>
            </a:endParaRPr>
          </a:p>
        </p:txBody>
      </p:sp>
      <p:sp>
        <p:nvSpPr>
          <p:cNvPr id="10251" name="Rectangle 3"/>
          <p:cNvSpPr>
            <a:spLocks/>
          </p:cNvSpPr>
          <p:nvPr/>
        </p:nvSpPr>
        <p:spPr bwMode="auto">
          <a:xfrm>
            <a:off x="142875" y="919163"/>
            <a:ext cx="9001125" cy="5724525"/>
          </a:xfrm>
          <a:prstGeom prst="rect">
            <a:avLst/>
          </a:prstGeom>
          <a:noFill/>
          <a:ln w="9525">
            <a:noFill/>
            <a:miter lim="800000"/>
            <a:headEnd/>
            <a:tailEnd/>
          </a:ln>
        </p:spPr>
        <p:txBody>
          <a:bodyPr/>
          <a:lstStyle/>
          <a:p>
            <a:pPr algn="just">
              <a:defRPr/>
            </a:pPr>
            <a:endParaRPr lang="pl-PL" u="sng" dirty="0">
              <a:solidFill>
                <a:srgbClr val="00B050"/>
              </a:solidFill>
            </a:endParaRPr>
          </a:p>
          <a:p>
            <a:pPr algn="just">
              <a:defRPr/>
            </a:pPr>
            <a:endParaRPr lang="pl-PL" dirty="0"/>
          </a:p>
          <a:p>
            <a:pPr marL="342900" indent="-342900" algn="just" eaLnBrk="1" hangingPunct="1">
              <a:defRPr/>
            </a:pPr>
            <a:endParaRPr lang="pl-PL" altLang="pl-PL" b="1" dirty="0">
              <a:solidFill>
                <a:srgbClr val="008000"/>
              </a:solidFill>
            </a:endParaRPr>
          </a:p>
        </p:txBody>
      </p:sp>
      <p:sp>
        <p:nvSpPr>
          <p:cNvPr id="14" name="Prostokąt 13"/>
          <p:cNvSpPr/>
          <p:nvPr/>
        </p:nvSpPr>
        <p:spPr>
          <a:xfrm>
            <a:off x="214313" y="1214438"/>
            <a:ext cx="8786812" cy="4524375"/>
          </a:xfrm>
          <a:prstGeom prst="rect">
            <a:avLst/>
          </a:prstGeom>
        </p:spPr>
        <p:txBody>
          <a:bodyPr>
            <a:spAutoFit/>
          </a:bodyPr>
          <a:lstStyle/>
          <a:p>
            <a:pPr>
              <a:defRPr/>
            </a:pPr>
            <a:r>
              <a:rPr lang="pl-PL" b="1" u="sng" dirty="0">
                <a:solidFill>
                  <a:srgbClr val="00B050"/>
                </a:solidFill>
              </a:rPr>
              <a:t>Pakiet 1. Rolnictwo zrównoważone.</a:t>
            </a:r>
          </a:p>
          <a:p>
            <a:pPr>
              <a:defRPr/>
            </a:pPr>
            <a:endParaRPr lang="pl-PL" b="1" u="sng" dirty="0">
              <a:solidFill>
                <a:srgbClr val="00B050"/>
              </a:solidFill>
            </a:endParaRPr>
          </a:p>
          <a:p>
            <a:pPr algn="just">
              <a:defRPr/>
            </a:pPr>
            <a:r>
              <a:rPr lang="pl-PL" b="1" dirty="0"/>
              <a:t>Wymogi dotyczą wszystkich gruntów ornych w gospodarstwie</a:t>
            </a:r>
            <a:r>
              <a:rPr lang="pl-PL" dirty="0"/>
              <a:t>.</a:t>
            </a:r>
          </a:p>
          <a:p>
            <a:pPr marL="361950" indent="-361950" algn="just">
              <a:defRPr/>
            </a:pPr>
            <a:endParaRPr lang="pl-PL" dirty="0"/>
          </a:p>
          <a:p>
            <a:pPr marL="361950" indent="-361950" algn="just">
              <a:buFontTx/>
              <a:buAutoNum type="arabicParenR"/>
              <a:defRPr/>
            </a:pPr>
            <a:r>
              <a:rPr lang="pl-PL" dirty="0"/>
              <a:t>Obowiązek posiadania planu działalności rolnośrodowiskowej;</a:t>
            </a:r>
          </a:p>
          <a:p>
            <a:pPr marL="361950" indent="-361950" algn="just">
              <a:buFontTx/>
              <a:buAutoNum type="arabicParenR"/>
              <a:defRPr/>
            </a:pPr>
            <a:r>
              <a:rPr lang="pl-PL" dirty="0"/>
              <a:t>Obowiązek posiadania aktualnej analizy gleby;</a:t>
            </a:r>
          </a:p>
          <a:p>
            <a:pPr marL="361950" indent="-361950" algn="just">
              <a:buFontTx/>
              <a:buAutoNum type="arabicParenR"/>
              <a:defRPr/>
            </a:pPr>
            <a:r>
              <a:rPr lang="pl-PL" dirty="0"/>
              <a:t>Obowiązek corocznego opracowania i przestrzegania planu nawozowego, opartego na bilansie azotu oraz aktualnej chemicznej analizie gleby, z określeniem zawartości P, K, Mg, określeniem dawek azotu i potrzeb wapnowania;</a:t>
            </a:r>
          </a:p>
          <a:p>
            <a:pPr marL="361950" indent="-361950" algn="just">
              <a:buFontTx/>
              <a:buAutoNum type="arabicParenR"/>
              <a:defRPr/>
            </a:pPr>
            <a:r>
              <a:rPr lang="pl-PL" dirty="0"/>
              <a:t>Zastosowanie prawidłowego doboru i następstwa roślin w płodozmianie;</a:t>
            </a:r>
          </a:p>
          <a:p>
            <a:pPr marL="361950" indent="-361950" algn="just">
              <a:buFontTx/>
              <a:buAutoNum type="arabicParenR"/>
              <a:defRPr/>
            </a:pPr>
            <a:r>
              <a:rPr lang="pl-PL" dirty="0"/>
              <a:t>Maksymalna roczna dawka azotu działającego (pochodzącego z nawozów mineralnych, naturalnych, organicznych i nawozów organiczno-mineralnych) na gruntach ornych nie powinna przekraczać 150 kg N/ha;</a:t>
            </a:r>
          </a:p>
          <a:p>
            <a:pPr marL="361950" indent="-361950" algn="just">
              <a:buFontTx/>
              <a:buAutoNum type="arabicParenR"/>
              <a:defRPr/>
            </a:pPr>
            <a:r>
              <a:rPr lang="pl-PL" dirty="0"/>
              <a:t>Niestosowanie osadów ściekowych.</a:t>
            </a:r>
          </a:p>
          <a:p>
            <a:pPr algn="just">
              <a:defRPr/>
            </a:pPr>
            <a:endParaRPr lang="pl-PL" b="1" dirty="0">
              <a:solidFill>
                <a:srgbClr val="00B050"/>
              </a:solidFill>
            </a:endParaRPr>
          </a:p>
        </p:txBody>
      </p:sp>
      <p:sp>
        <p:nvSpPr>
          <p:cNvPr id="4" name="Symbol zastępczy numeru slajdu 3"/>
          <p:cNvSpPr>
            <a:spLocks noGrp="1"/>
          </p:cNvSpPr>
          <p:nvPr>
            <p:ph type="sldNum" sz="quarter" idx="12"/>
          </p:nvPr>
        </p:nvSpPr>
        <p:spPr/>
        <p:txBody>
          <a:bodyPr/>
          <a:lstStyle/>
          <a:p>
            <a:pPr>
              <a:defRPr/>
            </a:pPr>
            <a:fld id="{827DB400-EF1B-408F-897A-A3FA3A1DB194}" type="slidenum">
              <a:rPr lang="pl-PL" smtClean="0"/>
              <a:pPr>
                <a:defRPr/>
              </a:pPr>
              <a:t>67</a:t>
            </a:fld>
            <a:endParaRPr lang="pl-PL" dirty="0"/>
          </a:p>
        </p:txBody>
      </p:sp>
    </p:spTree>
    <p:extLst>
      <p:ext uri="{BB962C8B-B14F-4D97-AF65-F5344CB8AC3E}">
        <p14:creationId xmlns:p14="http://schemas.microsoft.com/office/powerpoint/2010/main" xmlns="" val="115916406"/>
      </p:ext>
    </p:extLst>
  </p:cSld>
  <p:clrMapOvr>
    <a:masterClrMapping/>
  </p:clrMapOvr>
  <p:transition>
    <p:fade thruBlk="1"/>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5"/>
          <p:cNvSpPr txBox="1">
            <a:spLocks noChangeArrowheads="1"/>
          </p:cNvSpPr>
          <p:nvPr/>
        </p:nvSpPr>
        <p:spPr bwMode="auto">
          <a:xfrm>
            <a:off x="900113" y="5805488"/>
            <a:ext cx="7580312"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pl-PL" altLang="pl-PL">
              <a:latin typeface="Calibri" pitchFamily="34" charset="0"/>
            </a:endParaRPr>
          </a:p>
        </p:txBody>
      </p:sp>
      <p:sp>
        <p:nvSpPr>
          <p:cNvPr id="10243" name="Text Box 7"/>
          <p:cNvSpPr txBox="1">
            <a:spLocks noChangeArrowheads="1"/>
          </p:cNvSpPr>
          <p:nvPr/>
        </p:nvSpPr>
        <p:spPr bwMode="auto">
          <a:xfrm>
            <a:off x="519113" y="6040438"/>
            <a:ext cx="1841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pl-PL" altLang="pl-PL">
              <a:latin typeface="Calibri" pitchFamily="34" charset="0"/>
            </a:endParaRPr>
          </a:p>
        </p:txBody>
      </p:sp>
      <p:sp>
        <p:nvSpPr>
          <p:cNvPr id="10244" name="Text Box 9"/>
          <p:cNvSpPr txBox="1">
            <a:spLocks noChangeArrowheads="1"/>
          </p:cNvSpPr>
          <p:nvPr/>
        </p:nvSpPr>
        <p:spPr bwMode="auto">
          <a:xfrm>
            <a:off x="7793038" y="6040438"/>
            <a:ext cx="1841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pl-PL" altLang="pl-PL">
              <a:latin typeface="Calibri" pitchFamily="34" charset="0"/>
            </a:endParaRPr>
          </a:p>
        </p:txBody>
      </p:sp>
      <p:sp>
        <p:nvSpPr>
          <p:cNvPr id="10245" name="Rectangle 2"/>
          <p:cNvSpPr>
            <a:spLocks noChangeArrowheads="1"/>
          </p:cNvSpPr>
          <p:nvPr/>
        </p:nvSpPr>
        <p:spPr bwMode="auto">
          <a:xfrm>
            <a:off x="457200" y="188913"/>
            <a:ext cx="8229600" cy="503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eaLnBrk="1" hangingPunct="1"/>
            <a:endParaRPr lang="en-GB" altLang="pl-PL" sz="2400" b="1">
              <a:solidFill>
                <a:srgbClr val="009999"/>
              </a:solidFill>
              <a:latin typeface="Calibri" pitchFamily="34" charset="0"/>
            </a:endParaRPr>
          </a:p>
        </p:txBody>
      </p:sp>
      <p:sp>
        <p:nvSpPr>
          <p:cNvPr id="10246" name="Rectangle 2"/>
          <p:cNvSpPr>
            <a:spLocks noChangeArrowheads="1"/>
          </p:cNvSpPr>
          <p:nvPr/>
        </p:nvSpPr>
        <p:spPr bwMode="auto">
          <a:xfrm>
            <a:off x="914400" y="142875"/>
            <a:ext cx="8229600" cy="503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eaLnBrk="1" hangingPunct="1"/>
            <a:endParaRPr lang="en-GB" altLang="pl-PL" sz="2400" b="1">
              <a:solidFill>
                <a:srgbClr val="009999"/>
              </a:solidFill>
              <a:latin typeface="Calibri" pitchFamily="34" charset="0"/>
            </a:endParaRPr>
          </a:p>
        </p:txBody>
      </p:sp>
      <p:sp>
        <p:nvSpPr>
          <p:cNvPr id="13" name="Rectangle 2"/>
          <p:cNvSpPr>
            <a:spLocks noChangeArrowheads="1"/>
          </p:cNvSpPr>
          <p:nvPr/>
        </p:nvSpPr>
        <p:spPr bwMode="auto">
          <a:xfrm>
            <a:off x="0" y="142875"/>
            <a:ext cx="9396413" cy="503238"/>
          </a:xfrm>
          <a:prstGeom prst="rect">
            <a:avLst/>
          </a:prstGeom>
          <a:noFill/>
          <a:ln w="9525">
            <a:noFill/>
            <a:miter lim="800000"/>
            <a:headEnd/>
            <a:tailEnd/>
          </a:ln>
        </p:spPr>
        <p:txBody>
          <a:bodyPr anchor="ctr"/>
          <a:lstStyle/>
          <a:p>
            <a:pPr lvl="1" algn="ctr" eaLnBrk="1" hangingPunct="1">
              <a:defRPr/>
            </a:pPr>
            <a:r>
              <a:rPr lang="pl-PL" sz="2000" b="1" dirty="0">
                <a:solidFill>
                  <a:srgbClr val="008000"/>
                </a:solidFill>
                <a:effectLst>
                  <a:outerShdw blurRad="38100" dist="38100" dir="2700000" algn="tl">
                    <a:srgbClr val="C0C0C0"/>
                  </a:outerShdw>
                </a:effectLst>
                <a:cs typeface="Arial" charset="0"/>
              </a:rPr>
              <a:t>Działanie </a:t>
            </a:r>
            <a:r>
              <a:rPr lang="pl-PL" sz="2000" b="1" dirty="0" err="1">
                <a:solidFill>
                  <a:srgbClr val="008000"/>
                </a:solidFill>
                <a:effectLst>
                  <a:outerShdw blurRad="38100" dist="38100" dir="2700000" algn="tl">
                    <a:srgbClr val="C0C0C0"/>
                  </a:outerShdw>
                </a:effectLst>
                <a:cs typeface="Arial" charset="0"/>
              </a:rPr>
              <a:t>rolnośrodowiskowo</a:t>
            </a:r>
            <a:r>
              <a:rPr lang="pl-PL" sz="2000" b="1" dirty="0">
                <a:solidFill>
                  <a:srgbClr val="008000"/>
                </a:solidFill>
                <a:effectLst>
                  <a:outerShdw blurRad="38100" dist="38100" dir="2700000" algn="tl">
                    <a:srgbClr val="C0C0C0"/>
                  </a:outerShdw>
                </a:effectLst>
                <a:cs typeface="Arial" charset="0"/>
              </a:rPr>
              <a:t>-klimatyczne </a:t>
            </a:r>
            <a:endParaRPr lang="pl-PL" sz="2000" b="1" dirty="0" smtClean="0">
              <a:solidFill>
                <a:srgbClr val="008000"/>
              </a:solidFill>
              <a:effectLst>
                <a:outerShdw blurRad="38100" dist="38100" dir="2700000" algn="tl">
                  <a:srgbClr val="C0C0C0"/>
                </a:outerShdw>
              </a:effectLst>
              <a:cs typeface="Arial" charset="0"/>
            </a:endParaRPr>
          </a:p>
          <a:p>
            <a:pPr lvl="1" algn="ctr" eaLnBrk="1" hangingPunct="1">
              <a:defRPr/>
            </a:pPr>
            <a:r>
              <a:rPr lang="pl-PL" sz="2000" b="1" dirty="0" smtClean="0">
                <a:solidFill>
                  <a:srgbClr val="008000"/>
                </a:solidFill>
                <a:effectLst>
                  <a:outerShdw blurRad="38100" dist="38100" dir="2700000" algn="tl">
                    <a:srgbClr val="C0C0C0"/>
                  </a:outerShdw>
                </a:effectLst>
                <a:cs typeface="Arial" charset="0"/>
              </a:rPr>
              <a:t>- </a:t>
            </a:r>
            <a:r>
              <a:rPr lang="pl-PL" sz="2000" b="1" dirty="0">
                <a:solidFill>
                  <a:srgbClr val="008000"/>
                </a:solidFill>
                <a:effectLst>
                  <a:outerShdw blurRad="38100" dist="38100" dir="2700000" algn="tl">
                    <a:srgbClr val="C0C0C0"/>
                  </a:outerShdw>
                </a:effectLst>
                <a:cs typeface="Arial" charset="0"/>
              </a:rPr>
              <a:t>wymogi  dla pakietu</a:t>
            </a:r>
            <a:endParaRPr lang="en-GB" sz="2000" b="1" dirty="0">
              <a:solidFill>
                <a:srgbClr val="008000"/>
              </a:solidFill>
              <a:effectLst>
                <a:outerShdw blurRad="38100" dist="38100" dir="2700000" algn="tl">
                  <a:srgbClr val="C0C0C0"/>
                </a:outerShdw>
              </a:effectLst>
              <a:cs typeface="Arial" charset="0"/>
            </a:endParaRPr>
          </a:p>
        </p:txBody>
      </p:sp>
      <p:sp>
        <p:nvSpPr>
          <p:cNvPr id="10248" name="Rectangle 3"/>
          <p:cNvSpPr>
            <a:spLocks/>
          </p:cNvSpPr>
          <p:nvPr/>
        </p:nvSpPr>
        <p:spPr bwMode="auto">
          <a:xfrm>
            <a:off x="428625" y="17145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gn="just" eaLnBrk="1" hangingPunct="1"/>
            <a:r>
              <a:rPr lang="pl-PL" altLang="pl-PL" sz="2400" b="1"/>
              <a:t>	</a:t>
            </a:r>
            <a:endParaRPr lang="pl-PL" altLang="pl-PL" sz="2400" b="1" u="sng">
              <a:cs typeface="Arial" charset="0"/>
            </a:endParaRPr>
          </a:p>
        </p:txBody>
      </p:sp>
      <p:sp>
        <p:nvSpPr>
          <p:cNvPr id="10251" name="Rectangle 3"/>
          <p:cNvSpPr>
            <a:spLocks/>
          </p:cNvSpPr>
          <p:nvPr/>
        </p:nvSpPr>
        <p:spPr bwMode="auto">
          <a:xfrm>
            <a:off x="142875" y="919163"/>
            <a:ext cx="9001125" cy="5724525"/>
          </a:xfrm>
          <a:prstGeom prst="rect">
            <a:avLst/>
          </a:prstGeom>
          <a:noFill/>
          <a:ln w="9525">
            <a:noFill/>
            <a:miter lim="800000"/>
            <a:headEnd/>
            <a:tailEnd/>
          </a:ln>
        </p:spPr>
        <p:txBody>
          <a:bodyPr/>
          <a:lstStyle/>
          <a:p>
            <a:pPr algn="just">
              <a:defRPr/>
            </a:pPr>
            <a:endParaRPr lang="pl-PL" u="sng" dirty="0">
              <a:solidFill>
                <a:srgbClr val="00B050"/>
              </a:solidFill>
            </a:endParaRPr>
          </a:p>
          <a:p>
            <a:pPr algn="just">
              <a:defRPr/>
            </a:pPr>
            <a:endParaRPr lang="pl-PL" dirty="0"/>
          </a:p>
          <a:p>
            <a:pPr marL="342900" indent="-342900" algn="just" eaLnBrk="1" hangingPunct="1">
              <a:defRPr/>
            </a:pPr>
            <a:endParaRPr lang="pl-PL" altLang="pl-PL" b="1" dirty="0">
              <a:solidFill>
                <a:srgbClr val="008000"/>
              </a:solidFill>
            </a:endParaRPr>
          </a:p>
        </p:txBody>
      </p:sp>
      <p:sp>
        <p:nvSpPr>
          <p:cNvPr id="14" name="Prostokąt 13"/>
          <p:cNvSpPr/>
          <p:nvPr/>
        </p:nvSpPr>
        <p:spPr>
          <a:xfrm>
            <a:off x="383585" y="1628800"/>
            <a:ext cx="8786812" cy="3139321"/>
          </a:xfrm>
          <a:prstGeom prst="rect">
            <a:avLst/>
          </a:prstGeom>
        </p:spPr>
        <p:txBody>
          <a:bodyPr>
            <a:spAutoFit/>
          </a:bodyPr>
          <a:lstStyle/>
          <a:p>
            <a:pPr>
              <a:defRPr/>
            </a:pPr>
            <a:r>
              <a:rPr lang="pl-PL" b="1" u="sng" dirty="0">
                <a:solidFill>
                  <a:srgbClr val="00B050"/>
                </a:solidFill>
              </a:rPr>
              <a:t>Pakiet 2. Ochrona gleb i wód</a:t>
            </a:r>
          </a:p>
          <a:p>
            <a:pPr>
              <a:defRPr/>
            </a:pPr>
            <a:endParaRPr lang="pl-PL" dirty="0"/>
          </a:p>
          <a:p>
            <a:pPr marL="342900" indent="-342900" algn="just">
              <a:buFontTx/>
              <a:buAutoNum type="arabicParenR"/>
              <a:defRPr/>
            </a:pPr>
            <a:r>
              <a:rPr lang="pl-PL" dirty="0"/>
              <a:t>Obowiązek posiadania planu działalności rolnośrodowiskowej;</a:t>
            </a:r>
          </a:p>
          <a:p>
            <a:pPr marL="342900" indent="-342900" algn="just">
              <a:buFontTx/>
              <a:buAutoNum type="arabicParenR"/>
              <a:defRPr/>
            </a:pPr>
            <a:r>
              <a:rPr lang="pl-PL" dirty="0"/>
              <a:t>Niestosowanie osadów ściekowych;</a:t>
            </a:r>
          </a:p>
          <a:p>
            <a:pPr marL="342900" indent="-342900" algn="just">
              <a:buFontTx/>
              <a:buAutoNum type="arabicParenR"/>
              <a:defRPr/>
            </a:pPr>
            <a:r>
              <a:rPr lang="pl-PL" dirty="0"/>
              <a:t>Przyoranie biomasy z wyłączeniem uprawy gleby w systemie </a:t>
            </a:r>
            <a:r>
              <a:rPr lang="pl-PL" dirty="0" err="1"/>
              <a:t>bezorkowym</a:t>
            </a:r>
            <a:r>
              <a:rPr lang="pl-PL" dirty="0"/>
              <a:t>;</a:t>
            </a:r>
          </a:p>
          <a:p>
            <a:pPr marL="342900" indent="-342900" algn="just">
              <a:buFontTx/>
              <a:buAutoNum type="arabicParenR"/>
              <a:defRPr/>
            </a:pPr>
            <a:r>
              <a:rPr lang="pl-PL" dirty="0"/>
              <a:t>Niestosowanie pod międzyplon ozimy/ścierniskowy innych nawozów niż naturalne;</a:t>
            </a:r>
          </a:p>
          <a:p>
            <a:pPr marL="342900" indent="-342900" algn="just">
              <a:buFontTx/>
              <a:buAutoNum type="arabicParenR"/>
              <a:defRPr/>
            </a:pPr>
            <a:r>
              <a:rPr lang="pl-PL" dirty="0"/>
              <a:t>Niewznawianie zabiegów agrotechnicznych przed dniem 15 lutego;</a:t>
            </a:r>
          </a:p>
          <a:p>
            <a:pPr marL="342900" indent="-342900" algn="just">
              <a:buFontTx/>
              <a:buAutoNum type="arabicParenR"/>
              <a:defRPr/>
            </a:pPr>
            <a:r>
              <a:rPr lang="pl-PL" dirty="0"/>
              <a:t>Zakaz uprawy w plonie głównym tej samej rośliny (w przypadku międzyplonu ozimego również formy jarej takiej rośliny);</a:t>
            </a:r>
          </a:p>
          <a:p>
            <a:pPr marL="342900" indent="-342900" algn="just">
              <a:buFontTx/>
              <a:buAutoNum type="arabicParenR"/>
              <a:defRPr/>
            </a:pPr>
            <a:r>
              <a:rPr lang="pl-PL" dirty="0"/>
              <a:t>Możliwość spasania biomasy: międzyplonu ścierniskowego w okresie jesieni, </a:t>
            </a:r>
            <a:r>
              <a:rPr lang="pl-PL" dirty="0" smtClean="0"/>
              <a:t/>
            </a:r>
            <a:br>
              <a:rPr lang="pl-PL" dirty="0" smtClean="0"/>
            </a:br>
            <a:r>
              <a:rPr lang="pl-PL" dirty="0" smtClean="0"/>
              <a:t>a </a:t>
            </a:r>
            <a:r>
              <a:rPr lang="pl-PL" dirty="0"/>
              <a:t>międzyplonu ozimego w okresie wiosny.</a:t>
            </a:r>
          </a:p>
        </p:txBody>
      </p:sp>
      <p:sp>
        <p:nvSpPr>
          <p:cNvPr id="4" name="Symbol zastępczy numeru slajdu 3"/>
          <p:cNvSpPr>
            <a:spLocks noGrp="1"/>
          </p:cNvSpPr>
          <p:nvPr>
            <p:ph type="sldNum" sz="quarter" idx="12"/>
          </p:nvPr>
        </p:nvSpPr>
        <p:spPr/>
        <p:txBody>
          <a:bodyPr/>
          <a:lstStyle/>
          <a:p>
            <a:pPr>
              <a:defRPr/>
            </a:pPr>
            <a:fld id="{827DB400-EF1B-408F-897A-A3FA3A1DB194}" type="slidenum">
              <a:rPr lang="pl-PL" smtClean="0"/>
              <a:pPr>
                <a:defRPr/>
              </a:pPr>
              <a:t>68</a:t>
            </a:fld>
            <a:endParaRPr lang="pl-PL" dirty="0"/>
          </a:p>
        </p:txBody>
      </p:sp>
    </p:spTree>
    <p:extLst>
      <p:ext uri="{BB962C8B-B14F-4D97-AF65-F5344CB8AC3E}">
        <p14:creationId xmlns:p14="http://schemas.microsoft.com/office/powerpoint/2010/main" xmlns="" val="2053593080"/>
      </p:ext>
    </p:extLst>
  </p:cSld>
  <p:clrMapOvr>
    <a:masterClrMapping/>
  </p:clrMapOvr>
  <p:transition>
    <p:fade thruBlk="1"/>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5"/>
          <p:cNvSpPr txBox="1">
            <a:spLocks noChangeArrowheads="1"/>
          </p:cNvSpPr>
          <p:nvPr/>
        </p:nvSpPr>
        <p:spPr bwMode="auto">
          <a:xfrm>
            <a:off x="900113" y="5805488"/>
            <a:ext cx="7580312"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pl-PL" altLang="pl-PL">
              <a:latin typeface="Calibri" pitchFamily="34" charset="0"/>
            </a:endParaRPr>
          </a:p>
        </p:txBody>
      </p:sp>
      <p:sp>
        <p:nvSpPr>
          <p:cNvPr id="11267" name="Text Box 7"/>
          <p:cNvSpPr txBox="1">
            <a:spLocks noChangeArrowheads="1"/>
          </p:cNvSpPr>
          <p:nvPr/>
        </p:nvSpPr>
        <p:spPr bwMode="auto">
          <a:xfrm>
            <a:off x="519113" y="6040438"/>
            <a:ext cx="1841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pl-PL" altLang="pl-PL">
              <a:latin typeface="Calibri" pitchFamily="34" charset="0"/>
            </a:endParaRPr>
          </a:p>
        </p:txBody>
      </p:sp>
      <p:sp>
        <p:nvSpPr>
          <p:cNvPr id="11268" name="Text Box 9"/>
          <p:cNvSpPr txBox="1">
            <a:spLocks noChangeArrowheads="1"/>
          </p:cNvSpPr>
          <p:nvPr/>
        </p:nvSpPr>
        <p:spPr bwMode="auto">
          <a:xfrm>
            <a:off x="7793038" y="6040438"/>
            <a:ext cx="1841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pl-PL" altLang="pl-PL">
              <a:latin typeface="Calibri" pitchFamily="34" charset="0"/>
            </a:endParaRPr>
          </a:p>
        </p:txBody>
      </p:sp>
      <p:sp>
        <p:nvSpPr>
          <p:cNvPr id="11269" name="Rectangle 2"/>
          <p:cNvSpPr>
            <a:spLocks noChangeArrowheads="1"/>
          </p:cNvSpPr>
          <p:nvPr/>
        </p:nvSpPr>
        <p:spPr bwMode="auto">
          <a:xfrm>
            <a:off x="457200" y="188913"/>
            <a:ext cx="8229600" cy="503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eaLnBrk="1" hangingPunct="1"/>
            <a:endParaRPr lang="en-GB" altLang="pl-PL" sz="2400" b="1">
              <a:solidFill>
                <a:srgbClr val="009999"/>
              </a:solidFill>
              <a:latin typeface="Calibri" pitchFamily="34" charset="0"/>
            </a:endParaRPr>
          </a:p>
        </p:txBody>
      </p:sp>
      <p:sp>
        <p:nvSpPr>
          <p:cNvPr id="11270" name="Rectangle 2"/>
          <p:cNvSpPr>
            <a:spLocks noChangeArrowheads="1"/>
          </p:cNvSpPr>
          <p:nvPr/>
        </p:nvSpPr>
        <p:spPr bwMode="auto">
          <a:xfrm>
            <a:off x="468313" y="260350"/>
            <a:ext cx="8229600" cy="503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eaLnBrk="1" hangingPunct="1"/>
            <a:endParaRPr lang="en-GB" altLang="pl-PL" sz="2400" b="1">
              <a:solidFill>
                <a:srgbClr val="009999"/>
              </a:solidFill>
              <a:latin typeface="Calibri" pitchFamily="34" charset="0"/>
            </a:endParaRPr>
          </a:p>
        </p:txBody>
      </p:sp>
      <p:sp>
        <p:nvSpPr>
          <p:cNvPr id="13" name="Rectangle 2"/>
          <p:cNvSpPr>
            <a:spLocks noChangeArrowheads="1"/>
          </p:cNvSpPr>
          <p:nvPr/>
        </p:nvSpPr>
        <p:spPr bwMode="auto">
          <a:xfrm>
            <a:off x="0" y="142875"/>
            <a:ext cx="9396413" cy="503238"/>
          </a:xfrm>
          <a:prstGeom prst="rect">
            <a:avLst/>
          </a:prstGeom>
          <a:noFill/>
          <a:ln w="9525">
            <a:noFill/>
            <a:miter lim="800000"/>
            <a:headEnd/>
            <a:tailEnd/>
          </a:ln>
        </p:spPr>
        <p:txBody>
          <a:bodyPr anchor="ctr"/>
          <a:lstStyle/>
          <a:p>
            <a:pPr lvl="1" algn="ctr" eaLnBrk="1" hangingPunct="1">
              <a:defRPr/>
            </a:pPr>
            <a:r>
              <a:rPr lang="pl-PL" sz="2000" b="1" dirty="0">
                <a:solidFill>
                  <a:srgbClr val="008000"/>
                </a:solidFill>
                <a:effectLst>
                  <a:outerShdw blurRad="38100" dist="38100" dir="2700000" algn="tl">
                    <a:srgbClr val="C0C0C0"/>
                  </a:outerShdw>
                </a:effectLst>
                <a:cs typeface="Arial" charset="0"/>
              </a:rPr>
              <a:t>Działanie </a:t>
            </a:r>
            <a:r>
              <a:rPr lang="pl-PL" sz="2000" b="1" dirty="0" err="1">
                <a:solidFill>
                  <a:srgbClr val="008000"/>
                </a:solidFill>
                <a:effectLst>
                  <a:outerShdw blurRad="38100" dist="38100" dir="2700000" algn="tl">
                    <a:srgbClr val="C0C0C0"/>
                  </a:outerShdw>
                </a:effectLst>
                <a:cs typeface="Arial" charset="0"/>
              </a:rPr>
              <a:t>rolnośrodowiskowo</a:t>
            </a:r>
            <a:r>
              <a:rPr lang="pl-PL" sz="2000" b="1" dirty="0">
                <a:solidFill>
                  <a:srgbClr val="008000"/>
                </a:solidFill>
                <a:effectLst>
                  <a:outerShdw blurRad="38100" dist="38100" dir="2700000" algn="tl">
                    <a:srgbClr val="C0C0C0"/>
                  </a:outerShdw>
                </a:effectLst>
                <a:cs typeface="Arial" charset="0"/>
              </a:rPr>
              <a:t>-klimatyczne </a:t>
            </a:r>
            <a:r>
              <a:rPr lang="pl-PL" sz="2000" b="1" dirty="0" smtClean="0">
                <a:solidFill>
                  <a:srgbClr val="008000"/>
                </a:solidFill>
                <a:effectLst>
                  <a:outerShdw blurRad="38100" dist="38100" dir="2700000" algn="tl">
                    <a:srgbClr val="C0C0C0"/>
                  </a:outerShdw>
                </a:effectLst>
                <a:cs typeface="Arial" charset="0"/>
              </a:rPr>
              <a:t/>
            </a:r>
            <a:br>
              <a:rPr lang="pl-PL" sz="2000" b="1" dirty="0" smtClean="0">
                <a:solidFill>
                  <a:srgbClr val="008000"/>
                </a:solidFill>
                <a:effectLst>
                  <a:outerShdw blurRad="38100" dist="38100" dir="2700000" algn="tl">
                    <a:srgbClr val="C0C0C0"/>
                  </a:outerShdw>
                </a:effectLst>
                <a:cs typeface="Arial" charset="0"/>
              </a:rPr>
            </a:br>
            <a:r>
              <a:rPr lang="pl-PL" sz="2000" b="1" dirty="0" smtClean="0">
                <a:solidFill>
                  <a:srgbClr val="008000"/>
                </a:solidFill>
                <a:effectLst>
                  <a:outerShdw blurRad="38100" dist="38100" dir="2700000" algn="tl">
                    <a:srgbClr val="C0C0C0"/>
                  </a:outerShdw>
                </a:effectLst>
                <a:cs typeface="Arial" charset="0"/>
              </a:rPr>
              <a:t>- </a:t>
            </a:r>
            <a:r>
              <a:rPr lang="pl-PL" sz="2000" b="1" dirty="0">
                <a:solidFill>
                  <a:srgbClr val="008000"/>
                </a:solidFill>
                <a:effectLst>
                  <a:outerShdw blurRad="38100" dist="38100" dir="2700000" algn="tl">
                    <a:srgbClr val="C0C0C0"/>
                  </a:outerShdw>
                </a:effectLst>
                <a:cs typeface="Arial" charset="0"/>
              </a:rPr>
              <a:t>wymogi  dla pakietu</a:t>
            </a:r>
            <a:endParaRPr lang="en-GB" sz="2000" b="1" dirty="0">
              <a:solidFill>
                <a:srgbClr val="008000"/>
              </a:solidFill>
              <a:effectLst>
                <a:outerShdw blurRad="38100" dist="38100" dir="2700000" algn="tl">
                  <a:srgbClr val="C0C0C0"/>
                </a:outerShdw>
              </a:effectLst>
              <a:cs typeface="Arial" charset="0"/>
            </a:endParaRPr>
          </a:p>
        </p:txBody>
      </p:sp>
      <p:sp>
        <p:nvSpPr>
          <p:cNvPr id="11272" name="Rectangle 3"/>
          <p:cNvSpPr>
            <a:spLocks/>
          </p:cNvSpPr>
          <p:nvPr/>
        </p:nvSpPr>
        <p:spPr bwMode="auto">
          <a:xfrm>
            <a:off x="428625" y="17145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gn="just" eaLnBrk="1" hangingPunct="1"/>
            <a:r>
              <a:rPr lang="pl-PL" altLang="pl-PL" sz="2400" b="1"/>
              <a:t>	</a:t>
            </a:r>
            <a:endParaRPr lang="pl-PL" altLang="pl-PL" sz="2400" b="1" u="sng">
              <a:cs typeface="Arial" charset="0"/>
            </a:endParaRPr>
          </a:p>
        </p:txBody>
      </p:sp>
      <p:sp>
        <p:nvSpPr>
          <p:cNvPr id="10251" name="Rectangle 3"/>
          <p:cNvSpPr>
            <a:spLocks/>
          </p:cNvSpPr>
          <p:nvPr/>
        </p:nvSpPr>
        <p:spPr bwMode="auto">
          <a:xfrm>
            <a:off x="142875" y="919163"/>
            <a:ext cx="9001125" cy="5724525"/>
          </a:xfrm>
          <a:prstGeom prst="rect">
            <a:avLst/>
          </a:prstGeom>
          <a:noFill/>
          <a:ln w="9525">
            <a:noFill/>
            <a:miter lim="800000"/>
            <a:headEnd/>
            <a:tailEnd/>
          </a:ln>
        </p:spPr>
        <p:txBody>
          <a:bodyPr/>
          <a:lstStyle/>
          <a:p>
            <a:pPr algn="just">
              <a:defRPr/>
            </a:pPr>
            <a:endParaRPr lang="pl-PL" u="sng" dirty="0">
              <a:solidFill>
                <a:srgbClr val="00B050"/>
              </a:solidFill>
            </a:endParaRPr>
          </a:p>
          <a:p>
            <a:pPr algn="just">
              <a:defRPr/>
            </a:pPr>
            <a:endParaRPr lang="pl-PL" dirty="0"/>
          </a:p>
          <a:p>
            <a:pPr marL="342900" indent="-342900" algn="just" eaLnBrk="1" hangingPunct="1">
              <a:defRPr/>
            </a:pPr>
            <a:endParaRPr lang="pl-PL" altLang="pl-PL" b="1" dirty="0">
              <a:solidFill>
                <a:srgbClr val="008000"/>
              </a:solidFill>
            </a:endParaRPr>
          </a:p>
        </p:txBody>
      </p:sp>
      <p:sp>
        <p:nvSpPr>
          <p:cNvPr id="14" name="Prostokąt 13"/>
          <p:cNvSpPr/>
          <p:nvPr/>
        </p:nvSpPr>
        <p:spPr>
          <a:xfrm>
            <a:off x="214313" y="1214438"/>
            <a:ext cx="8786812" cy="4524375"/>
          </a:xfrm>
          <a:prstGeom prst="rect">
            <a:avLst/>
          </a:prstGeom>
        </p:spPr>
        <p:txBody>
          <a:bodyPr>
            <a:spAutoFit/>
          </a:bodyPr>
          <a:lstStyle/>
          <a:p>
            <a:pPr>
              <a:defRPr/>
            </a:pPr>
            <a:r>
              <a:rPr lang="pl-PL" b="1" u="sng" dirty="0">
                <a:solidFill>
                  <a:srgbClr val="00B050"/>
                </a:solidFill>
              </a:rPr>
              <a:t>Pakiet 3. Zachowanie sadów tradycyjnych odmian drzew owocowych</a:t>
            </a:r>
          </a:p>
          <a:p>
            <a:pPr algn="just">
              <a:defRPr/>
            </a:pPr>
            <a:endParaRPr lang="pl-PL" dirty="0"/>
          </a:p>
          <a:p>
            <a:pPr marL="342900" indent="-342900" algn="just">
              <a:buFontTx/>
              <a:buAutoNum type="arabicParenR"/>
              <a:defRPr/>
            </a:pPr>
            <a:r>
              <a:rPr lang="pl-PL" dirty="0"/>
              <a:t>Obowiązek posiadania planu działalności rolnośrodowiskowej;</a:t>
            </a:r>
          </a:p>
          <a:p>
            <a:pPr marL="342900" indent="-342900" algn="just">
              <a:buFontTx/>
              <a:buAutoNum type="arabicParenR"/>
              <a:defRPr/>
            </a:pPr>
            <a:r>
              <a:rPr lang="pl-PL" dirty="0"/>
              <a:t>Obowiązek zachowania sadu tradycyjnych odmian drzew owocowych, który obejmuje co najmniej 12 drzew, rozmnażanych na silnie rosnących podkładkach i prowadzonych jako wysokopienne drzewa, w wieku od 15 lat, reprezentujących nie mniej niż 4 odmiany lub gatunki w rozstawie nie mniejszej niż 4 x 6 m i nie większej niż 10 x 10 m, </a:t>
            </a:r>
            <a:r>
              <a:rPr lang="pl-PL" dirty="0" smtClean="0"/>
              <a:t/>
            </a:r>
            <a:br>
              <a:rPr lang="pl-PL" dirty="0" smtClean="0"/>
            </a:br>
            <a:r>
              <a:rPr lang="pl-PL" dirty="0" smtClean="0"/>
              <a:t>a </a:t>
            </a:r>
            <a:r>
              <a:rPr lang="pl-PL" dirty="0"/>
              <a:t>jednocześnie liczba tych drzew w przeliczeniu na 1 ha powierzchni sadu jest nie mniejsza niż 90;</a:t>
            </a:r>
          </a:p>
          <a:p>
            <a:pPr marL="342900" indent="-342900" algn="just">
              <a:buFontTx/>
              <a:buAutoNum type="arabicParenR"/>
              <a:defRPr/>
            </a:pPr>
            <a:r>
              <a:rPr lang="pl-PL" dirty="0"/>
              <a:t>Minimalna wysokość pnia powinna wynosić 1,20 m;</a:t>
            </a:r>
          </a:p>
          <a:p>
            <a:pPr marL="342900" indent="-342900" algn="just">
              <a:buFontTx/>
              <a:buAutoNum type="arabicParenR"/>
              <a:defRPr/>
            </a:pPr>
            <a:r>
              <a:rPr lang="pl-PL" dirty="0"/>
              <a:t>Obowiązek wykonywania podstawowych zabiegów pielęgnacyjnych w sadzie tj.:</a:t>
            </a:r>
          </a:p>
          <a:p>
            <a:pPr marL="722313" indent="-360363" algn="just">
              <a:buFont typeface="Wingdings" pitchFamily="2" charset="2"/>
              <a:buChar char="q"/>
              <a:defRPr/>
            </a:pPr>
            <a:r>
              <a:rPr lang="pl-PL" dirty="0"/>
              <a:t>cięcie formujące i sanitarne drzew oraz prześwietlające nadmiernie zagęszczone korony;</a:t>
            </a:r>
          </a:p>
          <a:p>
            <a:pPr marL="722313" indent="-360363" algn="just">
              <a:buFont typeface="Wingdings" pitchFamily="2" charset="2"/>
              <a:buChar char="q"/>
              <a:defRPr/>
            </a:pPr>
            <a:r>
              <a:rPr lang="pl-PL" dirty="0"/>
              <a:t>usuwanie odrostów i samosiewów;</a:t>
            </a:r>
          </a:p>
          <a:p>
            <a:pPr marL="722313" indent="-360363" algn="just">
              <a:buFont typeface="Wingdings" pitchFamily="2" charset="2"/>
              <a:buChar char="q"/>
              <a:defRPr/>
            </a:pPr>
            <a:r>
              <a:rPr lang="pl-PL" dirty="0"/>
              <a:t>bielenie pni drzew starszych i zabezpieczanie pni młodych drzew przed ogryzaniem przez gryzonie i </a:t>
            </a:r>
            <a:r>
              <a:rPr lang="pl-PL" dirty="0" err="1"/>
              <a:t>zającokształtne</a:t>
            </a:r>
            <a:r>
              <a:rPr lang="pl-PL" dirty="0"/>
              <a:t>.</a:t>
            </a:r>
          </a:p>
        </p:txBody>
      </p:sp>
      <p:sp>
        <p:nvSpPr>
          <p:cNvPr id="4" name="Symbol zastępczy numeru slajdu 3"/>
          <p:cNvSpPr>
            <a:spLocks noGrp="1"/>
          </p:cNvSpPr>
          <p:nvPr>
            <p:ph type="sldNum" sz="quarter" idx="12"/>
          </p:nvPr>
        </p:nvSpPr>
        <p:spPr/>
        <p:txBody>
          <a:bodyPr/>
          <a:lstStyle/>
          <a:p>
            <a:pPr>
              <a:defRPr/>
            </a:pPr>
            <a:fld id="{827DB400-EF1B-408F-897A-A3FA3A1DB194}" type="slidenum">
              <a:rPr lang="pl-PL" smtClean="0"/>
              <a:pPr>
                <a:defRPr/>
              </a:pPr>
              <a:t>69</a:t>
            </a:fld>
            <a:endParaRPr lang="pl-PL" dirty="0"/>
          </a:p>
        </p:txBody>
      </p:sp>
    </p:spTree>
    <p:extLst>
      <p:ext uri="{BB962C8B-B14F-4D97-AF65-F5344CB8AC3E}">
        <p14:creationId xmlns:p14="http://schemas.microsoft.com/office/powerpoint/2010/main" xmlns="" val="3578708685"/>
      </p:ext>
    </p:extLst>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539552" y="-387424"/>
            <a:ext cx="7992888" cy="2160240"/>
          </a:xfrm>
        </p:spPr>
        <p:txBody>
          <a:bodyPr>
            <a:normAutofit/>
          </a:bodyPr>
          <a:lstStyle/>
          <a:p>
            <a:pPr algn="just">
              <a:defRPr/>
            </a:pPr>
            <a:r>
              <a:rPr lang="pl-PL" sz="2400" dirty="0" smtClean="0">
                <a:latin typeface="Times New Roman" pitchFamily="18" charset="0"/>
                <a:cs typeface="Times New Roman" pitchFamily="18" charset="0"/>
              </a:rPr>
              <a:t>		</a:t>
            </a:r>
            <a:r>
              <a:rPr lang="pl-PL" sz="2400" b="1" dirty="0" smtClean="0">
                <a:latin typeface="Times New Roman" pitchFamily="18" charset="0"/>
                <a:cs typeface="Times New Roman" pitchFamily="18" charset="0"/>
              </a:rPr>
              <a:t>	   </a:t>
            </a:r>
            <a:r>
              <a:rPr lang="pl-PL" sz="2400" b="1" dirty="0" smtClean="0">
                <a:solidFill>
                  <a:srgbClr val="008000"/>
                </a:solidFill>
                <a:latin typeface="Times New Roman" pitchFamily="18" charset="0"/>
                <a:cs typeface="Times New Roman" pitchFamily="18" charset="0"/>
              </a:rPr>
              <a:t>działania c.d.</a:t>
            </a:r>
            <a:endParaRPr lang="pl-PL" sz="2000" b="1" dirty="0">
              <a:solidFill>
                <a:srgbClr val="008000"/>
              </a:solidFill>
            </a:endParaRPr>
          </a:p>
        </p:txBody>
      </p:sp>
      <p:sp>
        <p:nvSpPr>
          <p:cNvPr id="2051" name="Rectangle 2"/>
          <p:cNvSpPr>
            <a:spLocks noGrp="1"/>
          </p:cNvSpPr>
          <p:nvPr>
            <p:ph type="subTitle" idx="1"/>
          </p:nvPr>
        </p:nvSpPr>
        <p:spPr>
          <a:xfrm>
            <a:off x="1187624" y="13165"/>
            <a:ext cx="6929437" cy="936625"/>
          </a:xfrm>
        </p:spPr>
        <p:txBody>
          <a:bodyPr/>
          <a:lstStyle/>
          <a:p>
            <a:pPr eaLnBrk="1" hangingPunct="1">
              <a:lnSpc>
                <a:spcPct val="90000"/>
              </a:lnSpc>
            </a:pPr>
            <a:r>
              <a:rPr lang="pl-PL" sz="2800" b="1" dirty="0" smtClean="0">
                <a:solidFill>
                  <a:srgbClr val="008000"/>
                </a:solidFill>
                <a:latin typeface="Times New Roman" pitchFamily="18" charset="0"/>
                <a:cs typeface="Times New Roman" pitchFamily="18" charset="0"/>
              </a:rPr>
              <a:t>PROW 2014-2020</a:t>
            </a:r>
            <a:endParaRPr lang="en-US" sz="2800" b="1" dirty="0" smtClean="0">
              <a:solidFill>
                <a:srgbClr val="008000"/>
              </a:solidFill>
              <a:latin typeface="Times New Roman" pitchFamily="18" charset="0"/>
              <a:cs typeface="Times New Roman" pitchFamily="18" charset="0"/>
            </a:endParaRPr>
          </a:p>
          <a:p>
            <a:pPr eaLnBrk="1" hangingPunct="1">
              <a:lnSpc>
                <a:spcPct val="90000"/>
              </a:lnSpc>
            </a:pPr>
            <a:endParaRPr lang="en-GB" sz="2800" b="1" dirty="0" smtClean="0">
              <a:solidFill>
                <a:srgbClr val="008000"/>
              </a:solidFill>
            </a:endParaRPr>
          </a:p>
        </p:txBody>
      </p:sp>
      <p:sp>
        <p:nvSpPr>
          <p:cNvPr id="3" name="pole tekstowe 2"/>
          <p:cNvSpPr txBox="1"/>
          <p:nvPr/>
        </p:nvSpPr>
        <p:spPr>
          <a:xfrm>
            <a:off x="755576" y="1484782"/>
            <a:ext cx="9865096" cy="4247317"/>
          </a:xfrm>
          <a:prstGeom prst="rect">
            <a:avLst/>
          </a:prstGeom>
          <a:noFill/>
        </p:spPr>
        <p:txBody>
          <a:bodyPr wrap="square" rtlCol="0">
            <a:spAutoFit/>
          </a:bodyPr>
          <a:lstStyle/>
          <a:p>
            <a:pPr>
              <a:lnSpc>
                <a:spcPct val="150000"/>
              </a:lnSpc>
            </a:pPr>
            <a:r>
              <a:rPr lang="pl-PL" sz="2000" b="1" dirty="0" smtClean="0"/>
              <a:t>7. Podstawowe </a:t>
            </a:r>
            <a:r>
              <a:rPr lang="pl-PL" sz="2000" b="1" dirty="0"/>
              <a:t>usługi i odnowa miejscowości na obszarach wiejskich</a:t>
            </a:r>
          </a:p>
          <a:p>
            <a:pPr>
              <a:lnSpc>
                <a:spcPct val="150000"/>
              </a:lnSpc>
            </a:pPr>
            <a:r>
              <a:rPr lang="pl-PL" sz="2000" b="1" dirty="0" smtClean="0"/>
              <a:t>8. Inwestycje </a:t>
            </a:r>
            <a:r>
              <a:rPr lang="pl-PL" sz="2000" b="1" dirty="0"/>
              <a:t>w rozwój obszarów leśnych i poprawę żywotności lasów</a:t>
            </a:r>
          </a:p>
          <a:p>
            <a:pPr>
              <a:lnSpc>
                <a:spcPct val="150000"/>
              </a:lnSpc>
            </a:pPr>
            <a:r>
              <a:rPr lang="pl-PL" sz="2000" b="1" dirty="0" smtClean="0"/>
              <a:t>9. Tworzenie </a:t>
            </a:r>
            <a:r>
              <a:rPr lang="pl-PL" sz="2000" b="1" dirty="0"/>
              <a:t>grup i organizacji producentów</a:t>
            </a:r>
          </a:p>
          <a:p>
            <a:pPr>
              <a:lnSpc>
                <a:spcPct val="150000"/>
              </a:lnSpc>
            </a:pPr>
            <a:r>
              <a:rPr lang="pl-PL" sz="2000" b="1" dirty="0" smtClean="0"/>
              <a:t>10. Działanie </a:t>
            </a:r>
            <a:r>
              <a:rPr lang="pl-PL" sz="2000" b="1" dirty="0" err="1"/>
              <a:t>rolnośrodowiskowo</a:t>
            </a:r>
            <a:r>
              <a:rPr lang="pl-PL" sz="2000" b="1" dirty="0"/>
              <a:t>-klimatyczne</a:t>
            </a:r>
          </a:p>
          <a:p>
            <a:pPr>
              <a:lnSpc>
                <a:spcPct val="150000"/>
              </a:lnSpc>
            </a:pPr>
            <a:r>
              <a:rPr lang="pl-PL" sz="2000" b="1" dirty="0" smtClean="0"/>
              <a:t>11. Rolnictwo </a:t>
            </a:r>
            <a:r>
              <a:rPr lang="pl-PL" sz="2000" b="1" dirty="0"/>
              <a:t>Ekologiczne</a:t>
            </a:r>
          </a:p>
          <a:p>
            <a:pPr>
              <a:lnSpc>
                <a:spcPct val="150000"/>
              </a:lnSpc>
            </a:pPr>
            <a:r>
              <a:rPr lang="pl-PL" sz="2000" b="1" dirty="0" smtClean="0"/>
              <a:t>12. Płatności </a:t>
            </a:r>
            <a:r>
              <a:rPr lang="pl-PL" sz="2000" b="1" dirty="0"/>
              <a:t>dla obszarów z ograniczeniami naturalnymi lub innymi </a:t>
            </a:r>
            <a:br>
              <a:rPr lang="pl-PL" sz="2000" b="1" dirty="0"/>
            </a:br>
            <a:r>
              <a:rPr lang="pl-PL" sz="2000" b="1" dirty="0" smtClean="0"/>
              <a:t>      szczególnymi </a:t>
            </a:r>
            <a:r>
              <a:rPr lang="pl-PL" sz="2000" b="1" dirty="0"/>
              <a:t>ograniczeniami</a:t>
            </a:r>
          </a:p>
          <a:p>
            <a:pPr>
              <a:lnSpc>
                <a:spcPct val="150000"/>
              </a:lnSpc>
            </a:pPr>
            <a:r>
              <a:rPr lang="pl-PL" sz="2000" b="1" dirty="0" smtClean="0"/>
              <a:t>13. Współpraca</a:t>
            </a:r>
          </a:p>
          <a:p>
            <a:pPr>
              <a:lnSpc>
                <a:spcPct val="150000"/>
              </a:lnSpc>
            </a:pPr>
            <a:r>
              <a:rPr lang="pl-PL" sz="2000" b="1" dirty="0" smtClean="0"/>
              <a:t>14. LEADER</a:t>
            </a:r>
            <a:endParaRPr lang="pl-PL" sz="2000" b="1" dirty="0"/>
          </a:p>
        </p:txBody>
      </p:sp>
      <p:sp>
        <p:nvSpPr>
          <p:cNvPr id="4" name="Symbol zastępczy numeru slajdu 3"/>
          <p:cNvSpPr>
            <a:spLocks noGrp="1"/>
          </p:cNvSpPr>
          <p:nvPr>
            <p:ph type="sldNum" sz="quarter" idx="12"/>
          </p:nvPr>
        </p:nvSpPr>
        <p:spPr/>
        <p:txBody>
          <a:bodyPr/>
          <a:lstStyle/>
          <a:p>
            <a:pPr>
              <a:defRPr/>
            </a:pPr>
            <a:fld id="{DC64E41E-9DA4-45EA-9115-7B19A9B0C3BF}" type="slidenum">
              <a:rPr lang="pl-PL" smtClean="0"/>
              <a:pPr>
                <a:defRPr/>
              </a:pPr>
              <a:t>7</a:t>
            </a:fld>
            <a:endParaRPr lang="pl-PL" dirty="0"/>
          </a:p>
        </p:txBody>
      </p:sp>
    </p:spTree>
    <p:extLst>
      <p:ext uri="{BB962C8B-B14F-4D97-AF65-F5344CB8AC3E}">
        <p14:creationId xmlns:p14="http://schemas.microsoft.com/office/powerpoint/2010/main" xmlns="" val="926070788"/>
      </p:ext>
    </p:extLst>
  </p:cSld>
  <p:clrMapOvr>
    <a:masterClrMapping/>
  </p:clrMapOvr>
  <p:transition>
    <p:fade thruBlk="1"/>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5"/>
          <p:cNvSpPr txBox="1">
            <a:spLocks noChangeArrowheads="1"/>
          </p:cNvSpPr>
          <p:nvPr/>
        </p:nvSpPr>
        <p:spPr bwMode="auto">
          <a:xfrm>
            <a:off x="900113" y="5805488"/>
            <a:ext cx="7580312"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pl-PL" altLang="pl-PL">
              <a:latin typeface="Calibri" pitchFamily="34" charset="0"/>
            </a:endParaRPr>
          </a:p>
        </p:txBody>
      </p:sp>
      <p:sp>
        <p:nvSpPr>
          <p:cNvPr id="12291" name="Text Box 7"/>
          <p:cNvSpPr txBox="1">
            <a:spLocks noChangeArrowheads="1"/>
          </p:cNvSpPr>
          <p:nvPr/>
        </p:nvSpPr>
        <p:spPr bwMode="auto">
          <a:xfrm>
            <a:off x="519113" y="6040438"/>
            <a:ext cx="1841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pl-PL" altLang="pl-PL">
              <a:latin typeface="Calibri" pitchFamily="34" charset="0"/>
            </a:endParaRPr>
          </a:p>
        </p:txBody>
      </p:sp>
      <p:sp>
        <p:nvSpPr>
          <p:cNvPr id="12292" name="Text Box 9"/>
          <p:cNvSpPr txBox="1">
            <a:spLocks noChangeArrowheads="1"/>
          </p:cNvSpPr>
          <p:nvPr/>
        </p:nvSpPr>
        <p:spPr bwMode="auto">
          <a:xfrm>
            <a:off x="7793038" y="6040438"/>
            <a:ext cx="1841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pl-PL" altLang="pl-PL">
              <a:latin typeface="Calibri" pitchFamily="34" charset="0"/>
            </a:endParaRPr>
          </a:p>
        </p:txBody>
      </p:sp>
      <p:sp>
        <p:nvSpPr>
          <p:cNvPr id="12293" name="Rectangle 2"/>
          <p:cNvSpPr>
            <a:spLocks noChangeArrowheads="1"/>
          </p:cNvSpPr>
          <p:nvPr/>
        </p:nvSpPr>
        <p:spPr bwMode="auto">
          <a:xfrm>
            <a:off x="457200" y="188913"/>
            <a:ext cx="8229600" cy="503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eaLnBrk="1" hangingPunct="1"/>
            <a:endParaRPr lang="en-GB" altLang="pl-PL" sz="2400" b="1">
              <a:solidFill>
                <a:srgbClr val="009999"/>
              </a:solidFill>
              <a:latin typeface="Calibri" pitchFamily="34" charset="0"/>
            </a:endParaRPr>
          </a:p>
        </p:txBody>
      </p:sp>
      <p:sp>
        <p:nvSpPr>
          <p:cNvPr id="12294" name="Rectangle 2"/>
          <p:cNvSpPr>
            <a:spLocks noChangeArrowheads="1"/>
          </p:cNvSpPr>
          <p:nvPr/>
        </p:nvSpPr>
        <p:spPr bwMode="auto">
          <a:xfrm>
            <a:off x="468313" y="260350"/>
            <a:ext cx="8229600" cy="503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eaLnBrk="1" hangingPunct="1"/>
            <a:endParaRPr lang="en-GB" altLang="pl-PL" sz="2400" b="1">
              <a:solidFill>
                <a:srgbClr val="009999"/>
              </a:solidFill>
              <a:latin typeface="Calibri" pitchFamily="34" charset="0"/>
            </a:endParaRPr>
          </a:p>
        </p:txBody>
      </p:sp>
      <p:sp>
        <p:nvSpPr>
          <p:cNvPr id="13" name="Rectangle 2"/>
          <p:cNvSpPr>
            <a:spLocks noChangeArrowheads="1"/>
          </p:cNvSpPr>
          <p:nvPr/>
        </p:nvSpPr>
        <p:spPr bwMode="auto">
          <a:xfrm>
            <a:off x="0" y="142875"/>
            <a:ext cx="9396413" cy="503238"/>
          </a:xfrm>
          <a:prstGeom prst="rect">
            <a:avLst/>
          </a:prstGeom>
          <a:noFill/>
          <a:ln w="9525">
            <a:noFill/>
            <a:miter lim="800000"/>
            <a:headEnd/>
            <a:tailEnd/>
          </a:ln>
        </p:spPr>
        <p:txBody>
          <a:bodyPr anchor="ctr"/>
          <a:lstStyle/>
          <a:p>
            <a:pPr lvl="1" algn="ctr" eaLnBrk="1" hangingPunct="1">
              <a:defRPr/>
            </a:pPr>
            <a:r>
              <a:rPr lang="pl-PL" sz="2000" b="1" dirty="0">
                <a:solidFill>
                  <a:srgbClr val="008000"/>
                </a:solidFill>
                <a:effectLst>
                  <a:outerShdw blurRad="38100" dist="38100" dir="2700000" algn="tl">
                    <a:srgbClr val="C0C0C0"/>
                  </a:outerShdw>
                </a:effectLst>
                <a:cs typeface="Arial" charset="0"/>
              </a:rPr>
              <a:t>Działanie </a:t>
            </a:r>
            <a:r>
              <a:rPr lang="pl-PL" sz="2000" b="1" dirty="0" err="1">
                <a:solidFill>
                  <a:srgbClr val="008000"/>
                </a:solidFill>
                <a:effectLst>
                  <a:outerShdw blurRad="38100" dist="38100" dir="2700000" algn="tl">
                    <a:srgbClr val="C0C0C0"/>
                  </a:outerShdw>
                </a:effectLst>
                <a:cs typeface="Arial" charset="0"/>
              </a:rPr>
              <a:t>rolnośrodowiskowo</a:t>
            </a:r>
            <a:r>
              <a:rPr lang="pl-PL" sz="2000" b="1" dirty="0">
                <a:solidFill>
                  <a:srgbClr val="008000"/>
                </a:solidFill>
                <a:effectLst>
                  <a:outerShdw blurRad="38100" dist="38100" dir="2700000" algn="tl">
                    <a:srgbClr val="C0C0C0"/>
                  </a:outerShdw>
                </a:effectLst>
                <a:cs typeface="Arial" charset="0"/>
              </a:rPr>
              <a:t>-klimatyczne </a:t>
            </a:r>
            <a:r>
              <a:rPr lang="pl-PL" sz="2000" b="1" dirty="0" smtClean="0">
                <a:solidFill>
                  <a:srgbClr val="008000"/>
                </a:solidFill>
                <a:effectLst>
                  <a:outerShdw blurRad="38100" dist="38100" dir="2700000" algn="tl">
                    <a:srgbClr val="C0C0C0"/>
                  </a:outerShdw>
                </a:effectLst>
                <a:cs typeface="Arial" charset="0"/>
              </a:rPr>
              <a:t/>
            </a:r>
            <a:br>
              <a:rPr lang="pl-PL" sz="2000" b="1" dirty="0" smtClean="0">
                <a:solidFill>
                  <a:srgbClr val="008000"/>
                </a:solidFill>
                <a:effectLst>
                  <a:outerShdw blurRad="38100" dist="38100" dir="2700000" algn="tl">
                    <a:srgbClr val="C0C0C0"/>
                  </a:outerShdw>
                </a:effectLst>
                <a:cs typeface="Arial" charset="0"/>
              </a:rPr>
            </a:br>
            <a:r>
              <a:rPr lang="pl-PL" sz="2000" b="1" dirty="0" smtClean="0">
                <a:solidFill>
                  <a:srgbClr val="008000"/>
                </a:solidFill>
                <a:effectLst>
                  <a:outerShdw blurRad="38100" dist="38100" dir="2700000" algn="tl">
                    <a:srgbClr val="C0C0C0"/>
                  </a:outerShdw>
                </a:effectLst>
                <a:cs typeface="Arial" charset="0"/>
              </a:rPr>
              <a:t>- </a:t>
            </a:r>
            <a:r>
              <a:rPr lang="pl-PL" sz="2000" b="1" dirty="0">
                <a:solidFill>
                  <a:srgbClr val="008000"/>
                </a:solidFill>
                <a:effectLst>
                  <a:outerShdw blurRad="38100" dist="38100" dir="2700000" algn="tl">
                    <a:srgbClr val="C0C0C0"/>
                  </a:outerShdw>
                </a:effectLst>
                <a:cs typeface="Arial" charset="0"/>
              </a:rPr>
              <a:t>wymogi  dla pakietu</a:t>
            </a:r>
            <a:endParaRPr lang="en-GB" sz="2000" b="1" dirty="0">
              <a:solidFill>
                <a:srgbClr val="008000"/>
              </a:solidFill>
              <a:effectLst>
                <a:outerShdw blurRad="38100" dist="38100" dir="2700000" algn="tl">
                  <a:srgbClr val="C0C0C0"/>
                </a:outerShdw>
              </a:effectLst>
              <a:cs typeface="Arial" charset="0"/>
            </a:endParaRPr>
          </a:p>
        </p:txBody>
      </p:sp>
      <p:sp>
        <p:nvSpPr>
          <p:cNvPr id="12296" name="Rectangle 3"/>
          <p:cNvSpPr>
            <a:spLocks/>
          </p:cNvSpPr>
          <p:nvPr/>
        </p:nvSpPr>
        <p:spPr bwMode="auto">
          <a:xfrm>
            <a:off x="428625" y="17145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gn="just" eaLnBrk="1" hangingPunct="1"/>
            <a:r>
              <a:rPr lang="pl-PL" altLang="pl-PL" sz="2400" b="1"/>
              <a:t>	</a:t>
            </a:r>
            <a:endParaRPr lang="pl-PL" altLang="pl-PL" sz="2400" b="1" u="sng">
              <a:cs typeface="Arial" charset="0"/>
            </a:endParaRPr>
          </a:p>
        </p:txBody>
      </p:sp>
      <p:sp>
        <p:nvSpPr>
          <p:cNvPr id="10251" name="Rectangle 3"/>
          <p:cNvSpPr>
            <a:spLocks/>
          </p:cNvSpPr>
          <p:nvPr/>
        </p:nvSpPr>
        <p:spPr bwMode="auto">
          <a:xfrm>
            <a:off x="142875" y="919163"/>
            <a:ext cx="9001125" cy="5724525"/>
          </a:xfrm>
          <a:prstGeom prst="rect">
            <a:avLst/>
          </a:prstGeom>
          <a:noFill/>
          <a:ln w="9525">
            <a:noFill/>
            <a:miter lim="800000"/>
            <a:headEnd/>
            <a:tailEnd/>
          </a:ln>
        </p:spPr>
        <p:txBody>
          <a:bodyPr/>
          <a:lstStyle/>
          <a:p>
            <a:pPr algn="just">
              <a:defRPr/>
            </a:pPr>
            <a:endParaRPr lang="pl-PL" u="sng" dirty="0">
              <a:solidFill>
                <a:srgbClr val="00B050"/>
              </a:solidFill>
            </a:endParaRPr>
          </a:p>
          <a:p>
            <a:pPr algn="just">
              <a:defRPr/>
            </a:pPr>
            <a:endParaRPr lang="pl-PL" dirty="0"/>
          </a:p>
          <a:p>
            <a:pPr marL="342900" indent="-342900" algn="just" eaLnBrk="1" hangingPunct="1">
              <a:defRPr/>
            </a:pPr>
            <a:endParaRPr lang="pl-PL" altLang="pl-PL" b="1" dirty="0">
              <a:solidFill>
                <a:srgbClr val="008000"/>
              </a:solidFill>
            </a:endParaRPr>
          </a:p>
        </p:txBody>
      </p:sp>
      <p:sp>
        <p:nvSpPr>
          <p:cNvPr id="14" name="Prostokąt 13"/>
          <p:cNvSpPr/>
          <p:nvPr/>
        </p:nvSpPr>
        <p:spPr>
          <a:xfrm>
            <a:off x="296863" y="947738"/>
            <a:ext cx="8786812" cy="5632311"/>
          </a:xfrm>
          <a:prstGeom prst="rect">
            <a:avLst/>
          </a:prstGeom>
        </p:spPr>
        <p:txBody>
          <a:bodyPr>
            <a:spAutoFit/>
          </a:bodyPr>
          <a:lstStyle/>
          <a:p>
            <a:pPr>
              <a:defRPr/>
            </a:pPr>
            <a:r>
              <a:rPr lang="pl-PL" b="1" u="sng" dirty="0">
                <a:solidFill>
                  <a:srgbClr val="00B050"/>
                </a:solidFill>
              </a:rPr>
              <a:t>Pakiet 4. Cenne siedliska i zagrożone gatunki ptaków na obszarach Natura 2000 oraz Pakiet 5. Cenne siedliska poza obszarami Natura 2000</a:t>
            </a:r>
          </a:p>
          <a:p>
            <a:pPr>
              <a:defRPr/>
            </a:pPr>
            <a:endParaRPr lang="pl-PL" dirty="0"/>
          </a:p>
          <a:p>
            <a:pPr marL="342900" indent="-342900" algn="just">
              <a:buFontTx/>
              <a:buAutoNum type="arabicParenR"/>
              <a:defRPr/>
            </a:pPr>
            <a:r>
              <a:rPr lang="pl-PL" dirty="0"/>
              <a:t>Obowiązek posiadania planu działalności rolnośrodowiskowej;</a:t>
            </a:r>
          </a:p>
          <a:p>
            <a:pPr marL="342900" indent="-342900" algn="just">
              <a:buFontTx/>
              <a:buAutoNum type="arabicParenR"/>
              <a:defRPr/>
            </a:pPr>
            <a:r>
              <a:rPr lang="pl-PL" dirty="0"/>
              <a:t>Obowiązek posiadania dokumentacji przyrodniczej wykonanej przez eksperta przyrodniczego (wyjątek: Ekstensywne użytkowanie na OSO);</a:t>
            </a:r>
          </a:p>
          <a:p>
            <a:pPr marL="342900" indent="-342900" algn="just">
              <a:buFontTx/>
              <a:buAutoNum type="arabicParenR"/>
              <a:defRPr/>
            </a:pPr>
            <a:r>
              <a:rPr lang="pl-PL" dirty="0"/>
              <a:t>Na obszarze objętym Pakietem 4 i 5. zakazuje się:</a:t>
            </a:r>
          </a:p>
          <a:p>
            <a:pPr marL="704850" indent="-342900" algn="just">
              <a:buFont typeface="Wingdings" pitchFamily="2" charset="2"/>
              <a:buChar char="Ø"/>
              <a:defRPr/>
            </a:pPr>
            <a:r>
              <a:rPr lang="pl-PL" dirty="0"/>
              <a:t>przeorywania, wałowania, stosowania osadów ściekowych, stosowania podsiewu oraz mechanicznego niszczenia struktury glebowej;</a:t>
            </a:r>
          </a:p>
          <a:p>
            <a:pPr marL="704850" indent="-342900" algn="just">
              <a:buFont typeface="Wingdings" pitchFamily="2" charset="2"/>
              <a:buChar char="Ø"/>
              <a:defRPr/>
            </a:pPr>
            <a:r>
              <a:rPr lang="pl-PL" dirty="0"/>
              <a:t>włókowania w okresie:</a:t>
            </a:r>
          </a:p>
          <a:p>
            <a:pPr marL="722313" indent="-360363" algn="just">
              <a:tabLst>
                <a:tab pos="801688" algn="l"/>
              </a:tabLst>
              <a:defRPr/>
            </a:pPr>
            <a:r>
              <a:rPr lang="pl-PL" dirty="0"/>
              <a:t>	- od 1 kwietnia do 1 września na obszarach nizinnych (poniżej 300 m n.p.m.),</a:t>
            </a:r>
          </a:p>
          <a:p>
            <a:pPr marL="722313" indent="-360363" algn="just">
              <a:tabLst>
                <a:tab pos="801688" algn="l"/>
              </a:tabLst>
              <a:defRPr/>
            </a:pPr>
            <a:r>
              <a:rPr lang="pl-PL" dirty="0"/>
              <a:t>	- od 15 kwietnia do 1 września na obszarach wyżynnych i górskich (powyżej </a:t>
            </a:r>
            <a:r>
              <a:rPr lang="pl-PL" dirty="0" smtClean="0"/>
              <a:t>300 </a:t>
            </a:r>
            <a:r>
              <a:rPr lang="pl-PL" dirty="0"/>
              <a:t>m n.p.m.);</a:t>
            </a:r>
          </a:p>
          <a:p>
            <a:pPr marL="704850" indent="-342900" algn="just">
              <a:buFont typeface="Wingdings" pitchFamily="2" charset="2"/>
              <a:buChar char="Ø"/>
              <a:defRPr/>
            </a:pPr>
            <a:r>
              <a:rPr lang="pl-PL" dirty="0"/>
              <a:t>stosowania środków ochrony roślin z wyjątkiem selektywnego i miejscowego niszczenia uciążliwych gatunków inwazyjnych z zastosowaniem odpowiedniego sprzętu (np. </a:t>
            </a:r>
            <a:r>
              <a:rPr lang="pl-PL" dirty="0" err="1"/>
              <a:t>mazaczy</a:t>
            </a:r>
            <a:r>
              <a:rPr lang="pl-PL" dirty="0"/>
              <a:t> herbicydowych);</a:t>
            </a:r>
          </a:p>
          <a:p>
            <a:pPr marL="704850" indent="-342900" algn="just">
              <a:buFont typeface="Wingdings" pitchFamily="2" charset="2"/>
              <a:buChar char="Ø"/>
              <a:defRPr/>
            </a:pPr>
            <a:r>
              <a:rPr lang="pl-PL" dirty="0"/>
              <a:t>tworzenia nowych, rozbudowy i odtwarzania istniejących systemów melioracyjnych, za wyjątkiem konstrukcji urządzeń mających na celu dostosowanie poziomu wód wykorzystując istniejące systemy melioracyjne do wymogów siedliskowych gatunków/siedlisk będących przedmiotem ochrony w pakiecie;</a:t>
            </a:r>
          </a:p>
        </p:txBody>
      </p:sp>
      <p:sp>
        <p:nvSpPr>
          <p:cNvPr id="4" name="Symbol zastępczy numeru slajdu 3"/>
          <p:cNvSpPr>
            <a:spLocks noGrp="1"/>
          </p:cNvSpPr>
          <p:nvPr>
            <p:ph type="sldNum" sz="quarter" idx="12"/>
          </p:nvPr>
        </p:nvSpPr>
        <p:spPr/>
        <p:txBody>
          <a:bodyPr/>
          <a:lstStyle/>
          <a:p>
            <a:pPr>
              <a:defRPr/>
            </a:pPr>
            <a:fld id="{827DB400-EF1B-408F-897A-A3FA3A1DB194}" type="slidenum">
              <a:rPr lang="pl-PL" smtClean="0"/>
              <a:pPr>
                <a:defRPr/>
              </a:pPr>
              <a:t>70</a:t>
            </a:fld>
            <a:endParaRPr lang="pl-PL" dirty="0"/>
          </a:p>
        </p:txBody>
      </p:sp>
    </p:spTree>
    <p:extLst>
      <p:ext uri="{BB962C8B-B14F-4D97-AF65-F5344CB8AC3E}">
        <p14:creationId xmlns:p14="http://schemas.microsoft.com/office/powerpoint/2010/main" xmlns="" val="1253412451"/>
      </p:ext>
    </p:extLst>
  </p:cSld>
  <p:clrMapOvr>
    <a:masterClrMapping/>
  </p:clrMapOvr>
  <p:transition>
    <p:fade thruBlk="1"/>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5"/>
          <p:cNvSpPr txBox="1">
            <a:spLocks noChangeArrowheads="1"/>
          </p:cNvSpPr>
          <p:nvPr/>
        </p:nvSpPr>
        <p:spPr bwMode="auto">
          <a:xfrm>
            <a:off x="900113" y="5805488"/>
            <a:ext cx="7580312"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pl-PL" altLang="pl-PL">
              <a:latin typeface="Calibri" pitchFamily="34" charset="0"/>
            </a:endParaRPr>
          </a:p>
        </p:txBody>
      </p:sp>
      <p:sp>
        <p:nvSpPr>
          <p:cNvPr id="13315" name="Text Box 7"/>
          <p:cNvSpPr txBox="1">
            <a:spLocks noChangeArrowheads="1"/>
          </p:cNvSpPr>
          <p:nvPr/>
        </p:nvSpPr>
        <p:spPr bwMode="auto">
          <a:xfrm>
            <a:off x="519113" y="6040438"/>
            <a:ext cx="1841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pl-PL" altLang="pl-PL">
              <a:latin typeface="Calibri" pitchFamily="34" charset="0"/>
            </a:endParaRPr>
          </a:p>
        </p:txBody>
      </p:sp>
      <p:sp>
        <p:nvSpPr>
          <p:cNvPr id="13316" name="Text Box 9"/>
          <p:cNvSpPr txBox="1">
            <a:spLocks noChangeArrowheads="1"/>
          </p:cNvSpPr>
          <p:nvPr/>
        </p:nvSpPr>
        <p:spPr bwMode="auto">
          <a:xfrm>
            <a:off x="7793038" y="6040438"/>
            <a:ext cx="1841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pl-PL" altLang="pl-PL">
              <a:latin typeface="Calibri" pitchFamily="34" charset="0"/>
            </a:endParaRPr>
          </a:p>
        </p:txBody>
      </p:sp>
      <p:sp>
        <p:nvSpPr>
          <p:cNvPr id="13317" name="Rectangle 2"/>
          <p:cNvSpPr>
            <a:spLocks noChangeArrowheads="1"/>
          </p:cNvSpPr>
          <p:nvPr/>
        </p:nvSpPr>
        <p:spPr bwMode="auto">
          <a:xfrm>
            <a:off x="457200" y="188913"/>
            <a:ext cx="8229600" cy="503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eaLnBrk="1" hangingPunct="1"/>
            <a:endParaRPr lang="en-GB" altLang="pl-PL" sz="2400" b="1">
              <a:solidFill>
                <a:srgbClr val="009999"/>
              </a:solidFill>
              <a:latin typeface="Calibri" pitchFamily="34" charset="0"/>
            </a:endParaRPr>
          </a:p>
        </p:txBody>
      </p:sp>
      <p:sp>
        <p:nvSpPr>
          <p:cNvPr id="13318" name="Rectangle 2"/>
          <p:cNvSpPr>
            <a:spLocks noChangeArrowheads="1"/>
          </p:cNvSpPr>
          <p:nvPr/>
        </p:nvSpPr>
        <p:spPr bwMode="auto">
          <a:xfrm>
            <a:off x="468313" y="260350"/>
            <a:ext cx="8229600" cy="503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eaLnBrk="1" hangingPunct="1"/>
            <a:endParaRPr lang="en-GB" altLang="pl-PL" sz="2400" b="1">
              <a:solidFill>
                <a:srgbClr val="009999"/>
              </a:solidFill>
              <a:latin typeface="Calibri" pitchFamily="34" charset="0"/>
            </a:endParaRPr>
          </a:p>
        </p:txBody>
      </p:sp>
      <p:sp>
        <p:nvSpPr>
          <p:cNvPr id="13" name="Rectangle 2"/>
          <p:cNvSpPr>
            <a:spLocks noChangeArrowheads="1"/>
          </p:cNvSpPr>
          <p:nvPr/>
        </p:nvSpPr>
        <p:spPr bwMode="auto">
          <a:xfrm>
            <a:off x="0" y="214313"/>
            <a:ext cx="9396413" cy="503237"/>
          </a:xfrm>
          <a:prstGeom prst="rect">
            <a:avLst/>
          </a:prstGeom>
          <a:noFill/>
          <a:ln w="9525">
            <a:noFill/>
            <a:miter lim="800000"/>
            <a:headEnd/>
            <a:tailEnd/>
          </a:ln>
        </p:spPr>
        <p:txBody>
          <a:bodyPr anchor="ctr"/>
          <a:lstStyle/>
          <a:p>
            <a:pPr lvl="1" algn="ctr" eaLnBrk="1" hangingPunct="1">
              <a:defRPr/>
            </a:pPr>
            <a:r>
              <a:rPr lang="pl-PL" sz="2000" b="1" dirty="0">
                <a:solidFill>
                  <a:srgbClr val="008000"/>
                </a:solidFill>
                <a:effectLst>
                  <a:outerShdw blurRad="38100" dist="38100" dir="2700000" algn="tl">
                    <a:srgbClr val="C0C0C0"/>
                  </a:outerShdw>
                </a:effectLst>
                <a:cs typeface="Arial" charset="0"/>
              </a:rPr>
              <a:t>Działanie </a:t>
            </a:r>
            <a:r>
              <a:rPr lang="pl-PL" sz="2000" b="1" dirty="0" err="1">
                <a:solidFill>
                  <a:srgbClr val="008000"/>
                </a:solidFill>
                <a:effectLst>
                  <a:outerShdw blurRad="38100" dist="38100" dir="2700000" algn="tl">
                    <a:srgbClr val="C0C0C0"/>
                  </a:outerShdw>
                </a:effectLst>
                <a:cs typeface="Arial" charset="0"/>
              </a:rPr>
              <a:t>rolnośrodowiskowo</a:t>
            </a:r>
            <a:r>
              <a:rPr lang="pl-PL" sz="2000" b="1" dirty="0">
                <a:solidFill>
                  <a:srgbClr val="008000"/>
                </a:solidFill>
                <a:effectLst>
                  <a:outerShdw blurRad="38100" dist="38100" dir="2700000" algn="tl">
                    <a:srgbClr val="C0C0C0"/>
                  </a:outerShdw>
                </a:effectLst>
                <a:cs typeface="Arial" charset="0"/>
              </a:rPr>
              <a:t>-klimatyczne </a:t>
            </a:r>
            <a:r>
              <a:rPr lang="pl-PL" sz="2000" b="1" dirty="0" smtClean="0">
                <a:solidFill>
                  <a:srgbClr val="008000"/>
                </a:solidFill>
                <a:effectLst>
                  <a:outerShdw blurRad="38100" dist="38100" dir="2700000" algn="tl">
                    <a:srgbClr val="C0C0C0"/>
                  </a:outerShdw>
                </a:effectLst>
                <a:cs typeface="Arial" charset="0"/>
              </a:rPr>
              <a:t/>
            </a:r>
            <a:br>
              <a:rPr lang="pl-PL" sz="2000" b="1" dirty="0" smtClean="0">
                <a:solidFill>
                  <a:srgbClr val="008000"/>
                </a:solidFill>
                <a:effectLst>
                  <a:outerShdw blurRad="38100" dist="38100" dir="2700000" algn="tl">
                    <a:srgbClr val="C0C0C0"/>
                  </a:outerShdw>
                </a:effectLst>
                <a:cs typeface="Arial" charset="0"/>
              </a:rPr>
            </a:br>
            <a:r>
              <a:rPr lang="pl-PL" sz="2000" b="1" dirty="0" smtClean="0">
                <a:solidFill>
                  <a:srgbClr val="008000"/>
                </a:solidFill>
                <a:effectLst>
                  <a:outerShdw blurRad="38100" dist="38100" dir="2700000" algn="tl">
                    <a:srgbClr val="C0C0C0"/>
                  </a:outerShdw>
                </a:effectLst>
                <a:cs typeface="Arial" charset="0"/>
              </a:rPr>
              <a:t>- </a:t>
            </a:r>
            <a:r>
              <a:rPr lang="pl-PL" sz="2000" b="1" dirty="0">
                <a:solidFill>
                  <a:srgbClr val="008000"/>
                </a:solidFill>
                <a:effectLst>
                  <a:outerShdw blurRad="38100" dist="38100" dir="2700000" algn="tl">
                    <a:srgbClr val="C0C0C0"/>
                  </a:outerShdw>
                </a:effectLst>
                <a:cs typeface="Arial" charset="0"/>
              </a:rPr>
              <a:t>wymogi  dla pakietu</a:t>
            </a:r>
            <a:endParaRPr lang="en-GB" sz="2000" b="1" dirty="0">
              <a:solidFill>
                <a:srgbClr val="008000"/>
              </a:solidFill>
              <a:effectLst>
                <a:outerShdw blurRad="38100" dist="38100" dir="2700000" algn="tl">
                  <a:srgbClr val="C0C0C0"/>
                </a:outerShdw>
              </a:effectLst>
              <a:cs typeface="Arial" charset="0"/>
            </a:endParaRPr>
          </a:p>
        </p:txBody>
      </p:sp>
      <p:sp>
        <p:nvSpPr>
          <p:cNvPr id="13320" name="Rectangle 3"/>
          <p:cNvSpPr>
            <a:spLocks/>
          </p:cNvSpPr>
          <p:nvPr/>
        </p:nvSpPr>
        <p:spPr bwMode="auto">
          <a:xfrm>
            <a:off x="428625" y="17145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gn="just" eaLnBrk="1" hangingPunct="1"/>
            <a:r>
              <a:rPr lang="pl-PL" altLang="pl-PL" sz="2400" b="1"/>
              <a:t>	</a:t>
            </a:r>
            <a:endParaRPr lang="pl-PL" altLang="pl-PL" sz="2400" b="1" u="sng">
              <a:cs typeface="Arial" charset="0"/>
            </a:endParaRPr>
          </a:p>
        </p:txBody>
      </p:sp>
      <p:sp>
        <p:nvSpPr>
          <p:cNvPr id="10251" name="Rectangle 3"/>
          <p:cNvSpPr>
            <a:spLocks/>
          </p:cNvSpPr>
          <p:nvPr/>
        </p:nvSpPr>
        <p:spPr bwMode="auto">
          <a:xfrm>
            <a:off x="142875" y="919163"/>
            <a:ext cx="9001125" cy="5724525"/>
          </a:xfrm>
          <a:prstGeom prst="rect">
            <a:avLst/>
          </a:prstGeom>
          <a:noFill/>
          <a:ln w="9525">
            <a:noFill/>
            <a:miter lim="800000"/>
            <a:headEnd/>
            <a:tailEnd/>
          </a:ln>
        </p:spPr>
        <p:txBody>
          <a:bodyPr/>
          <a:lstStyle/>
          <a:p>
            <a:pPr algn="just">
              <a:defRPr/>
            </a:pPr>
            <a:endParaRPr lang="pl-PL" u="sng" dirty="0">
              <a:solidFill>
                <a:srgbClr val="00B050"/>
              </a:solidFill>
            </a:endParaRPr>
          </a:p>
          <a:p>
            <a:pPr algn="just">
              <a:defRPr/>
            </a:pPr>
            <a:endParaRPr lang="pl-PL" dirty="0"/>
          </a:p>
          <a:p>
            <a:pPr marL="342900" indent="-342900" algn="just" eaLnBrk="1" hangingPunct="1">
              <a:defRPr/>
            </a:pPr>
            <a:endParaRPr lang="pl-PL" altLang="pl-PL" b="1" dirty="0">
              <a:solidFill>
                <a:srgbClr val="008000"/>
              </a:solidFill>
            </a:endParaRPr>
          </a:p>
        </p:txBody>
      </p:sp>
      <p:sp>
        <p:nvSpPr>
          <p:cNvPr id="14" name="Prostokąt 13"/>
          <p:cNvSpPr/>
          <p:nvPr/>
        </p:nvSpPr>
        <p:spPr>
          <a:xfrm>
            <a:off x="137233" y="1052736"/>
            <a:ext cx="8786813" cy="4246562"/>
          </a:xfrm>
          <a:prstGeom prst="rect">
            <a:avLst/>
          </a:prstGeom>
        </p:spPr>
        <p:txBody>
          <a:bodyPr>
            <a:spAutoFit/>
          </a:bodyPr>
          <a:lstStyle/>
          <a:p>
            <a:pPr>
              <a:defRPr/>
            </a:pPr>
            <a:r>
              <a:rPr lang="pl-PL" b="1" u="sng" dirty="0">
                <a:solidFill>
                  <a:srgbClr val="00B050"/>
                </a:solidFill>
              </a:rPr>
              <a:t>Pakiet 4. Cenne siedliska i zagrożone gatunki ptaków na obszarach Natura 2000 oraz Pakiet 5. Cenne siedliska poza obszarami Natura 2000 </a:t>
            </a:r>
            <a:r>
              <a:rPr lang="pl-PL" b="1" u="sng" dirty="0" err="1">
                <a:solidFill>
                  <a:srgbClr val="00B050"/>
                </a:solidFill>
              </a:rPr>
              <a:t>cd</a:t>
            </a:r>
            <a:r>
              <a:rPr lang="pl-PL" b="1" u="sng" dirty="0">
                <a:solidFill>
                  <a:srgbClr val="00B050"/>
                </a:solidFill>
              </a:rPr>
              <a:t>.</a:t>
            </a:r>
          </a:p>
          <a:p>
            <a:pPr>
              <a:defRPr/>
            </a:pPr>
            <a:endParaRPr lang="pl-PL" dirty="0"/>
          </a:p>
          <a:p>
            <a:pPr marL="342900" indent="-342900" algn="just">
              <a:defRPr/>
            </a:pPr>
            <a:r>
              <a:rPr lang="pl-PL" dirty="0"/>
              <a:t>3</a:t>
            </a:r>
            <a:r>
              <a:rPr lang="pl-PL" sz="2000" dirty="0"/>
              <a:t>) </a:t>
            </a:r>
            <a:r>
              <a:rPr lang="pl-PL" dirty="0"/>
              <a:t>	Na obszarze objętym Pakietem 4 i 5. zakazuje się:</a:t>
            </a:r>
          </a:p>
          <a:p>
            <a:pPr marL="704850" indent="-342900" algn="just">
              <a:buFont typeface="Wingdings" pitchFamily="2" charset="2"/>
              <a:buChar char="Ø"/>
              <a:defRPr/>
            </a:pPr>
            <a:r>
              <a:rPr lang="pl-PL" dirty="0"/>
              <a:t>koszenia okrężnego od zewnątrz do środka koszonej powierzchni trwałych użytków zielonych;</a:t>
            </a:r>
          </a:p>
          <a:p>
            <a:pPr marL="704850" indent="-342900" algn="just">
              <a:buFont typeface="Wingdings" pitchFamily="2" charset="2"/>
              <a:buChar char="Ø"/>
              <a:defRPr/>
            </a:pPr>
            <a:r>
              <a:rPr lang="pl-PL" dirty="0"/>
              <a:t>składowania biomasy wśród kęp drzew i zarośli, w rowach, jarach i innych obniżeniach terenu.</a:t>
            </a:r>
          </a:p>
          <a:p>
            <a:pPr marL="704850" indent="-342900" algn="just">
              <a:defRPr/>
            </a:pPr>
            <a:endParaRPr lang="pl-PL" dirty="0"/>
          </a:p>
          <a:p>
            <a:pPr marL="361950" indent="-361950" algn="just">
              <a:defRPr/>
            </a:pPr>
            <a:r>
              <a:rPr lang="pl-PL" b="1" dirty="0"/>
              <a:t>4) W przypadku ochrony siedlisk lęgowych ptaków w zależności od występujących </a:t>
            </a:r>
            <a:r>
              <a:rPr lang="pl-PL" dirty="0"/>
              <a:t>gatunków tj. rycyka (a także kszyka, </a:t>
            </a:r>
            <a:r>
              <a:rPr lang="pl-PL" dirty="0" err="1"/>
              <a:t>krwawodzioba</a:t>
            </a:r>
            <a:r>
              <a:rPr lang="pl-PL" dirty="0"/>
              <a:t>, czajki), wodniczki, dubelta (a także kulika wielkiego) określone zostaną szczegółowe wymogi w odniesieniu do: sposobu użytkowania, terminów koszenia, odsetka powierzchni pozostawionej bez koszenia, częstości pokosu, maksymalnej obsady zwierząt, terminów wypasu, ograniczenia dawki nawozów, wapnowania.</a:t>
            </a:r>
          </a:p>
        </p:txBody>
      </p:sp>
      <p:sp>
        <p:nvSpPr>
          <p:cNvPr id="4" name="Symbol zastępczy numeru slajdu 3"/>
          <p:cNvSpPr>
            <a:spLocks noGrp="1"/>
          </p:cNvSpPr>
          <p:nvPr>
            <p:ph type="sldNum" sz="quarter" idx="12"/>
          </p:nvPr>
        </p:nvSpPr>
        <p:spPr/>
        <p:txBody>
          <a:bodyPr/>
          <a:lstStyle/>
          <a:p>
            <a:pPr>
              <a:defRPr/>
            </a:pPr>
            <a:fld id="{827DB400-EF1B-408F-897A-A3FA3A1DB194}" type="slidenum">
              <a:rPr lang="pl-PL" smtClean="0"/>
              <a:pPr>
                <a:defRPr/>
              </a:pPr>
              <a:t>71</a:t>
            </a:fld>
            <a:endParaRPr lang="pl-PL" dirty="0"/>
          </a:p>
        </p:txBody>
      </p:sp>
    </p:spTree>
    <p:extLst>
      <p:ext uri="{BB962C8B-B14F-4D97-AF65-F5344CB8AC3E}">
        <p14:creationId xmlns:p14="http://schemas.microsoft.com/office/powerpoint/2010/main" xmlns="" val="196731740"/>
      </p:ext>
    </p:extLst>
  </p:cSld>
  <p:clrMapOvr>
    <a:masterClrMapping/>
  </p:clrMapOvr>
  <p:transition>
    <p:fade thruBlk="1"/>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5"/>
          <p:cNvSpPr txBox="1">
            <a:spLocks noChangeArrowheads="1"/>
          </p:cNvSpPr>
          <p:nvPr/>
        </p:nvSpPr>
        <p:spPr bwMode="auto">
          <a:xfrm>
            <a:off x="928688" y="5929313"/>
            <a:ext cx="7580312"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pl-PL" altLang="pl-PL">
              <a:latin typeface="Calibri" pitchFamily="34" charset="0"/>
            </a:endParaRPr>
          </a:p>
        </p:txBody>
      </p:sp>
      <p:sp>
        <p:nvSpPr>
          <p:cNvPr id="14339" name="Text Box 7"/>
          <p:cNvSpPr txBox="1">
            <a:spLocks noChangeArrowheads="1"/>
          </p:cNvSpPr>
          <p:nvPr/>
        </p:nvSpPr>
        <p:spPr bwMode="auto">
          <a:xfrm>
            <a:off x="519113" y="6040438"/>
            <a:ext cx="1841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pl-PL" altLang="pl-PL">
              <a:latin typeface="Calibri" pitchFamily="34" charset="0"/>
            </a:endParaRPr>
          </a:p>
        </p:txBody>
      </p:sp>
      <p:sp>
        <p:nvSpPr>
          <p:cNvPr id="14340" name="Text Box 9"/>
          <p:cNvSpPr txBox="1">
            <a:spLocks noChangeArrowheads="1"/>
          </p:cNvSpPr>
          <p:nvPr/>
        </p:nvSpPr>
        <p:spPr bwMode="auto">
          <a:xfrm>
            <a:off x="7793038" y="6040438"/>
            <a:ext cx="1841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pl-PL" altLang="pl-PL">
              <a:latin typeface="Calibri" pitchFamily="34" charset="0"/>
            </a:endParaRPr>
          </a:p>
        </p:txBody>
      </p:sp>
      <p:sp>
        <p:nvSpPr>
          <p:cNvPr id="14341" name="Rectangle 2"/>
          <p:cNvSpPr>
            <a:spLocks noChangeArrowheads="1"/>
          </p:cNvSpPr>
          <p:nvPr/>
        </p:nvSpPr>
        <p:spPr bwMode="auto">
          <a:xfrm>
            <a:off x="457200" y="188913"/>
            <a:ext cx="8229600" cy="503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eaLnBrk="1" hangingPunct="1"/>
            <a:endParaRPr lang="en-GB" altLang="pl-PL" sz="2400" b="1">
              <a:solidFill>
                <a:srgbClr val="009999"/>
              </a:solidFill>
              <a:latin typeface="Calibri" pitchFamily="34" charset="0"/>
            </a:endParaRPr>
          </a:p>
        </p:txBody>
      </p:sp>
      <p:sp>
        <p:nvSpPr>
          <p:cNvPr id="14342" name="Rectangle 2"/>
          <p:cNvSpPr>
            <a:spLocks noChangeArrowheads="1"/>
          </p:cNvSpPr>
          <p:nvPr/>
        </p:nvSpPr>
        <p:spPr bwMode="auto">
          <a:xfrm>
            <a:off x="468313" y="260350"/>
            <a:ext cx="8229600" cy="503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eaLnBrk="1" hangingPunct="1"/>
            <a:endParaRPr lang="en-GB" altLang="pl-PL" sz="2400" b="1">
              <a:solidFill>
                <a:srgbClr val="009999"/>
              </a:solidFill>
              <a:latin typeface="Calibri" pitchFamily="34" charset="0"/>
            </a:endParaRPr>
          </a:p>
        </p:txBody>
      </p:sp>
      <p:sp>
        <p:nvSpPr>
          <p:cNvPr id="13" name="Rectangle 2"/>
          <p:cNvSpPr>
            <a:spLocks noChangeArrowheads="1"/>
          </p:cNvSpPr>
          <p:nvPr/>
        </p:nvSpPr>
        <p:spPr bwMode="auto">
          <a:xfrm>
            <a:off x="0" y="214313"/>
            <a:ext cx="9396413" cy="503237"/>
          </a:xfrm>
          <a:prstGeom prst="rect">
            <a:avLst/>
          </a:prstGeom>
          <a:noFill/>
          <a:ln w="9525">
            <a:noFill/>
            <a:miter lim="800000"/>
            <a:headEnd/>
            <a:tailEnd/>
          </a:ln>
        </p:spPr>
        <p:txBody>
          <a:bodyPr anchor="ctr"/>
          <a:lstStyle/>
          <a:p>
            <a:pPr lvl="1" algn="ctr" eaLnBrk="1" hangingPunct="1">
              <a:defRPr/>
            </a:pPr>
            <a:r>
              <a:rPr lang="pl-PL" sz="2000" b="1" dirty="0">
                <a:solidFill>
                  <a:srgbClr val="008000"/>
                </a:solidFill>
                <a:effectLst>
                  <a:outerShdw blurRad="38100" dist="38100" dir="2700000" algn="tl">
                    <a:srgbClr val="C0C0C0"/>
                  </a:outerShdw>
                </a:effectLst>
                <a:cs typeface="Arial" charset="0"/>
              </a:rPr>
              <a:t>Działanie </a:t>
            </a:r>
            <a:r>
              <a:rPr lang="pl-PL" sz="2000" b="1" dirty="0" err="1">
                <a:solidFill>
                  <a:srgbClr val="008000"/>
                </a:solidFill>
                <a:effectLst>
                  <a:outerShdw blurRad="38100" dist="38100" dir="2700000" algn="tl">
                    <a:srgbClr val="C0C0C0"/>
                  </a:outerShdw>
                </a:effectLst>
                <a:cs typeface="Arial" charset="0"/>
              </a:rPr>
              <a:t>rolnośrodowiskowo</a:t>
            </a:r>
            <a:r>
              <a:rPr lang="pl-PL" sz="2000" b="1" dirty="0">
                <a:solidFill>
                  <a:srgbClr val="008000"/>
                </a:solidFill>
                <a:effectLst>
                  <a:outerShdw blurRad="38100" dist="38100" dir="2700000" algn="tl">
                    <a:srgbClr val="C0C0C0"/>
                  </a:outerShdw>
                </a:effectLst>
                <a:cs typeface="Arial" charset="0"/>
              </a:rPr>
              <a:t>-klimatyczne </a:t>
            </a:r>
            <a:r>
              <a:rPr lang="pl-PL" sz="2000" b="1" dirty="0" smtClean="0">
                <a:solidFill>
                  <a:srgbClr val="008000"/>
                </a:solidFill>
                <a:effectLst>
                  <a:outerShdw blurRad="38100" dist="38100" dir="2700000" algn="tl">
                    <a:srgbClr val="C0C0C0"/>
                  </a:outerShdw>
                </a:effectLst>
                <a:cs typeface="Arial" charset="0"/>
              </a:rPr>
              <a:t/>
            </a:r>
            <a:br>
              <a:rPr lang="pl-PL" sz="2000" b="1" dirty="0" smtClean="0">
                <a:solidFill>
                  <a:srgbClr val="008000"/>
                </a:solidFill>
                <a:effectLst>
                  <a:outerShdw blurRad="38100" dist="38100" dir="2700000" algn="tl">
                    <a:srgbClr val="C0C0C0"/>
                  </a:outerShdw>
                </a:effectLst>
                <a:cs typeface="Arial" charset="0"/>
              </a:rPr>
            </a:br>
            <a:r>
              <a:rPr lang="pl-PL" sz="2000" b="1" dirty="0" smtClean="0">
                <a:solidFill>
                  <a:srgbClr val="008000"/>
                </a:solidFill>
                <a:effectLst>
                  <a:outerShdw blurRad="38100" dist="38100" dir="2700000" algn="tl">
                    <a:srgbClr val="C0C0C0"/>
                  </a:outerShdw>
                </a:effectLst>
                <a:cs typeface="Arial" charset="0"/>
              </a:rPr>
              <a:t>- </a:t>
            </a:r>
            <a:r>
              <a:rPr lang="pl-PL" sz="2000" b="1" dirty="0">
                <a:solidFill>
                  <a:srgbClr val="008000"/>
                </a:solidFill>
                <a:effectLst>
                  <a:outerShdw blurRad="38100" dist="38100" dir="2700000" algn="tl">
                    <a:srgbClr val="C0C0C0"/>
                  </a:outerShdw>
                </a:effectLst>
                <a:cs typeface="Arial" charset="0"/>
              </a:rPr>
              <a:t>wymogi  dla pakietu</a:t>
            </a:r>
            <a:endParaRPr lang="en-GB" sz="2000" b="1" dirty="0">
              <a:solidFill>
                <a:srgbClr val="008000"/>
              </a:solidFill>
              <a:effectLst>
                <a:outerShdw blurRad="38100" dist="38100" dir="2700000" algn="tl">
                  <a:srgbClr val="C0C0C0"/>
                </a:outerShdw>
              </a:effectLst>
              <a:cs typeface="Arial" charset="0"/>
            </a:endParaRPr>
          </a:p>
        </p:txBody>
      </p:sp>
      <p:sp>
        <p:nvSpPr>
          <p:cNvPr id="14344" name="Rectangle 3"/>
          <p:cNvSpPr>
            <a:spLocks/>
          </p:cNvSpPr>
          <p:nvPr/>
        </p:nvSpPr>
        <p:spPr bwMode="auto">
          <a:xfrm>
            <a:off x="428625" y="17145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gn="just" eaLnBrk="1" hangingPunct="1"/>
            <a:r>
              <a:rPr lang="pl-PL" altLang="pl-PL" sz="2400" b="1"/>
              <a:t>	</a:t>
            </a:r>
            <a:endParaRPr lang="pl-PL" altLang="pl-PL" sz="2400" b="1" u="sng">
              <a:cs typeface="Arial" charset="0"/>
            </a:endParaRPr>
          </a:p>
        </p:txBody>
      </p:sp>
      <p:sp>
        <p:nvSpPr>
          <p:cNvPr id="10251" name="Rectangle 3"/>
          <p:cNvSpPr>
            <a:spLocks/>
          </p:cNvSpPr>
          <p:nvPr/>
        </p:nvSpPr>
        <p:spPr bwMode="auto">
          <a:xfrm>
            <a:off x="142875" y="919163"/>
            <a:ext cx="9001125" cy="5724525"/>
          </a:xfrm>
          <a:prstGeom prst="rect">
            <a:avLst/>
          </a:prstGeom>
          <a:noFill/>
          <a:ln w="9525">
            <a:noFill/>
            <a:miter lim="800000"/>
            <a:headEnd/>
            <a:tailEnd/>
          </a:ln>
        </p:spPr>
        <p:txBody>
          <a:bodyPr/>
          <a:lstStyle/>
          <a:p>
            <a:pPr algn="just">
              <a:defRPr/>
            </a:pPr>
            <a:endParaRPr lang="pl-PL" u="sng" dirty="0">
              <a:solidFill>
                <a:srgbClr val="00B050"/>
              </a:solidFill>
            </a:endParaRPr>
          </a:p>
          <a:p>
            <a:pPr algn="just">
              <a:defRPr/>
            </a:pPr>
            <a:endParaRPr lang="pl-PL" dirty="0"/>
          </a:p>
          <a:p>
            <a:pPr marL="342900" indent="-342900" algn="just" eaLnBrk="1" hangingPunct="1">
              <a:defRPr/>
            </a:pPr>
            <a:endParaRPr lang="pl-PL" altLang="pl-PL" b="1" dirty="0">
              <a:solidFill>
                <a:srgbClr val="008000"/>
              </a:solidFill>
            </a:endParaRPr>
          </a:p>
        </p:txBody>
      </p:sp>
      <p:sp>
        <p:nvSpPr>
          <p:cNvPr id="14" name="Prostokąt 13"/>
          <p:cNvSpPr/>
          <p:nvPr/>
        </p:nvSpPr>
        <p:spPr>
          <a:xfrm>
            <a:off x="375231" y="1068055"/>
            <a:ext cx="8786812" cy="5324475"/>
          </a:xfrm>
          <a:prstGeom prst="rect">
            <a:avLst/>
          </a:prstGeom>
        </p:spPr>
        <p:txBody>
          <a:bodyPr>
            <a:spAutoFit/>
          </a:bodyPr>
          <a:lstStyle/>
          <a:p>
            <a:pPr algn="just">
              <a:defRPr/>
            </a:pPr>
            <a:r>
              <a:rPr lang="pl-PL" b="1" u="sng" dirty="0">
                <a:solidFill>
                  <a:srgbClr val="00B050"/>
                </a:solidFill>
              </a:rPr>
              <a:t>Pakiet 4. Cenne siedliska i zagrożone gatunki ptaków na obszarach Natura 2000 oraz Pakiet 5. Cenne siedliska poza obszarami Natura 2000 </a:t>
            </a:r>
            <a:r>
              <a:rPr lang="pl-PL" b="1" u="sng" dirty="0" err="1">
                <a:solidFill>
                  <a:srgbClr val="00B050"/>
                </a:solidFill>
              </a:rPr>
              <a:t>cd</a:t>
            </a:r>
            <a:r>
              <a:rPr lang="pl-PL" b="1" u="sng" dirty="0">
                <a:solidFill>
                  <a:srgbClr val="00B050"/>
                </a:solidFill>
              </a:rPr>
              <a:t>.</a:t>
            </a:r>
          </a:p>
          <a:p>
            <a:pPr algn="just">
              <a:defRPr/>
            </a:pPr>
            <a:endParaRPr lang="pl-PL" sz="1600" dirty="0"/>
          </a:p>
          <a:p>
            <a:pPr algn="just">
              <a:defRPr/>
            </a:pPr>
            <a:r>
              <a:rPr lang="pl-PL" sz="1600" dirty="0"/>
              <a:t>5</a:t>
            </a:r>
            <a:r>
              <a:rPr lang="pl-PL" dirty="0"/>
              <a:t>) </a:t>
            </a:r>
            <a:r>
              <a:rPr lang="pl-PL" b="1" dirty="0"/>
              <a:t>W przypadku:</a:t>
            </a:r>
          </a:p>
          <a:p>
            <a:pPr marL="722313" indent="-180975" algn="just">
              <a:buFont typeface="Wingdings" pitchFamily="2" charset="2"/>
              <a:buChar char="Ø"/>
              <a:defRPr/>
            </a:pPr>
            <a:r>
              <a:rPr lang="pl-PL" b="1" dirty="0"/>
              <a:t> ekstensywnego użytkowania trwałych użytków zielonych na Obszarach Szczególnej Ochrony ptaków (OSO);</a:t>
            </a:r>
          </a:p>
          <a:p>
            <a:pPr marL="722313" indent="-180975" algn="just">
              <a:buFont typeface="Wingdings" pitchFamily="2" charset="2"/>
              <a:buChar char="Ø"/>
              <a:defRPr/>
            </a:pPr>
            <a:r>
              <a:rPr lang="pl-PL" b="1" dirty="0"/>
              <a:t> ochrony </a:t>
            </a:r>
            <a:r>
              <a:rPr lang="pl-PL" b="1" dirty="0" err="1"/>
              <a:t>zmiennowilgotnych</a:t>
            </a:r>
            <a:r>
              <a:rPr lang="pl-PL" b="1" dirty="0"/>
              <a:t> łąk </a:t>
            </a:r>
            <a:r>
              <a:rPr lang="pl-PL" b="1" dirty="0" err="1"/>
              <a:t>trzęślicowych</a:t>
            </a:r>
            <a:r>
              <a:rPr lang="pl-PL" b="1" dirty="0"/>
              <a:t>; </a:t>
            </a:r>
          </a:p>
          <a:p>
            <a:pPr marL="722313" indent="-180975" algn="just">
              <a:buFont typeface="Wingdings" pitchFamily="2" charset="2"/>
              <a:buChar char="Ø"/>
              <a:defRPr/>
            </a:pPr>
            <a:r>
              <a:rPr lang="pl-PL" b="1" dirty="0"/>
              <a:t> zalewowych łąk </a:t>
            </a:r>
            <a:r>
              <a:rPr lang="pl-PL" b="1" dirty="0" err="1"/>
              <a:t>selernicowych</a:t>
            </a:r>
            <a:r>
              <a:rPr lang="pl-PL" b="1" dirty="0"/>
              <a:t> i słonorośli, </a:t>
            </a:r>
          </a:p>
          <a:p>
            <a:pPr marL="722313" indent="-180975" algn="just">
              <a:buFont typeface="Wingdings" pitchFamily="2" charset="2"/>
              <a:buChar char="Ø"/>
              <a:defRPr/>
            </a:pPr>
            <a:r>
              <a:rPr lang="pl-PL" b="1" dirty="0"/>
              <a:t> muraw, </a:t>
            </a:r>
          </a:p>
          <a:p>
            <a:pPr marL="722313" indent="-180975" algn="just">
              <a:buFont typeface="Wingdings" pitchFamily="2" charset="2"/>
              <a:buChar char="Ø"/>
              <a:defRPr/>
            </a:pPr>
            <a:r>
              <a:rPr lang="pl-PL" b="1" dirty="0"/>
              <a:t> półnaturalnych łąk wilgotnych, </a:t>
            </a:r>
          </a:p>
          <a:p>
            <a:pPr marL="722313" indent="-180975" algn="just">
              <a:buFont typeface="Wingdings" pitchFamily="2" charset="2"/>
              <a:buChar char="Ø"/>
              <a:defRPr/>
            </a:pPr>
            <a:r>
              <a:rPr lang="pl-PL" b="1" dirty="0"/>
              <a:t> półnaturalnych łąk świeżych;</a:t>
            </a:r>
          </a:p>
          <a:p>
            <a:pPr marL="722313" indent="-180975" algn="just">
              <a:buFont typeface="Wingdings" pitchFamily="2" charset="2"/>
              <a:buChar char="Ø"/>
              <a:defRPr/>
            </a:pPr>
            <a:r>
              <a:rPr lang="pl-PL" b="1" dirty="0"/>
              <a:t> torfowisk,</a:t>
            </a:r>
          </a:p>
          <a:p>
            <a:pPr marL="722313" indent="-180975" algn="just">
              <a:buFont typeface="Wingdings" pitchFamily="2" charset="2"/>
              <a:buChar char="Ø"/>
              <a:defRPr/>
            </a:pPr>
            <a:endParaRPr lang="pl-PL" dirty="0"/>
          </a:p>
          <a:p>
            <a:pPr algn="just">
              <a:defRPr/>
            </a:pPr>
            <a:r>
              <a:rPr lang="pl-PL" dirty="0"/>
              <a:t>W załączniku nr 1 do Programu Rozwoju Obszarów Wiejskich na lata 2014–2020 określone zostały szczegółowe wymogi w odniesieniu do: sposobu użytkowania, terminów koszenia, odsetka powierzchni pozostawionej bez koszenia, częstości pokosu, maksymalnej obsady zwierząt, terminów wypasu, ograniczenia dawki nawozów, wapnowania, bronowania, które dodatkowo będą doprecyzowywane  w krajowych przepisach.</a:t>
            </a:r>
          </a:p>
        </p:txBody>
      </p:sp>
      <p:sp>
        <p:nvSpPr>
          <p:cNvPr id="4" name="Symbol zastępczy numeru slajdu 3"/>
          <p:cNvSpPr>
            <a:spLocks noGrp="1"/>
          </p:cNvSpPr>
          <p:nvPr>
            <p:ph type="sldNum" sz="quarter" idx="12"/>
          </p:nvPr>
        </p:nvSpPr>
        <p:spPr/>
        <p:txBody>
          <a:bodyPr/>
          <a:lstStyle/>
          <a:p>
            <a:pPr>
              <a:defRPr/>
            </a:pPr>
            <a:fld id="{827DB400-EF1B-408F-897A-A3FA3A1DB194}" type="slidenum">
              <a:rPr lang="pl-PL" smtClean="0"/>
              <a:pPr>
                <a:defRPr/>
              </a:pPr>
              <a:t>72</a:t>
            </a:fld>
            <a:endParaRPr lang="pl-PL" dirty="0"/>
          </a:p>
        </p:txBody>
      </p:sp>
    </p:spTree>
    <p:extLst>
      <p:ext uri="{BB962C8B-B14F-4D97-AF65-F5344CB8AC3E}">
        <p14:creationId xmlns:p14="http://schemas.microsoft.com/office/powerpoint/2010/main" xmlns="" val="2802540322"/>
      </p:ext>
    </p:extLst>
  </p:cSld>
  <p:clrMapOvr>
    <a:masterClrMapping/>
  </p:clrMapOvr>
  <p:transition>
    <p:fade thruBlk="1"/>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5"/>
          <p:cNvSpPr txBox="1">
            <a:spLocks noChangeArrowheads="1"/>
          </p:cNvSpPr>
          <p:nvPr/>
        </p:nvSpPr>
        <p:spPr bwMode="auto">
          <a:xfrm>
            <a:off x="900113" y="5805488"/>
            <a:ext cx="7580312"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pl-PL" altLang="pl-PL">
              <a:latin typeface="Calibri" pitchFamily="34" charset="0"/>
            </a:endParaRPr>
          </a:p>
        </p:txBody>
      </p:sp>
      <p:sp>
        <p:nvSpPr>
          <p:cNvPr id="15363" name="Text Box 7"/>
          <p:cNvSpPr txBox="1">
            <a:spLocks noChangeArrowheads="1"/>
          </p:cNvSpPr>
          <p:nvPr/>
        </p:nvSpPr>
        <p:spPr bwMode="auto">
          <a:xfrm>
            <a:off x="519113" y="6040438"/>
            <a:ext cx="1841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pl-PL" altLang="pl-PL">
              <a:latin typeface="Calibri" pitchFamily="34" charset="0"/>
            </a:endParaRPr>
          </a:p>
        </p:txBody>
      </p:sp>
      <p:sp>
        <p:nvSpPr>
          <p:cNvPr id="15364" name="Text Box 9"/>
          <p:cNvSpPr txBox="1">
            <a:spLocks noChangeArrowheads="1"/>
          </p:cNvSpPr>
          <p:nvPr/>
        </p:nvSpPr>
        <p:spPr bwMode="auto">
          <a:xfrm>
            <a:off x="7793038" y="6040438"/>
            <a:ext cx="1841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pl-PL" altLang="pl-PL">
              <a:latin typeface="Calibri" pitchFamily="34" charset="0"/>
            </a:endParaRPr>
          </a:p>
        </p:txBody>
      </p:sp>
      <p:sp>
        <p:nvSpPr>
          <p:cNvPr id="15365" name="Rectangle 2"/>
          <p:cNvSpPr>
            <a:spLocks noChangeArrowheads="1"/>
          </p:cNvSpPr>
          <p:nvPr/>
        </p:nvSpPr>
        <p:spPr bwMode="auto">
          <a:xfrm>
            <a:off x="457200" y="188913"/>
            <a:ext cx="8229600" cy="503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eaLnBrk="1" hangingPunct="1"/>
            <a:endParaRPr lang="en-GB" altLang="pl-PL" sz="2400" b="1">
              <a:solidFill>
                <a:srgbClr val="009999"/>
              </a:solidFill>
              <a:latin typeface="Calibri" pitchFamily="34" charset="0"/>
            </a:endParaRPr>
          </a:p>
        </p:txBody>
      </p:sp>
      <p:sp>
        <p:nvSpPr>
          <p:cNvPr id="15366" name="Rectangle 2"/>
          <p:cNvSpPr>
            <a:spLocks noChangeArrowheads="1"/>
          </p:cNvSpPr>
          <p:nvPr/>
        </p:nvSpPr>
        <p:spPr bwMode="auto">
          <a:xfrm>
            <a:off x="468313" y="260350"/>
            <a:ext cx="8229600" cy="503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eaLnBrk="1" hangingPunct="1"/>
            <a:endParaRPr lang="en-GB" altLang="pl-PL" sz="2400" b="1">
              <a:solidFill>
                <a:srgbClr val="009999"/>
              </a:solidFill>
              <a:latin typeface="Calibri" pitchFamily="34" charset="0"/>
            </a:endParaRPr>
          </a:p>
        </p:txBody>
      </p:sp>
      <p:sp>
        <p:nvSpPr>
          <p:cNvPr id="13" name="Rectangle 2"/>
          <p:cNvSpPr>
            <a:spLocks noChangeArrowheads="1"/>
          </p:cNvSpPr>
          <p:nvPr/>
        </p:nvSpPr>
        <p:spPr bwMode="auto">
          <a:xfrm>
            <a:off x="0" y="214313"/>
            <a:ext cx="9396413" cy="503237"/>
          </a:xfrm>
          <a:prstGeom prst="rect">
            <a:avLst/>
          </a:prstGeom>
          <a:noFill/>
          <a:ln w="9525">
            <a:noFill/>
            <a:miter lim="800000"/>
            <a:headEnd/>
            <a:tailEnd/>
          </a:ln>
        </p:spPr>
        <p:txBody>
          <a:bodyPr anchor="ctr"/>
          <a:lstStyle/>
          <a:p>
            <a:pPr lvl="1" algn="ctr" eaLnBrk="1" hangingPunct="1">
              <a:defRPr/>
            </a:pPr>
            <a:r>
              <a:rPr lang="pl-PL" sz="2000" b="1" dirty="0">
                <a:solidFill>
                  <a:srgbClr val="008000"/>
                </a:solidFill>
                <a:effectLst>
                  <a:outerShdw blurRad="38100" dist="38100" dir="2700000" algn="tl">
                    <a:srgbClr val="C0C0C0"/>
                  </a:outerShdw>
                </a:effectLst>
                <a:cs typeface="Arial" charset="0"/>
              </a:rPr>
              <a:t>Działanie </a:t>
            </a:r>
            <a:r>
              <a:rPr lang="pl-PL" sz="2000" b="1" dirty="0" err="1">
                <a:solidFill>
                  <a:srgbClr val="008000"/>
                </a:solidFill>
                <a:effectLst>
                  <a:outerShdw blurRad="38100" dist="38100" dir="2700000" algn="tl">
                    <a:srgbClr val="C0C0C0"/>
                  </a:outerShdw>
                </a:effectLst>
                <a:cs typeface="Arial" charset="0"/>
              </a:rPr>
              <a:t>rolnośrodowiskowo</a:t>
            </a:r>
            <a:r>
              <a:rPr lang="pl-PL" sz="2000" b="1" dirty="0">
                <a:solidFill>
                  <a:srgbClr val="008000"/>
                </a:solidFill>
                <a:effectLst>
                  <a:outerShdw blurRad="38100" dist="38100" dir="2700000" algn="tl">
                    <a:srgbClr val="C0C0C0"/>
                  </a:outerShdw>
                </a:effectLst>
                <a:cs typeface="Arial" charset="0"/>
              </a:rPr>
              <a:t>-klimatyczne </a:t>
            </a:r>
            <a:r>
              <a:rPr lang="pl-PL" sz="2000" b="1" dirty="0" smtClean="0">
                <a:solidFill>
                  <a:srgbClr val="008000"/>
                </a:solidFill>
                <a:effectLst>
                  <a:outerShdw blurRad="38100" dist="38100" dir="2700000" algn="tl">
                    <a:srgbClr val="C0C0C0"/>
                  </a:outerShdw>
                </a:effectLst>
                <a:cs typeface="Arial" charset="0"/>
              </a:rPr>
              <a:t/>
            </a:r>
            <a:br>
              <a:rPr lang="pl-PL" sz="2000" b="1" dirty="0" smtClean="0">
                <a:solidFill>
                  <a:srgbClr val="008000"/>
                </a:solidFill>
                <a:effectLst>
                  <a:outerShdw blurRad="38100" dist="38100" dir="2700000" algn="tl">
                    <a:srgbClr val="C0C0C0"/>
                  </a:outerShdw>
                </a:effectLst>
                <a:cs typeface="Arial" charset="0"/>
              </a:rPr>
            </a:br>
            <a:r>
              <a:rPr lang="pl-PL" sz="2000" b="1" dirty="0" smtClean="0">
                <a:solidFill>
                  <a:srgbClr val="008000"/>
                </a:solidFill>
                <a:effectLst>
                  <a:outerShdw blurRad="38100" dist="38100" dir="2700000" algn="tl">
                    <a:srgbClr val="C0C0C0"/>
                  </a:outerShdw>
                </a:effectLst>
                <a:cs typeface="Arial" charset="0"/>
              </a:rPr>
              <a:t>- </a:t>
            </a:r>
            <a:r>
              <a:rPr lang="pl-PL" sz="2000" b="1" dirty="0">
                <a:solidFill>
                  <a:srgbClr val="008000"/>
                </a:solidFill>
                <a:effectLst>
                  <a:outerShdw blurRad="38100" dist="38100" dir="2700000" algn="tl">
                    <a:srgbClr val="C0C0C0"/>
                  </a:outerShdw>
                </a:effectLst>
                <a:cs typeface="Arial" charset="0"/>
              </a:rPr>
              <a:t>wymogi  dla pakietu</a:t>
            </a:r>
            <a:endParaRPr lang="en-GB" sz="2000" b="1" dirty="0">
              <a:solidFill>
                <a:srgbClr val="008000"/>
              </a:solidFill>
              <a:effectLst>
                <a:outerShdw blurRad="38100" dist="38100" dir="2700000" algn="tl">
                  <a:srgbClr val="C0C0C0"/>
                </a:outerShdw>
              </a:effectLst>
              <a:cs typeface="Arial" charset="0"/>
            </a:endParaRPr>
          </a:p>
        </p:txBody>
      </p:sp>
      <p:sp>
        <p:nvSpPr>
          <p:cNvPr id="15368" name="Rectangle 3"/>
          <p:cNvSpPr>
            <a:spLocks/>
          </p:cNvSpPr>
          <p:nvPr/>
        </p:nvSpPr>
        <p:spPr bwMode="auto">
          <a:xfrm>
            <a:off x="428625" y="17145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gn="just" eaLnBrk="1" hangingPunct="1"/>
            <a:r>
              <a:rPr lang="pl-PL" altLang="pl-PL" sz="2400" b="1"/>
              <a:t>	</a:t>
            </a:r>
            <a:endParaRPr lang="pl-PL" altLang="pl-PL" sz="2400" b="1" u="sng">
              <a:cs typeface="Arial" charset="0"/>
            </a:endParaRPr>
          </a:p>
        </p:txBody>
      </p:sp>
      <p:sp>
        <p:nvSpPr>
          <p:cNvPr id="10251" name="Rectangle 3"/>
          <p:cNvSpPr>
            <a:spLocks/>
          </p:cNvSpPr>
          <p:nvPr/>
        </p:nvSpPr>
        <p:spPr bwMode="auto">
          <a:xfrm>
            <a:off x="142875" y="919163"/>
            <a:ext cx="9001125" cy="5724525"/>
          </a:xfrm>
          <a:prstGeom prst="rect">
            <a:avLst/>
          </a:prstGeom>
          <a:noFill/>
          <a:ln w="9525">
            <a:noFill/>
            <a:miter lim="800000"/>
            <a:headEnd/>
            <a:tailEnd/>
          </a:ln>
        </p:spPr>
        <p:txBody>
          <a:bodyPr/>
          <a:lstStyle/>
          <a:p>
            <a:pPr algn="just">
              <a:defRPr/>
            </a:pPr>
            <a:endParaRPr lang="pl-PL" u="sng" dirty="0">
              <a:solidFill>
                <a:srgbClr val="00B050"/>
              </a:solidFill>
            </a:endParaRPr>
          </a:p>
          <a:p>
            <a:pPr algn="just">
              <a:defRPr/>
            </a:pPr>
            <a:endParaRPr lang="pl-PL" dirty="0"/>
          </a:p>
          <a:p>
            <a:pPr marL="342900" indent="-342900" algn="just" eaLnBrk="1" hangingPunct="1">
              <a:defRPr/>
            </a:pPr>
            <a:endParaRPr lang="pl-PL" altLang="pl-PL" b="1" dirty="0">
              <a:solidFill>
                <a:srgbClr val="008000"/>
              </a:solidFill>
            </a:endParaRPr>
          </a:p>
        </p:txBody>
      </p:sp>
      <p:sp>
        <p:nvSpPr>
          <p:cNvPr id="14" name="Prostokąt 13"/>
          <p:cNvSpPr/>
          <p:nvPr/>
        </p:nvSpPr>
        <p:spPr>
          <a:xfrm>
            <a:off x="214313" y="500063"/>
            <a:ext cx="8786812" cy="5086008"/>
          </a:xfrm>
          <a:prstGeom prst="rect">
            <a:avLst/>
          </a:prstGeom>
        </p:spPr>
        <p:txBody>
          <a:bodyPr>
            <a:spAutoFit/>
          </a:bodyPr>
          <a:lstStyle/>
          <a:p>
            <a:pPr>
              <a:defRPr/>
            </a:pPr>
            <a:endParaRPr lang="pl-PL" b="1" u="sng" dirty="0">
              <a:solidFill>
                <a:srgbClr val="00B050"/>
              </a:solidFill>
            </a:endParaRPr>
          </a:p>
          <a:p>
            <a:pPr>
              <a:defRPr/>
            </a:pPr>
            <a:endParaRPr lang="pl-PL" b="1" u="sng" dirty="0">
              <a:solidFill>
                <a:srgbClr val="00B050"/>
              </a:solidFill>
            </a:endParaRPr>
          </a:p>
          <a:p>
            <a:pPr>
              <a:defRPr/>
            </a:pPr>
            <a:r>
              <a:rPr lang="pl-PL" b="1" u="sng" dirty="0">
                <a:solidFill>
                  <a:srgbClr val="00B050"/>
                </a:solidFill>
              </a:rPr>
              <a:t>Pakiet 6. Zachowanie zagrożonych zasobów genetycznych roślin w rolnictwie</a:t>
            </a:r>
          </a:p>
          <a:p>
            <a:pPr>
              <a:defRPr/>
            </a:pPr>
            <a:endParaRPr lang="pl-PL" sz="1050" dirty="0"/>
          </a:p>
          <a:p>
            <a:pPr marL="342900" indent="-342900" algn="just">
              <a:buFontTx/>
              <a:buAutoNum type="arabicParenR"/>
              <a:defRPr/>
            </a:pPr>
            <a:r>
              <a:rPr lang="pl-PL" dirty="0"/>
              <a:t>Obowiązek posiadania planu działalności rolnośrodowiskowej;</a:t>
            </a:r>
          </a:p>
          <a:p>
            <a:pPr marL="342900" indent="-342900" algn="just">
              <a:buFontTx/>
              <a:buAutoNum type="arabicParenR"/>
              <a:defRPr/>
            </a:pPr>
            <a:r>
              <a:rPr lang="pl-PL" dirty="0"/>
              <a:t>Obowiązek uprawy odmian regionalnych i/lub amatorskich zarejestrowanych </a:t>
            </a:r>
            <a:r>
              <a:rPr lang="pl-PL" dirty="0" smtClean="0"/>
              <a:t/>
            </a:r>
            <a:br>
              <a:rPr lang="pl-PL" dirty="0" smtClean="0"/>
            </a:br>
            <a:r>
              <a:rPr lang="pl-PL" dirty="0" smtClean="0"/>
              <a:t>w </a:t>
            </a:r>
            <a:r>
              <a:rPr lang="pl-PL" dirty="0"/>
              <a:t>Krajowym Rejestrze z kwalifikowanego materiału siewnego w pierwszym i czwartym roku uprawy danej odmiany. W drugim, trzecim i piątym roku uprawy tej odmiany – obowiązek uprawy z materiału siewnego uzyskanego ze zbioru w poprzednim roku i/lub;</a:t>
            </a:r>
          </a:p>
          <a:p>
            <a:pPr marL="342900" indent="-342900" algn="just">
              <a:buFontTx/>
              <a:buAutoNum type="arabicParenR"/>
              <a:defRPr/>
            </a:pPr>
            <a:r>
              <a:rPr lang="pl-PL" dirty="0"/>
              <a:t>Obowiązek wytwarzania materiału siewnego zarejestrowanych w Krajowym Rejestrze odmian regionalnych i/lub amatorskich zgodnie z przepisami o nasiennictwie, przy utrzymaniu czystości tożsamości odmianowej, prowadzenie dokumentacji plantacji oraz wykonywanych zabiegów i uzyskanie świadectwa oceny laboratoryjnej i/lub;</a:t>
            </a:r>
          </a:p>
          <a:p>
            <a:pPr marL="342900" indent="-342900" algn="just">
              <a:buFontTx/>
              <a:buAutoNum type="arabicParenR"/>
              <a:defRPr/>
            </a:pPr>
            <a:r>
              <a:rPr lang="pl-PL" dirty="0"/>
              <a:t>Obowiązek wytwarzania nasion gatunków roślin zagrożonych erozją genetyczną, wskazanych w Programie, spełniających minimalne wymagania jakościowe (określone </a:t>
            </a:r>
            <a:r>
              <a:rPr lang="pl-PL" dirty="0" smtClean="0"/>
              <a:t/>
            </a:r>
            <a:br>
              <a:rPr lang="pl-PL" dirty="0" smtClean="0"/>
            </a:br>
            <a:r>
              <a:rPr lang="pl-PL" dirty="0" smtClean="0"/>
              <a:t>w </a:t>
            </a:r>
            <a:r>
              <a:rPr lang="pl-PL" dirty="0"/>
              <a:t>przepisach krajowych) oraz posiadanie wyników badań laboratoryjnych.</a:t>
            </a:r>
          </a:p>
          <a:p>
            <a:pPr marL="342900" indent="-342900" algn="just">
              <a:buFontTx/>
              <a:buAutoNum type="arabicParenR"/>
              <a:defRPr/>
            </a:pPr>
            <a:endParaRPr lang="pl-PL" sz="800" dirty="0"/>
          </a:p>
          <a:p>
            <a:pPr algn="just">
              <a:defRPr/>
            </a:pPr>
            <a:r>
              <a:rPr lang="pl-PL" b="1" u="sng" dirty="0">
                <a:solidFill>
                  <a:srgbClr val="00B050"/>
                </a:solidFill>
              </a:rPr>
              <a:t>Pakiet 7. Zachowanie zagrożonych zasobów genetycznych zwierząt w rolnictwie</a:t>
            </a:r>
          </a:p>
          <a:p>
            <a:pPr>
              <a:defRPr/>
            </a:pPr>
            <a:r>
              <a:rPr lang="pl-PL" dirty="0"/>
              <a:t>      Obowiązek posiadania planu działalności rolnośrodowiskowej.</a:t>
            </a:r>
          </a:p>
        </p:txBody>
      </p:sp>
      <p:sp>
        <p:nvSpPr>
          <p:cNvPr id="4" name="Symbol zastępczy numeru slajdu 3"/>
          <p:cNvSpPr>
            <a:spLocks noGrp="1"/>
          </p:cNvSpPr>
          <p:nvPr>
            <p:ph type="sldNum" sz="quarter" idx="12"/>
          </p:nvPr>
        </p:nvSpPr>
        <p:spPr/>
        <p:txBody>
          <a:bodyPr/>
          <a:lstStyle/>
          <a:p>
            <a:pPr>
              <a:defRPr/>
            </a:pPr>
            <a:fld id="{827DB400-EF1B-408F-897A-A3FA3A1DB194}" type="slidenum">
              <a:rPr lang="pl-PL" smtClean="0"/>
              <a:pPr>
                <a:defRPr/>
              </a:pPr>
              <a:t>73</a:t>
            </a:fld>
            <a:endParaRPr lang="pl-PL" dirty="0"/>
          </a:p>
        </p:txBody>
      </p:sp>
    </p:spTree>
    <p:extLst>
      <p:ext uri="{BB962C8B-B14F-4D97-AF65-F5344CB8AC3E}">
        <p14:creationId xmlns:p14="http://schemas.microsoft.com/office/powerpoint/2010/main" xmlns="" val="1796938591"/>
      </p:ext>
    </p:extLst>
  </p:cSld>
  <p:clrMapOvr>
    <a:masterClrMapping/>
  </p:clrMapOvr>
  <p:transition>
    <p:fade thruBlk="1"/>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5"/>
          <p:cNvSpPr txBox="1">
            <a:spLocks noChangeArrowheads="1"/>
          </p:cNvSpPr>
          <p:nvPr/>
        </p:nvSpPr>
        <p:spPr bwMode="auto">
          <a:xfrm>
            <a:off x="900113" y="5805488"/>
            <a:ext cx="7580312"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pl-PL" altLang="pl-PL">
              <a:latin typeface="Calibri" pitchFamily="34" charset="0"/>
            </a:endParaRPr>
          </a:p>
        </p:txBody>
      </p:sp>
      <p:sp>
        <p:nvSpPr>
          <p:cNvPr id="16387" name="Text Box 7"/>
          <p:cNvSpPr txBox="1">
            <a:spLocks noChangeArrowheads="1"/>
          </p:cNvSpPr>
          <p:nvPr/>
        </p:nvSpPr>
        <p:spPr bwMode="auto">
          <a:xfrm>
            <a:off x="519113" y="6040438"/>
            <a:ext cx="1841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pl-PL" altLang="pl-PL">
              <a:latin typeface="Calibri" pitchFamily="34" charset="0"/>
            </a:endParaRPr>
          </a:p>
        </p:txBody>
      </p:sp>
      <p:sp>
        <p:nvSpPr>
          <p:cNvPr id="16388" name="Text Box 9"/>
          <p:cNvSpPr txBox="1">
            <a:spLocks noChangeArrowheads="1"/>
          </p:cNvSpPr>
          <p:nvPr/>
        </p:nvSpPr>
        <p:spPr bwMode="auto">
          <a:xfrm>
            <a:off x="7793038" y="6040438"/>
            <a:ext cx="1841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pl-PL" altLang="pl-PL">
              <a:latin typeface="Calibri" pitchFamily="34" charset="0"/>
            </a:endParaRPr>
          </a:p>
        </p:txBody>
      </p:sp>
      <p:sp>
        <p:nvSpPr>
          <p:cNvPr id="16389" name="Rectangle 2"/>
          <p:cNvSpPr>
            <a:spLocks noChangeArrowheads="1"/>
          </p:cNvSpPr>
          <p:nvPr/>
        </p:nvSpPr>
        <p:spPr bwMode="auto">
          <a:xfrm>
            <a:off x="457200" y="188913"/>
            <a:ext cx="8229600" cy="503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eaLnBrk="1" hangingPunct="1"/>
            <a:endParaRPr lang="en-GB" altLang="pl-PL" sz="2400" b="1">
              <a:solidFill>
                <a:srgbClr val="009999"/>
              </a:solidFill>
              <a:latin typeface="Calibri" pitchFamily="34" charset="0"/>
            </a:endParaRPr>
          </a:p>
        </p:txBody>
      </p:sp>
      <p:sp>
        <p:nvSpPr>
          <p:cNvPr id="16390" name="Rectangle 2"/>
          <p:cNvSpPr>
            <a:spLocks noChangeArrowheads="1"/>
          </p:cNvSpPr>
          <p:nvPr/>
        </p:nvSpPr>
        <p:spPr bwMode="auto">
          <a:xfrm>
            <a:off x="468313" y="260350"/>
            <a:ext cx="8229600" cy="503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eaLnBrk="1" hangingPunct="1"/>
            <a:endParaRPr lang="en-GB" altLang="pl-PL" sz="2400" b="1">
              <a:solidFill>
                <a:srgbClr val="009999"/>
              </a:solidFill>
              <a:latin typeface="Calibri" pitchFamily="34" charset="0"/>
            </a:endParaRPr>
          </a:p>
        </p:txBody>
      </p:sp>
      <p:sp>
        <p:nvSpPr>
          <p:cNvPr id="13" name="Rectangle 2"/>
          <p:cNvSpPr>
            <a:spLocks noChangeArrowheads="1"/>
          </p:cNvSpPr>
          <p:nvPr/>
        </p:nvSpPr>
        <p:spPr bwMode="auto">
          <a:xfrm>
            <a:off x="-252413" y="188913"/>
            <a:ext cx="9396413" cy="503237"/>
          </a:xfrm>
          <a:prstGeom prst="rect">
            <a:avLst/>
          </a:prstGeom>
          <a:noFill/>
          <a:ln w="9525">
            <a:noFill/>
            <a:miter lim="800000"/>
            <a:headEnd/>
            <a:tailEnd/>
          </a:ln>
        </p:spPr>
        <p:txBody>
          <a:bodyPr anchor="ctr"/>
          <a:lstStyle/>
          <a:p>
            <a:pPr lvl="1" algn="ctr" eaLnBrk="1" hangingPunct="1">
              <a:defRPr/>
            </a:pPr>
            <a:r>
              <a:rPr lang="pl-PL" sz="2000" b="1" dirty="0">
                <a:solidFill>
                  <a:srgbClr val="008000"/>
                </a:solidFill>
                <a:effectLst>
                  <a:outerShdw blurRad="38100" dist="38100" dir="2700000" algn="tl">
                    <a:srgbClr val="C0C0C0"/>
                  </a:outerShdw>
                </a:effectLst>
                <a:cs typeface="Arial" charset="0"/>
              </a:rPr>
              <a:t>Działanie </a:t>
            </a:r>
            <a:r>
              <a:rPr lang="pl-PL" sz="2000" b="1" dirty="0" err="1">
                <a:solidFill>
                  <a:srgbClr val="008000"/>
                </a:solidFill>
                <a:effectLst>
                  <a:outerShdw blurRad="38100" dist="38100" dir="2700000" algn="tl">
                    <a:srgbClr val="C0C0C0"/>
                  </a:outerShdw>
                </a:effectLst>
                <a:cs typeface="Arial" charset="0"/>
              </a:rPr>
              <a:t>rolnośrodowiskowo-klimatyczne</a:t>
            </a:r>
            <a:endParaRPr lang="en-GB" sz="2000" b="1" dirty="0">
              <a:solidFill>
                <a:srgbClr val="008000"/>
              </a:solidFill>
              <a:effectLst>
                <a:outerShdw blurRad="38100" dist="38100" dir="2700000" algn="tl">
                  <a:srgbClr val="C0C0C0"/>
                </a:outerShdw>
              </a:effectLst>
              <a:cs typeface="Arial" charset="0"/>
            </a:endParaRPr>
          </a:p>
        </p:txBody>
      </p:sp>
      <p:sp>
        <p:nvSpPr>
          <p:cNvPr id="16392" name="Rectangle 3"/>
          <p:cNvSpPr>
            <a:spLocks/>
          </p:cNvSpPr>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gn="just" eaLnBrk="1" hangingPunct="1"/>
            <a:r>
              <a:rPr lang="pl-PL" altLang="pl-PL" sz="2400" b="1"/>
              <a:t>	</a:t>
            </a:r>
            <a:endParaRPr lang="pl-PL" altLang="pl-PL" sz="2400" b="1" u="sng">
              <a:cs typeface="Arial" charset="0"/>
            </a:endParaRPr>
          </a:p>
        </p:txBody>
      </p:sp>
      <p:sp>
        <p:nvSpPr>
          <p:cNvPr id="10251" name="Rectangle 3"/>
          <p:cNvSpPr>
            <a:spLocks/>
          </p:cNvSpPr>
          <p:nvPr/>
        </p:nvSpPr>
        <p:spPr bwMode="auto">
          <a:xfrm>
            <a:off x="142875" y="919163"/>
            <a:ext cx="9001125" cy="5724525"/>
          </a:xfrm>
          <a:prstGeom prst="rect">
            <a:avLst/>
          </a:prstGeom>
          <a:noFill/>
          <a:ln w="9525">
            <a:noFill/>
            <a:miter lim="800000"/>
            <a:headEnd/>
            <a:tailEnd/>
          </a:ln>
        </p:spPr>
        <p:txBody>
          <a:bodyPr/>
          <a:lstStyle/>
          <a:p>
            <a:pPr algn="just">
              <a:defRPr/>
            </a:pPr>
            <a:endParaRPr lang="pl-PL" u="sng" dirty="0">
              <a:solidFill>
                <a:srgbClr val="00B050"/>
              </a:solidFill>
            </a:endParaRPr>
          </a:p>
          <a:p>
            <a:pPr algn="just">
              <a:defRPr/>
            </a:pPr>
            <a:endParaRPr lang="pl-PL" dirty="0"/>
          </a:p>
          <a:p>
            <a:pPr marL="342900" indent="-342900" algn="just" eaLnBrk="1" hangingPunct="1">
              <a:defRPr/>
            </a:pPr>
            <a:endParaRPr lang="pl-PL" altLang="pl-PL" b="1" dirty="0">
              <a:solidFill>
                <a:srgbClr val="008000"/>
              </a:solidFill>
            </a:endParaRPr>
          </a:p>
        </p:txBody>
      </p:sp>
      <p:sp>
        <p:nvSpPr>
          <p:cNvPr id="16396" name="Prostokąt 11"/>
          <p:cNvSpPr>
            <a:spLocks noChangeArrowheads="1"/>
          </p:cNvSpPr>
          <p:nvPr/>
        </p:nvSpPr>
        <p:spPr bwMode="auto">
          <a:xfrm>
            <a:off x="428625" y="1857375"/>
            <a:ext cx="8358188" cy="2586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nSpc>
                <a:spcPct val="150000"/>
              </a:lnSpc>
            </a:pPr>
            <a:r>
              <a:rPr lang="pl-PL" b="1">
                <a:solidFill>
                  <a:srgbClr val="00D000"/>
                </a:solidFill>
              </a:rPr>
              <a:t>Uwaga !!!</a:t>
            </a:r>
          </a:p>
          <a:p>
            <a:pPr algn="just">
              <a:lnSpc>
                <a:spcPct val="150000"/>
              </a:lnSpc>
            </a:pPr>
            <a:endParaRPr lang="pl-PL" b="1"/>
          </a:p>
          <a:p>
            <a:pPr algn="just">
              <a:lnSpc>
                <a:spcPct val="150000"/>
              </a:lnSpc>
            </a:pPr>
            <a:r>
              <a:rPr lang="pl-PL" b="1"/>
              <a:t>Beneficjenci, którzy rozpoczęli realizację programu rolnośrodowiskowego w roku 2014 r. w ramach PROW 2007 - 2013 mogą przejść w 2015 r. na zasady i warunki określone dla analogicznych pakietów w Działaniu rolnośrodowiskowo-klimatycznym PROW 2014 - 2020.</a:t>
            </a:r>
          </a:p>
        </p:txBody>
      </p:sp>
      <p:sp>
        <p:nvSpPr>
          <p:cNvPr id="4" name="Symbol zastępczy numeru slajdu 3"/>
          <p:cNvSpPr>
            <a:spLocks noGrp="1"/>
          </p:cNvSpPr>
          <p:nvPr>
            <p:ph type="sldNum" sz="quarter" idx="12"/>
          </p:nvPr>
        </p:nvSpPr>
        <p:spPr/>
        <p:txBody>
          <a:bodyPr/>
          <a:lstStyle/>
          <a:p>
            <a:pPr>
              <a:defRPr/>
            </a:pPr>
            <a:fld id="{827DB400-EF1B-408F-897A-A3FA3A1DB194}" type="slidenum">
              <a:rPr lang="pl-PL" smtClean="0"/>
              <a:pPr>
                <a:defRPr/>
              </a:pPr>
              <a:t>74</a:t>
            </a:fld>
            <a:endParaRPr lang="pl-PL" dirty="0"/>
          </a:p>
        </p:txBody>
      </p:sp>
    </p:spTree>
    <p:extLst>
      <p:ext uri="{BB962C8B-B14F-4D97-AF65-F5344CB8AC3E}">
        <p14:creationId xmlns:p14="http://schemas.microsoft.com/office/powerpoint/2010/main" xmlns="" val="2449532100"/>
      </p:ext>
    </p:extLst>
  </p:cSld>
  <p:clrMapOvr>
    <a:masterClrMapping/>
  </p:clrMapOvr>
  <p:transition>
    <p:fade thruBlk="1"/>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5"/>
          <p:cNvSpPr txBox="1">
            <a:spLocks noChangeArrowheads="1"/>
          </p:cNvSpPr>
          <p:nvPr/>
        </p:nvSpPr>
        <p:spPr bwMode="auto">
          <a:xfrm>
            <a:off x="900113" y="5805488"/>
            <a:ext cx="7580312"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pl-PL" altLang="pl-PL">
              <a:latin typeface="Calibri" pitchFamily="34" charset="0"/>
            </a:endParaRPr>
          </a:p>
        </p:txBody>
      </p:sp>
      <p:sp>
        <p:nvSpPr>
          <p:cNvPr id="17411" name="Text Box 7"/>
          <p:cNvSpPr txBox="1">
            <a:spLocks noChangeArrowheads="1"/>
          </p:cNvSpPr>
          <p:nvPr/>
        </p:nvSpPr>
        <p:spPr bwMode="auto">
          <a:xfrm>
            <a:off x="519113" y="6040438"/>
            <a:ext cx="1841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pl-PL" altLang="pl-PL">
              <a:latin typeface="Calibri" pitchFamily="34" charset="0"/>
            </a:endParaRPr>
          </a:p>
        </p:txBody>
      </p:sp>
      <p:sp>
        <p:nvSpPr>
          <p:cNvPr id="17412" name="Text Box 9"/>
          <p:cNvSpPr txBox="1">
            <a:spLocks noChangeArrowheads="1"/>
          </p:cNvSpPr>
          <p:nvPr/>
        </p:nvSpPr>
        <p:spPr bwMode="auto">
          <a:xfrm>
            <a:off x="7793038" y="6040438"/>
            <a:ext cx="1841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pl-PL" altLang="pl-PL">
              <a:latin typeface="Calibri" pitchFamily="34" charset="0"/>
            </a:endParaRPr>
          </a:p>
        </p:txBody>
      </p:sp>
      <p:sp>
        <p:nvSpPr>
          <p:cNvPr id="17413" name="Rectangle 2"/>
          <p:cNvSpPr>
            <a:spLocks noChangeArrowheads="1"/>
          </p:cNvSpPr>
          <p:nvPr/>
        </p:nvSpPr>
        <p:spPr bwMode="auto">
          <a:xfrm>
            <a:off x="457200" y="188913"/>
            <a:ext cx="8229600" cy="503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eaLnBrk="1" hangingPunct="1"/>
            <a:endParaRPr lang="en-GB" altLang="pl-PL" sz="2400" b="1">
              <a:solidFill>
                <a:srgbClr val="009999"/>
              </a:solidFill>
              <a:latin typeface="Calibri" pitchFamily="34" charset="0"/>
            </a:endParaRPr>
          </a:p>
        </p:txBody>
      </p:sp>
      <p:sp>
        <p:nvSpPr>
          <p:cNvPr id="17414" name="Rectangle 3"/>
          <p:cNvSpPr txBox="1">
            <a:spLocks noChangeArrowheads="1"/>
          </p:cNvSpPr>
          <p:nvPr/>
        </p:nvSpPr>
        <p:spPr bwMode="auto">
          <a:xfrm>
            <a:off x="468313" y="1052513"/>
            <a:ext cx="8229600" cy="5040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pl-PL" altLang="pl-PL" sz="2800" b="1">
              <a:latin typeface="Calibri" pitchFamily="34" charset="0"/>
            </a:endParaRPr>
          </a:p>
          <a:p>
            <a:pPr eaLnBrk="1" hangingPunct="1"/>
            <a:endParaRPr lang="pl-PL" altLang="pl-PL" sz="2800" b="1">
              <a:latin typeface="Calibri" pitchFamily="34" charset="0"/>
            </a:endParaRPr>
          </a:p>
        </p:txBody>
      </p:sp>
      <p:sp>
        <p:nvSpPr>
          <p:cNvPr id="17415" name="Rectangle 2"/>
          <p:cNvSpPr>
            <a:spLocks noChangeArrowheads="1"/>
          </p:cNvSpPr>
          <p:nvPr/>
        </p:nvSpPr>
        <p:spPr bwMode="auto">
          <a:xfrm>
            <a:off x="468313" y="260350"/>
            <a:ext cx="8229600" cy="503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eaLnBrk="1" hangingPunct="1"/>
            <a:endParaRPr lang="en-GB" altLang="pl-PL" sz="2400" b="1">
              <a:solidFill>
                <a:srgbClr val="009999"/>
              </a:solidFill>
              <a:latin typeface="Calibri" pitchFamily="34" charset="0"/>
            </a:endParaRPr>
          </a:p>
        </p:txBody>
      </p:sp>
      <p:sp>
        <p:nvSpPr>
          <p:cNvPr id="13" name="Rectangle 2"/>
          <p:cNvSpPr>
            <a:spLocks noChangeArrowheads="1"/>
          </p:cNvSpPr>
          <p:nvPr/>
        </p:nvSpPr>
        <p:spPr bwMode="auto">
          <a:xfrm>
            <a:off x="-252413" y="188913"/>
            <a:ext cx="9396413" cy="503237"/>
          </a:xfrm>
          <a:prstGeom prst="rect">
            <a:avLst/>
          </a:prstGeom>
          <a:noFill/>
          <a:ln w="9525">
            <a:noFill/>
            <a:miter lim="800000"/>
            <a:headEnd/>
            <a:tailEnd/>
          </a:ln>
        </p:spPr>
        <p:txBody>
          <a:bodyPr anchor="ctr"/>
          <a:lstStyle/>
          <a:p>
            <a:pPr lvl="1" algn="ctr" eaLnBrk="1" hangingPunct="1">
              <a:defRPr/>
            </a:pPr>
            <a:r>
              <a:rPr lang="pl-PL" sz="2000" dirty="0" smtClean="0">
                <a:solidFill>
                  <a:srgbClr val="008000"/>
                </a:solidFill>
                <a:effectLst>
                  <a:outerShdw blurRad="38100" dist="38100" dir="2700000" algn="tl">
                    <a:srgbClr val="C0C0C0"/>
                  </a:outerShdw>
                </a:effectLst>
                <a:cs typeface="Times New Roman" pitchFamily="18" charset="0"/>
              </a:rPr>
              <a:t>DZIAŁANIE</a:t>
            </a:r>
            <a:r>
              <a:rPr lang="pl-PL" sz="2000" b="1" dirty="0" smtClean="0">
                <a:solidFill>
                  <a:srgbClr val="008000"/>
                </a:solidFill>
                <a:effectLst>
                  <a:outerShdw blurRad="38100" dist="38100" dir="2700000" algn="tl">
                    <a:srgbClr val="C0C0C0"/>
                  </a:outerShdw>
                </a:effectLst>
                <a:cs typeface="Times New Roman" pitchFamily="18" charset="0"/>
              </a:rPr>
              <a:t>: </a:t>
            </a:r>
            <a:r>
              <a:rPr lang="pl-PL" sz="2000" b="1" dirty="0">
                <a:solidFill>
                  <a:srgbClr val="008000"/>
                </a:solidFill>
                <a:effectLst>
                  <a:outerShdw blurRad="38100" dist="38100" dir="2700000" algn="tl">
                    <a:srgbClr val="C0C0C0"/>
                  </a:outerShdw>
                </a:effectLst>
                <a:cs typeface="Times New Roman" pitchFamily="18" charset="0"/>
              </a:rPr>
              <a:t>Rolnictwo ekologiczne</a:t>
            </a:r>
            <a:endParaRPr lang="en-GB" sz="2000" b="1" dirty="0">
              <a:solidFill>
                <a:srgbClr val="008000"/>
              </a:solidFill>
              <a:effectLst>
                <a:outerShdw blurRad="38100" dist="38100" dir="2700000" algn="tl">
                  <a:srgbClr val="C0C0C0"/>
                </a:outerShdw>
              </a:effectLst>
              <a:cs typeface="Times New Roman" pitchFamily="18" charset="0"/>
            </a:endParaRPr>
          </a:p>
        </p:txBody>
      </p:sp>
      <p:sp>
        <p:nvSpPr>
          <p:cNvPr id="17417" name="Rectangle 3"/>
          <p:cNvSpPr>
            <a:spLocks/>
          </p:cNvSpPr>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gn="just" eaLnBrk="1" hangingPunct="1"/>
            <a:r>
              <a:rPr lang="pl-PL" altLang="pl-PL" sz="2400" b="1"/>
              <a:t>	</a:t>
            </a:r>
            <a:endParaRPr lang="pl-PL" altLang="pl-PL" sz="2400" b="1" u="sng">
              <a:cs typeface="Arial" charset="0"/>
            </a:endParaRPr>
          </a:p>
        </p:txBody>
      </p:sp>
      <p:sp>
        <p:nvSpPr>
          <p:cNvPr id="10251" name="Rectangle 3"/>
          <p:cNvSpPr>
            <a:spLocks/>
          </p:cNvSpPr>
          <p:nvPr/>
        </p:nvSpPr>
        <p:spPr bwMode="auto">
          <a:xfrm>
            <a:off x="189706" y="1000918"/>
            <a:ext cx="9001125" cy="5724525"/>
          </a:xfrm>
          <a:prstGeom prst="rect">
            <a:avLst/>
          </a:prstGeom>
          <a:noFill/>
          <a:ln w="9525">
            <a:noFill/>
            <a:miter lim="800000"/>
            <a:headEnd/>
            <a:tailEnd/>
          </a:ln>
        </p:spPr>
        <p:txBody>
          <a:bodyPr/>
          <a:lstStyle/>
          <a:p>
            <a:pPr marL="342900" indent="-342900" algn="just" eaLnBrk="1" hangingPunct="1">
              <a:defRPr/>
            </a:pPr>
            <a:r>
              <a:rPr lang="pl-PL" altLang="pl-PL" b="1" u="sng" dirty="0" err="1">
                <a:solidFill>
                  <a:srgbClr val="00B050"/>
                </a:solidFill>
              </a:rPr>
              <a:t>Poddziałania</a:t>
            </a:r>
            <a:r>
              <a:rPr lang="pl-PL" altLang="pl-PL" b="1" dirty="0">
                <a:solidFill>
                  <a:srgbClr val="00B050"/>
                </a:solidFill>
              </a:rPr>
              <a:t>:</a:t>
            </a:r>
          </a:p>
          <a:p>
            <a:pPr marL="342900" indent="-342900" algn="just" eaLnBrk="1" hangingPunct="1">
              <a:buFont typeface="Arial" charset="0"/>
              <a:buChar char="•"/>
              <a:defRPr/>
            </a:pPr>
            <a:r>
              <a:rPr lang="pl-PL" altLang="pl-PL" sz="1600" b="1" i="1" dirty="0"/>
              <a:t>Płatności w okresie konwersji na rolnictwo ekologiczne,</a:t>
            </a:r>
          </a:p>
          <a:p>
            <a:pPr marL="342900" indent="-342900" algn="just" eaLnBrk="1" hangingPunct="1">
              <a:buFont typeface="Arial" charset="0"/>
              <a:buChar char="•"/>
              <a:defRPr/>
            </a:pPr>
            <a:r>
              <a:rPr lang="pl-PL" altLang="pl-PL" sz="1600" b="1" i="1" dirty="0"/>
              <a:t>Płatności w celu utrzymania rolnictwa ekologicznego.</a:t>
            </a:r>
          </a:p>
          <a:p>
            <a:pPr algn="just" eaLnBrk="1" hangingPunct="1">
              <a:defRPr/>
            </a:pPr>
            <a:endParaRPr lang="pl-PL" altLang="pl-PL" sz="1600" b="1" u="sng" dirty="0">
              <a:solidFill>
                <a:srgbClr val="00B050"/>
              </a:solidFill>
            </a:endParaRPr>
          </a:p>
          <a:p>
            <a:pPr algn="just">
              <a:defRPr/>
            </a:pPr>
            <a:r>
              <a:rPr lang="pl-PL" sz="1600" dirty="0"/>
              <a:t>W ramach </a:t>
            </a:r>
            <a:r>
              <a:rPr lang="pl-PL" sz="1600" dirty="0" err="1"/>
              <a:t>poddziałania</a:t>
            </a:r>
            <a:r>
              <a:rPr lang="pl-PL" sz="1600" dirty="0"/>
              <a:t> Płatności w okresie konwersji na rolnictwo ekologiczne wsparcie udzielane będzie na następujące pakiety:</a:t>
            </a:r>
          </a:p>
          <a:p>
            <a:pPr marL="361950" algn="just">
              <a:defRPr/>
            </a:pPr>
            <a:r>
              <a:rPr lang="pl-PL" sz="1600" b="1" dirty="0"/>
              <a:t>1. Uprawy rolnicze w okresie konwersji.</a:t>
            </a:r>
          </a:p>
          <a:p>
            <a:pPr marL="361950" algn="just">
              <a:defRPr/>
            </a:pPr>
            <a:r>
              <a:rPr lang="pl-PL" sz="1600" b="1" dirty="0"/>
              <a:t>2. Uprawy warzywne w okresie konwersji.</a:t>
            </a:r>
          </a:p>
          <a:p>
            <a:pPr marL="361950" algn="just">
              <a:defRPr/>
            </a:pPr>
            <a:r>
              <a:rPr lang="pl-PL" sz="1600" b="1" dirty="0"/>
              <a:t>3. Uprawy zielarskie w okresie konwersji.</a:t>
            </a:r>
          </a:p>
          <a:p>
            <a:pPr marL="361950" algn="just">
              <a:defRPr/>
            </a:pPr>
            <a:r>
              <a:rPr lang="pl-PL" sz="1600" b="1" dirty="0"/>
              <a:t>4. Uprawy sadownicze w okresie konwersji.</a:t>
            </a:r>
          </a:p>
          <a:p>
            <a:pPr marL="361950" algn="just">
              <a:defRPr/>
            </a:pPr>
            <a:r>
              <a:rPr lang="pl-PL" sz="1600" b="1" dirty="0"/>
              <a:t>5. Uprawy paszowe na gruntach ornych w okresie konwersji.</a:t>
            </a:r>
          </a:p>
          <a:p>
            <a:pPr marL="361950" algn="just">
              <a:defRPr/>
            </a:pPr>
            <a:r>
              <a:rPr lang="pl-PL" sz="1600" b="1" dirty="0"/>
              <a:t>6. Trwałe użytki zielone w okresie konwersji.</a:t>
            </a:r>
          </a:p>
          <a:p>
            <a:pPr algn="just">
              <a:defRPr/>
            </a:pPr>
            <a:endParaRPr lang="pl-PL" sz="600" dirty="0"/>
          </a:p>
          <a:p>
            <a:pPr algn="just">
              <a:defRPr/>
            </a:pPr>
            <a:r>
              <a:rPr lang="pl-PL" sz="1600" dirty="0"/>
              <a:t>W ramach </a:t>
            </a:r>
            <a:r>
              <a:rPr lang="pl-PL" sz="1600" dirty="0" err="1"/>
              <a:t>poddziałania</a:t>
            </a:r>
            <a:r>
              <a:rPr lang="pl-PL" sz="1600" dirty="0"/>
              <a:t> Płatności w celu utrzymania rolnictwa ekologicznego wsparcie udzielane będzie na następujące pakiety:</a:t>
            </a:r>
          </a:p>
          <a:p>
            <a:pPr marL="361950" algn="just">
              <a:defRPr/>
            </a:pPr>
            <a:r>
              <a:rPr lang="pl-PL" sz="1600" b="1" dirty="0"/>
              <a:t>7. Uprawy rolnicze po okresie konwersji.</a:t>
            </a:r>
          </a:p>
          <a:p>
            <a:pPr marL="361950" algn="just">
              <a:defRPr/>
            </a:pPr>
            <a:r>
              <a:rPr lang="pl-PL" sz="1600" b="1" dirty="0"/>
              <a:t>8. Uprawy warzywne po okresie konwersji.</a:t>
            </a:r>
          </a:p>
          <a:p>
            <a:pPr marL="361950" algn="just">
              <a:defRPr/>
            </a:pPr>
            <a:r>
              <a:rPr lang="pl-PL" sz="1600" b="1" dirty="0"/>
              <a:t>9. Uprawy zielarskie po okresie konwersji.</a:t>
            </a:r>
          </a:p>
          <a:p>
            <a:pPr marL="361950" algn="just">
              <a:defRPr/>
            </a:pPr>
            <a:r>
              <a:rPr lang="pl-PL" sz="1600" b="1" dirty="0"/>
              <a:t>10. Uprawy sadownicze po okresie konwersji.</a:t>
            </a:r>
          </a:p>
          <a:p>
            <a:pPr marL="361950" algn="just">
              <a:defRPr/>
            </a:pPr>
            <a:r>
              <a:rPr lang="pl-PL" sz="1600" b="1" dirty="0"/>
              <a:t>11. Uprawy paszowe na gruntach ornych po okresie konwersji.</a:t>
            </a:r>
          </a:p>
          <a:p>
            <a:pPr marL="361950" algn="just">
              <a:defRPr/>
            </a:pPr>
            <a:r>
              <a:rPr lang="pl-PL" sz="1600" b="1" dirty="0"/>
              <a:t>12. Trwałe użytki zielone po okresie konwersji.</a:t>
            </a:r>
          </a:p>
          <a:p>
            <a:pPr algn="just" eaLnBrk="1" hangingPunct="1">
              <a:defRPr/>
            </a:pPr>
            <a:endParaRPr lang="pl-PL" altLang="pl-PL" b="1" u="sng" dirty="0">
              <a:solidFill>
                <a:srgbClr val="00B050"/>
              </a:solidFill>
            </a:endParaRPr>
          </a:p>
          <a:p>
            <a:pPr algn="just" eaLnBrk="1" hangingPunct="1">
              <a:defRPr/>
            </a:pPr>
            <a:r>
              <a:rPr lang="pl-PL" altLang="pl-PL" b="1" u="sng" dirty="0">
                <a:solidFill>
                  <a:srgbClr val="00B050"/>
                </a:solidFill>
              </a:rPr>
              <a:t>Budżet działania</a:t>
            </a:r>
            <a:r>
              <a:rPr lang="pl-PL" altLang="pl-PL" b="1" dirty="0">
                <a:solidFill>
                  <a:srgbClr val="00B050"/>
                </a:solidFill>
              </a:rPr>
              <a:t>:</a:t>
            </a:r>
            <a:r>
              <a:rPr lang="pl-PL" altLang="pl-PL" b="1" dirty="0"/>
              <a:t> </a:t>
            </a:r>
            <a:r>
              <a:rPr lang="pl-PL" altLang="pl-PL" b="1" dirty="0">
                <a:solidFill>
                  <a:srgbClr val="FF0000"/>
                </a:solidFill>
              </a:rPr>
              <a:t>699 961 515 euro </a:t>
            </a:r>
          </a:p>
          <a:p>
            <a:pPr marL="342900" indent="-342900" algn="just" eaLnBrk="1" hangingPunct="1">
              <a:defRPr/>
            </a:pPr>
            <a:endParaRPr lang="pl-PL" altLang="pl-PL" sz="700" i="1" dirty="0">
              <a:solidFill>
                <a:srgbClr val="0070C0"/>
              </a:solidFill>
            </a:endParaRPr>
          </a:p>
          <a:p>
            <a:pPr algn="just">
              <a:defRPr/>
            </a:pPr>
            <a:endParaRPr lang="pl-PL" u="sng" dirty="0">
              <a:solidFill>
                <a:srgbClr val="00B050"/>
              </a:solidFill>
            </a:endParaRPr>
          </a:p>
          <a:p>
            <a:pPr algn="just">
              <a:defRPr/>
            </a:pPr>
            <a:endParaRPr lang="pl-PL" dirty="0"/>
          </a:p>
          <a:p>
            <a:pPr marL="342900" indent="-342900" algn="just" eaLnBrk="1" hangingPunct="1">
              <a:defRPr/>
            </a:pPr>
            <a:endParaRPr lang="pl-PL" altLang="pl-PL" b="1" dirty="0">
              <a:solidFill>
                <a:srgbClr val="008000"/>
              </a:solidFill>
            </a:endParaRPr>
          </a:p>
        </p:txBody>
      </p:sp>
      <p:sp>
        <p:nvSpPr>
          <p:cNvPr id="4" name="Symbol zastępczy numeru slajdu 3"/>
          <p:cNvSpPr>
            <a:spLocks noGrp="1"/>
          </p:cNvSpPr>
          <p:nvPr>
            <p:ph type="sldNum" sz="quarter" idx="12"/>
          </p:nvPr>
        </p:nvSpPr>
        <p:spPr/>
        <p:txBody>
          <a:bodyPr/>
          <a:lstStyle/>
          <a:p>
            <a:pPr>
              <a:defRPr/>
            </a:pPr>
            <a:fld id="{827DB400-EF1B-408F-897A-A3FA3A1DB194}" type="slidenum">
              <a:rPr lang="pl-PL" smtClean="0"/>
              <a:pPr>
                <a:defRPr/>
              </a:pPr>
              <a:t>75</a:t>
            </a:fld>
            <a:endParaRPr lang="pl-PL" dirty="0"/>
          </a:p>
        </p:txBody>
      </p:sp>
    </p:spTree>
    <p:extLst>
      <p:ext uri="{BB962C8B-B14F-4D97-AF65-F5344CB8AC3E}">
        <p14:creationId xmlns:p14="http://schemas.microsoft.com/office/powerpoint/2010/main" xmlns="" val="259876202"/>
      </p:ext>
    </p:extLst>
  </p:cSld>
  <p:clrMapOvr>
    <a:masterClrMapping/>
  </p:clrMapOvr>
  <p:transition>
    <p:fade thruBlk="1"/>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5"/>
          <p:cNvSpPr txBox="1">
            <a:spLocks noChangeArrowheads="1"/>
          </p:cNvSpPr>
          <p:nvPr/>
        </p:nvSpPr>
        <p:spPr bwMode="auto">
          <a:xfrm>
            <a:off x="900113" y="5805488"/>
            <a:ext cx="7580312"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pl-PL" altLang="pl-PL">
              <a:latin typeface="Calibri" pitchFamily="34" charset="0"/>
            </a:endParaRPr>
          </a:p>
        </p:txBody>
      </p:sp>
      <p:sp>
        <p:nvSpPr>
          <p:cNvPr id="18435" name="Text Box 7"/>
          <p:cNvSpPr txBox="1">
            <a:spLocks noChangeArrowheads="1"/>
          </p:cNvSpPr>
          <p:nvPr/>
        </p:nvSpPr>
        <p:spPr bwMode="auto">
          <a:xfrm>
            <a:off x="519113" y="6040438"/>
            <a:ext cx="1841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pl-PL" altLang="pl-PL">
              <a:latin typeface="Calibri" pitchFamily="34" charset="0"/>
            </a:endParaRPr>
          </a:p>
        </p:txBody>
      </p:sp>
      <p:sp>
        <p:nvSpPr>
          <p:cNvPr id="18436" name="Text Box 9"/>
          <p:cNvSpPr txBox="1">
            <a:spLocks noChangeArrowheads="1"/>
          </p:cNvSpPr>
          <p:nvPr/>
        </p:nvSpPr>
        <p:spPr bwMode="auto">
          <a:xfrm>
            <a:off x="7793038" y="6040438"/>
            <a:ext cx="1841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pl-PL" altLang="pl-PL">
              <a:latin typeface="Calibri" pitchFamily="34" charset="0"/>
            </a:endParaRPr>
          </a:p>
        </p:txBody>
      </p:sp>
      <p:sp>
        <p:nvSpPr>
          <p:cNvPr id="18437" name="Rectangle 2"/>
          <p:cNvSpPr>
            <a:spLocks noChangeArrowheads="1"/>
          </p:cNvSpPr>
          <p:nvPr/>
        </p:nvSpPr>
        <p:spPr bwMode="auto">
          <a:xfrm>
            <a:off x="457200" y="188913"/>
            <a:ext cx="8229600" cy="503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eaLnBrk="1" hangingPunct="1"/>
            <a:endParaRPr lang="en-GB" altLang="pl-PL" sz="2400" b="1">
              <a:solidFill>
                <a:srgbClr val="009999"/>
              </a:solidFill>
              <a:latin typeface="Calibri" pitchFamily="34" charset="0"/>
            </a:endParaRPr>
          </a:p>
        </p:txBody>
      </p:sp>
      <p:sp>
        <p:nvSpPr>
          <p:cNvPr id="18438" name="Rectangle 3"/>
          <p:cNvSpPr txBox="1">
            <a:spLocks noChangeArrowheads="1"/>
          </p:cNvSpPr>
          <p:nvPr/>
        </p:nvSpPr>
        <p:spPr bwMode="auto">
          <a:xfrm>
            <a:off x="468313" y="1052513"/>
            <a:ext cx="8229600" cy="5040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pl-PL" altLang="pl-PL" sz="2800" b="1">
              <a:latin typeface="Calibri" pitchFamily="34" charset="0"/>
            </a:endParaRPr>
          </a:p>
          <a:p>
            <a:pPr eaLnBrk="1" hangingPunct="1"/>
            <a:endParaRPr lang="pl-PL" altLang="pl-PL" sz="2800" b="1">
              <a:latin typeface="Calibri" pitchFamily="34" charset="0"/>
            </a:endParaRPr>
          </a:p>
        </p:txBody>
      </p:sp>
      <p:sp>
        <p:nvSpPr>
          <p:cNvPr id="18439" name="Rectangle 2"/>
          <p:cNvSpPr>
            <a:spLocks noChangeArrowheads="1"/>
          </p:cNvSpPr>
          <p:nvPr/>
        </p:nvSpPr>
        <p:spPr bwMode="auto">
          <a:xfrm>
            <a:off x="468313" y="260350"/>
            <a:ext cx="8229600" cy="503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eaLnBrk="1" hangingPunct="1"/>
            <a:endParaRPr lang="en-GB" altLang="pl-PL" sz="2400" b="1">
              <a:solidFill>
                <a:srgbClr val="009999"/>
              </a:solidFill>
              <a:latin typeface="Calibri" pitchFamily="34" charset="0"/>
            </a:endParaRPr>
          </a:p>
        </p:txBody>
      </p:sp>
      <p:sp>
        <p:nvSpPr>
          <p:cNvPr id="13" name="Rectangle 2"/>
          <p:cNvSpPr>
            <a:spLocks noChangeArrowheads="1"/>
          </p:cNvSpPr>
          <p:nvPr/>
        </p:nvSpPr>
        <p:spPr bwMode="auto">
          <a:xfrm>
            <a:off x="-252413" y="188913"/>
            <a:ext cx="9396413" cy="503237"/>
          </a:xfrm>
          <a:prstGeom prst="rect">
            <a:avLst/>
          </a:prstGeom>
          <a:noFill/>
          <a:ln w="9525">
            <a:noFill/>
            <a:miter lim="800000"/>
            <a:headEnd/>
            <a:tailEnd/>
          </a:ln>
        </p:spPr>
        <p:txBody>
          <a:bodyPr anchor="ctr"/>
          <a:lstStyle/>
          <a:p>
            <a:pPr lvl="1" algn="ctr" eaLnBrk="1" hangingPunct="1">
              <a:defRPr/>
            </a:pPr>
            <a:r>
              <a:rPr lang="pl-PL" sz="2000" dirty="0">
                <a:solidFill>
                  <a:srgbClr val="008000"/>
                </a:solidFill>
                <a:effectLst>
                  <a:outerShdw blurRad="38100" dist="38100" dir="2700000" algn="tl">
                    <a:srgbClr val="C0C0C0"/>
                  </a:outerShdw>
                </a:effectLst>
                <a:cs typeface="Times New Roman" pitchFamily="18" charset="0"/>
              </a:rPr>
              <a:t>DZIAŁANIE:</a:t>
            </a:r>
            <a:r>
              <a:rPr lang="pl-PL" sz="2000" b="1" dirty="0">
                <a:solidFill>
                  <a:srgbClr val="008000"/>
                </a:solidFill>
                <a:effectLst>
                  <a:outerShdw blurRad="38100" dist="38100" dir="2700000" algn="tl">
                    <a:srgbClr val="C0C0C0"/>
                  </a:outerShdw>
                </a:effectLst>
                <a:cs typeface="Times New Roman" pitchFamily="18" charset="0"/>
              </a:rPr>
              <a:t> Rolnictwo ekologiczne</a:t>
            </a:r>
          </a:p>
        </p:txBody>
      </p:sp>
      <p:sp>
        <p:nvSpPr>
          <p:cNvPr id="18441" name="Rectangle 3"/>
          <p:cNvSpPr>
            <a:spLocks/>
          </p:cNvSpPr>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gn="just" eaLnBrk="1" hangingPunct="1"/>
            <a:r>
              <a:rPr lang="pl-PL" altLang="pl-PL" sz="2400" b="1"/>
              <a:t>	</a:t>
            </a:r>
            <a:endParaRPr lang="pl-PL" altLang="pl-PL" sz="2400" b="1" u="sng">
              <a:cs typeface="Arial" charset="0"/>
            </a:endParaRPr>
          </a:p>
        </p:txBody>
      </p:sp>
      <p:sp>
        <p:nvSpPr>
          <p:cNvPr id="10251" name="Rectangle 3"/>
          <p:cNvSpPr>
            <a:spLocks/>
          </p:cNvSpPr>
          <p:nvPr/>
        </p:nvSpPr>
        <p:spPr bwMode="auto">
          <a:xfrm>
            <a:off x="142875" y="919163"/>
            <a:ext cx="8858250" cy="5724525"/>
          </a:xfrm>
          <a:prstGeom prst="rect">
            <a:avLst/>
          </a:prstGeom>
          <a:noFill/>
          <a:ln w="9525">
            <a:noFill/>
            <a:miter lim="800000"/>
            <a:headEnd/>
            <a:tailEnd/>
          </a:ln>
        </p:spPr>
        <p:txBody>
          <a:bodyPr/>
          <a:lstStyle/>
          <a:p>
            <a:pPr marL="342900" indent="-342900" algn="just" eaLnBrk="1" hangingPunct="1">
              <a:defRPr/>
            </a:pPr>
            <a:endParaRPr lang="pl-PL" altLang="pl-PL" sz="700" i="1" dirty="0">
              <a:solidFill>
                <a:srgbClr val="0070C0"/>
              </a:solidFill>
            </a:endParaRPr>
          </a:p>
          <a:p>
            <a:pPr marL="342900" indent="-342900" algn="just" eaLnBrk="1" hangingPunct="1">
              <a:defRPr/>
            </a:pPr>
            <a:r>
              <a:rPr lang="pl-PL" altLang="pl-PL" b="1" u="sng" dirty="0">
                <a:solidFill>
                  <a:srgbClr val="00B050"/>
                </a:solidFill>
              </a:rPr>
              <a:t>Beneficjenci: </a:t>
            </a:r>
          </a:p>
          <a:p>
            <a:pPr algn="just">
              <a:defRPr/>
            </a:pPr>
            <a:r>
              <a:rPr lang="pl-PL" b="1" dirty="0"/>
              <a:t>Rolnicy, </a:t>
            </a:r>
            <a:r>
              <a:rPr lang="pl-PL" dirty="0"/>
              <a:t>którzy dobrowolnie podejmują się przejść na praktyki i metody rolnictwa ekologicznego określone w rozporządzeniu Rady (WE) nr 834/2007 i spełniają definicję rolnika aktywnego zawodowo.</a:t>
            </a:r>
          </a:p>
          <a:p>
            <a:pPr algn="just">
              <a:defRPr/>
            </a:pPr>
            <a:endParaRPr lang="pl-PL" dirty="0"/>
          </a:p>
          <a:p>
            <a:pPr algn="just">
              <a:defRPr/>
            </a:pPr>
            <a:endParaRPr lang="pl-PL" altLang="pl-PL" sz="800" b="1" dirty="0"/>
          </a:p>
          <a:p>
            <a:pPr algn="just">
              <a:defRPr/>
            </a:pPr>
            <a:r>
              <a:rPr lang="pl-PL" b="1" u="sng" dirty="0">
                <a:solidFill>
                  <a:srgbClr val="00B050"/>
                </a:solidFill>
              </a:rPr>
              <a:t>Rodzaj wsparcia:  </a:t>
            </a:r>
            <a:endParaRPr lang="pl-PL" u="sng" dirty="0">
              <a:solidFill>
                <a:srgbClr val="00B050"/>
              </a:solidFill>
            </a:endParaRPr>
          </a:p>
          <a:p>
            <a:pPr algn="just">
              <a:defRPr/>
            </a:pPr>
            <a:r>
              <a:rPr lang="pl-PL" dirty="0"/>
              <a:t>Płatność jest </a:t>
            </a:r>
            <a:r>
              <a:rPr lang="pl-PL" b="1" dirty="0"/>
              <a:t>ryczałtowa, przyznawana w zależności od realizowanego pakietu do hektara (gruntu ornego/TUZ-u). </a:t>
            </a:r>
          </a:p>
          <a:p>
            <a:pPr algn="just">
              <a:defRPr/>
            </a:pPr>
            <a:endParaRPr lang="pl-PL" sz="1050" b="1" dirty="0"/>
          </a:p>
          <a:p>
            <a:pPr algn="just">
              <a:defRPr/>
            </a:pPr>
            <a:endParaRPr lang="pl-PL" sz="1000" dirty="0"/>
          </a:p>
          <a:p>
            <a:pPr algn="just">
              <a:defRPr/>
            </a:pPr>
            <a:r>
              <a:rPr lang="pl-PL" dirty="0"/>
              <a:t>Płatności w ramach pakietów są przyznawane corocznie przez okres 5 lat rolnikom, którzy dobrowolnie przyjmują na siebie zobowiązanie w zakresie danego pakietu/pakietów. Płatność w całości lub w części rekompensuje utracony dochód i dodatkowo poniesione koszty.</a:t>
            </a:r>
          </a:p>
          <a:p>
            <a:pPr algn="just">
              <a:defRPr/>
            </a:pPr>
            <a:endParaRPr lang="pl-PL" sz="1000" dirty="0"/>
          </a:p>
          <a:p>
            <a:pPr algn="just">
              <a:defRPr/>
            </a:pPr>
            <a:r>
              <a:rPr lang="pl-PL" dirty="0"/>
              <a:t>Dla Pakietów 1- 5 i 7-11 płatność jest przyznawana do powierzchni, na której są uprawiane gatunki roślin określone na poziomie rozporządzenia krajowego.</a:t>
            </a:r>
          </a:p>
          <a:p>
            <a:pPr algn="just">
              <a:defRPr/>
            </a:pPr>
            <a:endParaRPr lang="pl-PL" sz="1050" dirty="0"/>
          </a:p>
          <a:p>
            <a:pPr algn="just">
              <a:defRPr/>
            </a:pPr>
            <a:endParaRPr lang="pl-PL" dirty="0"/>
          </a:p>
          <a:p>
            <a:pPr marL="342900" indent="-342900" algn="just" eaLnBrk="1" hangingPunct="1">
              <a:defRPr/>
            </a:pPr>
            <a:endParaRPr lang="pl-PL" altLang="pl-PL" b="1" dirty="0">
              <a:solidFill>
                <a:srgbClr val="008000"/>
              </a:solidFill>
            </a:endParaRPr>
          </a:p>
        </p:txBody>
      </p:sp>
      <p:sp>
        <p:nvSpPr>
          <p:cNvPr id="4" name="Symbol zastępczy numeru slajdu 3"/>
          <p:cNvSpPr>
            <a:spLocks noGrp="1"/>
          </p:cNvSpPr>
          <p:nvPr>
            <p:ph type="sldNum" sz="quarter" idx="12"/>
          </p:nvPr>
        </p:nvSpPr>
        <p:spPr/>
        <p:txBody>
          <a:bodyPr/>
          <a:lstStyle/>
          <a:p>
            <a:pPr>
              <a:defRPr/>
            </a:pPr>
            <a:fld id="{827DB400-EF1B-408F-897A-A3FA3A1DB194}" type="slidenum">
              <a:rPr lang="pl-PL" smtClean="0"/>
              <a:pPr>
                <a:defRPr/>
              </a:pPr>
              <a:t>76</a:t>
            </a:fld>
            <a:endParaRPr lang="pl-PL" dirty="0"/>
          </a:p>
        </p:txBody>
      </p:sp>
    </p:spTree>
    <p:extLst>
      <p:ext uri="{BB962C8B-B14F-4D97-AF65-F5344CB8AC3E}">
        <p14:creationId xmlns:p14="http://schemas.microsoft.com/office/powerpoint/2010/main" xmlns="" val="3074037936"/>
      </p:ext>
    </p:extLst>
  </p:cSld>
  <p:clrMapOvr>
    <a:masterClrMapping/>
  </p:clrMapOvr>
  <p:transition>
    <p:fade thruBlk="1"/>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5"/>
          <p:cNvSpPr txBox="1">
            <a:spLocks noChangeArrowheads="1"/>
          </p:cNvSpPr>
          <p:nvPr/>
        </p:nvSpPr>
        <p:spPr bwMode="auto">
          <a:xfrm>
            <a:off x="900113" y="5805488"/>
            <a:ext cx="7580312"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pl-PL" altLang="pl-PL">
              <a:latin typeface="Calibri" pitchFamily="34" charset="0"/>
            </a:endParaRPr>
          </a:p>
        </p:txBody>
      </p:sp>
      <p:sp>
        <p:nvSpPr>
          <p:cNvPr id="19459" name="Text Box 7"/>
          <p:cNvSpPr txBox="1">
            <a:spLocks noChangeArrowheads="1"/>
          </p:cNvSpPr>
          <p:nvPr/>
        </p:nvSpPr>
        <p:spPr bwMode="auto">
          <a:xfrm>
            <a:off x="519113" y="6040438"/>
            <a:ext cx="1841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pl-PL" altLang="pl-PL">
              <a:latin typeface="Calibri" pitchFamily="34" charset="0"/>
            </a:endParaRPr>
          </a:p>
        </p:txBody>
      </p:sp>
      <p:sp>
        <p:nvSpPr>
          <p:cNvPr id="19460" name="Text Box 9"/>
          <p:cNvSpPr txBox="1">
            <a:spLocks noChangeArrowheads="1"/>
          </p:cNvSpPr>
          <p:nvPr/>
        </p:nvSpPr>
        <p:spPr bwMode="auto">
          <a:xfrm>
            <a:off x="7793038" y="6040438"/>
            <a:ext cx="1841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pl-PL" altLang="pl-PL">
              <a:latin typeface="Calibri" pitchFamily="34" charset="0"/>
            </a:endParaRPr>
          </a:p>
        </p:txBody>
      </p:sp>
      <p:sp>
        <p:nvSpPr>
          <p:cNvPr id="19461" name="Rectangle 2"/>
          <p:cNvSpPr>
            <a:spLocks noChangeArrowheads="1"/>
          </p:cNvSpPr>
          <p:nvPr/>
        </p:nvSpPr>
        <p:spPr bwMode="auto">
          <a:xfrm>
            <a:off x="457200" y="188913"/>
            <a:ext cx="8229600" cy="503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eaLnBrk="1" hangingPunct="1"/>
            <a:endParaRPr lang="en-GB" altLang="pl-PL" sz="2400" b="1">
              <a:solidFill>
                <a:srgbClr val="009999"/>
              </a:solidFill>
              <a:latin typeface="Calibri" pitchFamily="34" charset="0"/>
            </a:endParaRPr>
          </a:p>
        </p:txBody>
      </p:sp>
      <p:sp>
        <p:nvSpPr>
          <p:cNvPr id="19462" name="Rectangle 3"/>
          <p:cNvSpPr txBox="1">
            <a:spLocks noChangeArrowheads="1"/>
          </p:cNvSpPr>
          <p:nvPr/>
        </p:nvSpPr>
        <p:spPr bwMode="auto">
          <a:xfrm>
            <a:off x="468313" y="1052513"/>
            <a:ext cx="8229600" cy="5040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pl-PL" altLang="pl-PL" sz="2800" b="1">
              <a:latin typeface="Calibri" pitchFamily="34" charset="0"/>
            </a:endParaRPr>
          </a:p>
          <a:p>
            <a:pPr eaLnBrk="1" hangingPunct="1"/>
            <a:endParaRPr lang="pl-PL" altLang="pl-PL" sz="2800" b="1">
              <a:latin typeface="Calibri" pitchFamily="34" charset="0"/>
            </a:endParaRPr>
          </a:p>
        </p:txBody>
      </p:sp>
      <p:sp>
        <p:nvSpPr>
          <p:cNvPr id="19463" name="Rectangle 2"/>
          <p:cNvSpPr>
            <a:spLocks noChangeArrowheads="1"/>
          </p:cNvSpPr>
          <p:nvPr/>
        </p:nvSpPr>
        <p:spPr bwMode="auto">
          <a:xfrm>
            <a:off x="468313" y="260350"/>
            <a:ext cx="8229600" cy="503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eaLnBrk="1" hangingPunct="1"/>
            <a:endParaRPr lang="en-GB" altLang="pl-PL" sz="2400" b="1">
              <a:solidFill>
                <a:srgbClr val="009999"/>
              </a:solidFill>
              <a:latin typeface="Calibri" pitchFamily="34" charset="0"/>
            </a:endParaRPr>
          </a:p>
        </p:txBody>
      </p:sp>
      <p:sp>
        <p:nvSpPr>
          <p:cNvPr id="13" name="Rectangle 2"/>
          <p:cNvSpPr>
            <a:spLocks noChangeArrowheads="1"/>
          </p:cNvSpPr>
          <p:nvPr/>
        </p:nvSpPr>
        <p:spPr bwMode="auto">
          <a:xfrm>
            <a:off x="-252413" y="188913"/>
            <a:ext cx="9396413" cy="503237"/>
          </a:xfrm>
          <a:prstGeom prst="rect">
            <a:avLst/>
          </a:prstGeom>
          <a:noFill/>
          <a:ln w="9525">
            <a:noFill/>
            <a:miter lim="800000"/>
            <a:headEnd/>
            <a:tailEnd/>
          </a:ln>
        </p:spPr>
        <p:txBody>
          <a:bodyPr anchor="ctr"/>
          <a:lstStyle/>
          <a:p>
            <a:pPr lvl="1" algn="ctr" eaLnBrk="1" hangingPunct="1">
              <a:defRPr/>
            </a:pPr>
            <a:r>
              <a:rPr lang="pl-PL" sz="2000" dirty="0">
                <a:solidFill>
                  <a:srgbClr val="008000"/>
                </a:solidFill>
                <a:effectLst>
                  <a:outerShdw blurRad="38100" dist="38100" dir="2700000" algn="tl">
                    <a:srgbClr val="C0C0C0"/>
                  </a:outerShdw>
                </a:effectLst>
                <a:cs typeface="Times New Roman" pitchFamily="18" charset="0"/>
              </a:rPr>
              <a:t>DZIAŁANIE</a:t>
            </a:r>
            <a:r>
              <a:rPr lang="pl-PL" sz="2000" b="1" dirty="0">
                <a:solidFill>
                  <a:srgbClr val="008000"/>
                </a:solidFill>
                <a:effectLst>
                  <a:outerShdw blurRad="38100" dist="38100" dir="2700000" algn="tl">
                    <a:srgbClr val="C0C0C0"/>
                  </a:outerShdw>
                </a:effectLst>
                <a:cs typeface="Times New Roman" pitchFamily="18" charset="0"/>
              </a:rPr>
              <a:t>: Rolnictwo ekologiczne</a:t>
            </a:r>
            <a:endParaRPr lang="en-GB" sz="2000" b="1" dirty="0">
              <a:solidFill>
                <a:srgbClr val="008000"/>
              </a:solidFill>
              <a:effectLst>
                <a:outerShdw blurRad="38100" dist="38100" dir="2700000" algn="tl">
                  <a:srgbClr val="C0C0C0"/>
                </a:outerShdw>
              </a:effectLst>
              <a:cs typeface="Times New Roman" pitchFamily="18" charset="0"/>
            </a:endParaRPr>
          </a:p>
        </p:txBody>
      </p:sp>
      <p:sp>
        <p:nvSpPr>
          <p:cNvPr id="19465" name="Rectangle 3"/>
          <p:cNvSpPr>
            <a:spLocks/>
          </p:cNvSpPr>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gn="just" eaLnBrk="1" hangingPunct="1"/>
            <a:r>
              <a:rPr lang="pl-PL" altLang="pl-PL" sz="2400" b="1"/>
              <a:t>	</a:t>
            </a:r>
            <a:endParaRPr lang="pl-PL" altLang="pl-PL" sz="2400" b="1" u="sng">
              <a:cs typeface="Arial" charset="0"/>
            </a:endParaRPr>
          </a:p>
        </p:txBody>
      </p:sp>
      <p:sp>
        <p:nvSpPr>
          <p:cNvPr id="10251" name="Rectangle 3"/>
          <p:cNvSpPr>
            <a:spLocks/>
          </p:cNvSpPr>
          <p:nvPr/>
        </p:nvSpPr>
        <p:spPr bwMode="auto">
          <a:xfrm>
            <a:off x="305225" y="951688"/>
            <a:ext cx="8786813" cy="5938837"/>
          </a:xfrm>
          <a:prstGeom prst="rect">
            <a:avLst/>
          </a:prstGeom>
          <a:noFill/>
          <a:ln w="9525">
            <a:noFill/>
            <a:miter lim="800000"/>
            <a:headEnd/>
            <a:tailEnd/>
          </a:ln>
        </p:spPr>
        <p:txBody>
          <a:bodyPr/>
          <a:lstStyle/>
          <a:p>
            <a:pPr algn="just">
              <a:defRPr/>
            </a:pPr>
            <a:r>
              <a:rPr lang="pl-PL" b="1" u="sng" dirty="0">
                <a:solidFill>
                  <a:srgbClr val="00B050"/>
                </a:solidFill>
              </a:rPr>
              <a:t>Warunki </a:t>
            </a:r>
            <a:r>
              <a:rPr lang="pl-PL" b="1" u="sng" dirty="0" err="1">
                <a:solidFill>
                  <a:srgbClr val="00B050"/>
                </a:solidFill>
              </a:rPr>
              <a:t>kwalifikowalności</a:t>
            </a:r>
            <a:r>
              <a:rPr lang="pl-PL" b="1" u="sng" dirty="0">
                <a:solidFill>
                  <a:srgbClr val="00B050"/>
                </a:solidFill>
              </a:rPr>
              <a:t>: </a:t>
            </a:r>
          </a:p>
          <a:p>
            <a:pPr algn="just">
              <a:defRPr/>
            </a:pPr>
            <a:r>
              <a:rPr lang="pl-PL" b="1" dirty="0"/>
              <a:t>Płatność przyznawana jest beneficjentowi jeżeli:</a:t>
            </a:r>
          </a:p>
          <a:p>
            <a:pPr marL="361950" indent="-180975" algn="just">
              <a:buFont typeface="Wingdings" pitchFamily="2" charset="2"/>
              <a:buChar char="Ø"/>
              <a:tabLst>
                <a:tab pos="1162050" algn="l"/>
              </a:tabLst>
              <a:defRPr/>
            </a:pPr>
            <a:r>
              <a:rPr lang="pl-PL" dirty="0"/>
              <a:t> posiada gospodarstwo rolne położone na terytorium Rzeczypospolitej Polskiej o powierzchni użytków rolnych </a:t>
            </a:r>
            <a:r>
              <a:rPr lang="pl-PL" b="1" dirty="0"/>
              <a:t>nie mniejszej niż 1 ha;</a:t>
            </a:r>
          </a:p>
          <a:p>
            <a:pPr marL="361950" indent="-180975" algn="just">
              <a:buFont typeface="Wingdings" pitchFamily="2" charset="2"/>
              <a:buChar char="Ø"/>
              <a:tabLst>
                <a:tab pos="1162050" algn="l"/>
              </a:tabLst>
              <a:defRPr/>
            </a:pPr>
            <a:r>
              <a:rPr lang="pl-PL" dirty="0"/>
              <a:t> prowadzi produkcję rolną, zgodnie z przepisami określonymi w ustawie o rolnictwie ekologicznym i rozporządzeniu Rady (WE) nr 834/2007 i posiada certyfikat wydany zgodnie z tymi przepisami;</a:t>
            </a:r>
          </a:p>
          <a:p>
            <a:pPr marL="361950" indent="-180975" algn="just">
              <a:buFont typeface="Wingdings" pitchFamily="2" charset="2"/>
              <a:buChar char="Ø"/>
              <a:tabLst>
                <a:tab pos="1162050" algn="l"/>
              </a:tabLst>
              <a:defRPr/>
            </a:pPr>
            <a:r>
              <a:rPr lang="pl-PL" dirty="0"/>
              <a:t> posiada zwierzęta w przypadku pakietu 5, 6,11 i 12;</a:t>
            </a:r>
          </a:p>
          <a:p>
            <a:pPr marL="361950" indent="-180975" algn="just">
              <a:buFont typeface="Wingdings" pitchFamily="2" charset="2"/>
              <a:buChar char="Ø"/>
              <a:tabLst>
                <a:tab pos="1162050" algn="l"/>
              </a:tabLst>
              <a:defRPr/>
            </a:pPr>
            <a:r>
              <a:rPr lang="pl-PL" dirty="0"/>
              <a:t> posiada minimalną obsadę zwierząt w przypadku pakietu 6 i 12;</a:t>
            </a:r>
          </a:p>
          <a:p>
            <a:pPr marL="361950" indent="-180975" algn="just">
              <a:buFont typeface="Wingdings" pitchFamily="2" charset="2"/>
              <a:buChar char="Ø"/>
              <a:tabLst>
                <a:tab pos="361950" algn="l"/>
              </a:tabLst>
              <a:defRPr/>
            </a:pPr>
            <a:r>
              <a:rPr lang="pl-PL" dirty="0"/>
              <a:t> utrzymuje sad przez 2 lata po zakończeniu okresu zobowiązania w przypadku  pakietu 10. Uprawy sadownicze po okresie konwersji;</a:t>
            </a:r>
          </a:p>
          <a:p>
            <a:pPr marL="361950" indent="-361950" algn="just">
              <a:tabLst>
                <a:tab pos="361950" algn="l"/>
              </a:tabLst>
              <a:defRPr/>
            </a:pPr>
            <a:r>
              <a:rPr lang="pl-PL" b="1" u="sng" dirty="0" smtClean="0">
                <a:solidFill>
                  <a:srgbClr val="00B050"/>
                </a:solidFill>
              </a:rPr>
              <a:t>Kwoty </a:t>
            </a:r>
            <a:r>
              <a:rPr lang="pl-PL" b="1" u="sng" dirty="0">
                <a:solidFill>
                  <a:srgbClr val="00B050"/>
                </a:solidFill>
              </a:rPr>
              <a:t>i wielkość wsparcia:</a:t>
            </a:r>
          </a:p>
          <a:p>
            <a:pPr>
              <a:defRPr/>
            </a:pPr>
            <a:r>
              <a:rPr lang="pl-PL" dirty="0"/>
              <a:t>Płatność ekologiczna jest przyznawana w wysokości:</a:t>
            </a:r>
          </a:p>
          <a:p>
            <a:pPr>
              <a:defRPr/>
            </a:pPr>
            <a:r>
              <a:rPr lang="pl-PL" b="1" dirty="0"/>
              <a:t>• 100% stawki podstawowej – za powierzchnię od 0,10 ha do 50 ha;</a:t>
            </a:r>
          </a:p>
          <a:p>
            <a:pPr>
              <a:defRPr/>
            </a:pPr>
            <a:r>
              <a:rPr lang="pl-PL" b="1" dirty="0"/>
              <a:t>• 50% stawki podstawowej – za powierzchnię powyżej 50 ha do 100 ha;</a:t>
            </a:r>
          </a:p>
          <a:p>
            <a:pPr>
              <a:defRPr/>
            </a:pPr>
            <a:r>
              <a:rPr lang="pl-PL" b="1" dirty="0"/>
              <a:t>• 25% stawki podstawowej – za powierzchnię powyżej 100 ha do 150 ha.</a:t>
            </a:r>
          </a:p>
          <a:p>
            <a:pPr>
              <a:defRPr/>
            </a:pPr>
            <a:endParaRPr lang="pl-PL" b="1" dirty="0"/>
          </a:p>
          <a:p>
            <a:pPr algn="just">
              <a:defRPr/>
            </a:pPr>
            <a:r>
              <a:rPr lang="pl-PL" b="1" dirty="0"/>
              <a:t>Płatność będzie powiększona o rekompensatę kosztów transakcyjnych </a:t>
            </a:r>
            <a:r>
              <a:rPr lang="pl-PL" dirty="0"/>
              <a:t>obejmujących koszt corocznych kontroli wykonywanych przez upoważnione jednostki certyfikujące. Kwota ta będzie nie większa niż 20% całkowitej płatności.</a:t>
            </a:r>
            <a:endParaRPr lang="pl-PL" b="1" dirty="0"/>
          </a:p>
          <a:p>
            <a:pPr marL="342900" indent="-342900" algn="just" eaLnBrk="1" hangingPunct="1">
              <a:defRPr/>
            </a:pPr>
            <a:endParaRPr lang="pl-PL" altLang="pl-PL" b="1" dirty="0">
              <a:solidFill>
                <a:srgbClr val="008000"/>
              </a:solidFill>
            </a:endParaRPr>
          </a:p>
        </p:txBody>
      </p:sp>
      <p:sp>
        <p:nvSpPr>
          <p:cNvPr id="4" name="Symbol zastępczy numeru slajdu 3"/>
          <p:cNvSpPr>
            <a:spLocks noGrp="1"/>
          </p:cNvSpPr>
          <p:nvPr>
            <p:ph type="sldNum" sz="quarter" idx="12"/>
          </p:nvPr>
        </p:nvSpPr>
        <p:spPr/>
        <p:txBody>
          <a:bodyPr/>
          <a:lstStyle/>
          <a:p>
            <a:pPr>
              <a:defRPr/>
            </a:pPr>
            <a:fld id="{827DB400-EF1B-408F-897A-A3FA3A1DB194}" type="slidenum">
              <a:rPr lang="pl-PL" smtClean="0"/>
              <a:pPr>
                <a:defRPr/>
              </a:pPr>
              <a:t>77</a:t>
            </a:fld>
            <a:endParaRPr lang="pl-PL" dirty="0"/>
          </a:p>
        </p:txBody>
      </p:sp>
    </p:spTree>
    <p:extLst>
      <p:ext uri="{BB962C8B-B14F-4D97-AF65-F5344CB8AC3E}">
        <p14:creationId xmlns:p14="http://schemas.microsoft.com/office/powerpoint/2010/main" xmlns="" val="348278798"/>
      </p:ext>
    </p:extLst>
  </p:cSld>
  <p:clrMapOvr>
    <a:masterClrMapping/>
  </p:clrMapOvr>
  <p:transition>
    <p:fade thruBlk="1"/>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5"/>
          <p:cNvSpPr txBox="1">
            <a:spLocks noChangeArrowheads="1"/>
          </p:cNvSpPr>
          <p:nvPr/>
        </p:nvSpPr>
        <p:spPr bwMode="auto">
          <a:xfrm>
            <a:off x="900113" y="5805488"/>
            <a:ext cx="7580312"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pl-PL" altLang="pl-PL">
              <a:latin typeface="Calibri" pitchFamily="34" charset="0"/>
            </a:endParaRPr>
          </a:p>
        </p:txBody>
      </p:sp>
      <p:sp>
        <p:nvSpPr>
          <p:cNvPr id="20483" name="Text Box 7"/>
          <p:cNvSpPr txBox="1">
            <a:spLocks noChangeArrowheads="1"/>
          </p:cNvSpPr>
          <p:nvPr/>
        </p:nvSpPr>
        <p:spPr bwMode="auto">
          <a:xfrm>
            <a:off x="519113" y="6040438"/>
            <a:ext cx="1841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pl-PL" altLang="pl-PL">
              <a:latin typeface="Calibri" pitchFamily="34" charset="0"/>
            </a:endParaRPr>
          </a:p>
        </p:txBody>
      </p:sp>
      <p:sp>
        <p:nvSpPr>
          <p:cNvPr id="20484" name="Text Box 9"/>
          <p:cNvSpPr txBox="1">
            <a:spLocks noChangeArrowheads="1"/>
          </p:cNvSpPr>
          <p:nvPr/>
        </p:nvSpPr>
        <p:spPr bwMode="auto">
          <a:xfrm>
            <a:off x="7793038" y="6040438"/>
            <a:ext cx="1841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pl-PL" altLang="pl-PL">
              <a:latin typeface="Calibri" pitchFamily="34" charset="0"/>
            </a:endParaRPr>
          </a:p>
        </p:txBody>
      </p:sp>
      <p:sp>
        <p:nvSpPr>
          <p:cNvPr id="20485" name="Rectangle 2"/>
          <p:cNvSpPr>
            <a:spLocks noChangeArrowheads="1"/>
          </p:cNvSpPr>
          <p:nvPr/>
        </p:nvSpPr>
        <p:spPr bwMode="auto">
          <a:xfrm>
            <a:off x="457200" y="188913"/>
            <a:ext cx="8229600" cy="503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eaLnBrk="1" hangingPunct="1"/>
            <a:endParaRPr lang="en-GB" altLang="pl-PL" sz="2400" b="1">
              <a:solidFill>
                <a:srgbClr val="009999"/>
              </a:solidFill>
              <a:latin typeface="Calibri" pitchFamily="34" charset="0"/>
            </a:endParaRPr>
          </a:p>
        </p:txBody>
      </p:sp>
      <p:sp>
        <p:nvSpPr>
          <p:cNvPr id="20486" name="Rectangle 3"/>
          <p:cNvSpPr txBox="1">
            <a:spLocks noChangeArrowheads="1"/>
          </p:cNvSpPr>
          <p:nvPr/>
        </p:nvSpPr>
        <p:spPr bwMode="auto">
          <a:xfrm>
            <a:off x="468313" y="1052513"/>
            <a:ext cx="8229600" cy="5040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pl-PL" altLang="pl-PL" sz="2800" b="1">
              <a:latin typeface="Calibri" pitchFamily="34" charset="0"/>
            </a:endParaRPr>
          </a:p>
          <a:p>
            <a:pPr eaLnBrk="1" hangingPunct="1"/>
            <a:endParaRPr lang="pl-PL" altLang="pl-PL" sz="2800" b="1">
              <a:latin typeface="Calibri" pitchFamily="34" charset="0"/>
            </a:endParaRPr>
          </a:p>
        </p:txBody>
      </p:sp>
      <p:sp>
        <p:nvSpPr>
          <p:cNvPr id="20487" name="Rectangle 2"/>
          <p:cNvSpPr>
            <a:spLocks noChangeArrowheads="1"/>
          </p:cNvSpPr>
          <p:nvPr/>
        </p:nvSpPr>
        <p:spPr bwMode="auto">
          <a:xfrm>
            <a:off x="0" y="260350"/>
            <a:ext cx="8697913" cy="503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eaLnBrk="1" hangingPunct="1"/>
            <a:endParaRPr lang="en-GB" altLang="pl-PL" sz="2400" b="1">
              <a:solidFill>
                <a:srgbClr val="009999"/>
              </a:solidFill>
              <a:latin typeface="Calibri" pitchFamily="34" charset="0"/>
            </a:endParaRPr>
          </a:p>
        </p:txBody>
      </p:sp>
      <p:sp>
        <p:nvSpPr>
          <p:cNvPr id="13" name="Rectangle 2"/>
          <p:cNvSpPr>
            <a:spLocks noChangeArrowheads="1"/>
          </p:cNvSpPr>
          <p:nvPr/>
        </p:nvSpPr>
        <p:spPr bwMode="auto">
          <a:xfrm>
            <a:off x="-252413" y="188913"/>
            <a:ext cx="9396413" cy="503237"/>
          </a:xfrm>
          <a:prstGeom prst="rect">
            <a:avLst/>
          </a:prstGeom>
          <a:noFill/>
          <a:ln w="9525">
            <a:noFill/>
            <a:miter lim="800000"/>
            <a:headEnd/>
            <a:tailEnd/>
          </a:ln>
        </p:spPr>
        <p:txBody>
          <a:bodyPr anchor="ctr"/>
          <a:lstStyle/>
          <a:p>
            <a:pPr lvl="1" algn="ctr">
              <a:defRPr/>
            </a:pPr>
            <a:r>
              <a:rPr lang="pl-PL" sz="2400" b="1" dirty="0" smtClean="0">
                <a:effectLst>
                  <a:outerShdw blurRad="38100" dist="38100" dir="2700000" algn="tl">
                    <a:srgbClr val="C0C0C0"/>
                  </a:outerShdw>
                </a:effectLst>
                <a:cs typeface="Arial" charset="0"/>
              </a:rPr>
              <a:t> </a:t>
            </a:r>
            <a:r>
              <a:rPr lang="pl-PL" sz="2000" dirty="0">
                <a:solidFill>
                  <a:srgbClr val="008000"/>
                </a:solidFill>
                <a:effectLst>
                  <a:outerShdw blurRad="38100" dist="38100" dir="2700000" algn="tl">
                    <a:srgbClr val="C0C0C0"/>
                  </a:outerShdw>
                </a:effectLst>
                <a:cs typeface="Times New Roman" pitchFamily="18" charset="0"/>
              </a:rPr>
              <a:t>DZIAŁANIE</a:t>
            </a:r>
            <a:r>
              <a:rPr lang="pl-PL" sz="2000" b="1" dirty="0">
                <a:solidFill>
                  <a:srgbClr val="008000"/>
                </a:solidFill>
                <a:effectLst>
                  <a:outerShdw blurRad="38100" dist="38100" dir="2700000" algn="tl">
                    <a:srgbClr val="C0C0C0"/>
                  </a:outerShdw>
                </a:effectLst>
                <a:cs typeface="Times New Roman" pitchFamily="18" charset="0"/>
              </a:rPr>
              <a:t>: Rolnictwo ekologiczne</a:t>
            </a:r>
            <a:endParaRPr lang="en-GB" sz="2000" b="1" dirty="0">
              <a:solidFill>
                <a:srgbClr val="008000"/>
              </a:solidFill>
              <a:effectLst>
                <a:outerShdw blurRad="38100" dist="38100" dir="2700000" algn="tl">
                  <a:srgbClr val="C0C0C0"/>
                </a:outerShdw>
              </a:effectLst>
              <a:cs typeface="Times New Roman" pitchFamily="18" charset="0"/>
            </a:endParaRPr>
          </a:p>
          <a:p>
            <a:pPr lvl="1" algn="ctr" eaLnBrk="1" hangingPunct="1">
              <a:defRPr/>
            </a:pPr>
            <a:r>
              <a:rPr lang="pl-PL" sz="2000" b="1" dirty="0" smtClean="0">
                <a:solidFill>
                  <a:srgbClr val="008000"/>
                </a:solidFill>
                <a:effectLst>
                  <a:outerShdw blurRad="38100" dist="38100" dir="2700000" algn="tl">
                    <a:srgbClr val="C0C0C0"/>
                  </a:outerShdw>
                </a:effectLst>
                <a:cs typeface="Arial" charset="0"/>
              </a:rPr>
              <a:t>- </a:t>
            </a:r>
            <a:r>
              <a:rPr lang="pl-PL" sz="2000" b="1" dirty="0">
                <a:solidFill>
                  <a:srgbClr val="008000"/>
                </a:solidFill>
                <a:effectLst>
                  <a:outerShdw blurRad="38100" dist="38100" dir="2700000" algn="tl">
                    <a:srgbClr val="C0C0C0"/>
                  </a:outerShdw>
                </a:effectLst>
                <a:cs typeface="Arial" charset="0"/>
              </a:rPr>
              <a:t>proponowane stawki płatności</a:t>
            </a:r>
            <a:endParaRPr lang="en-GB" sz="2000" b="1" dirty="0">
              <a:solidFill>
                <a:srgbClr val="008000"/>
              </a:solidFill>
              <a:effectLst>
                <a:outerShdw blurRad="38100" dist="38100" dir="2700000" algn="tl">
                  <a:srgbClr val="C0C0C0"/>
                </a:outerShdw>
              </a:effectLst>
              <a:cs typeface="Arial" charset="0"/>
            </a:endParaRPr>
          </a:p>
        </p:txBody>
      </p:sp>
      <p:sp>
        <p:nvSpPr>
          <p:cNvPr id="20489" name="Rectangle 3"/>
          <p:cNvSpPr>
            <a:spLocks/>
          </p:cNvSpPr>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gn="just" eaLnBrk="1" hangingPunct="1"/>
            <a:r>
              <a:rPr lang="pl-PL" altLang="pl-PL" sz="2400" b="1"/>
              <a:t>	</a:t>
            </a:r>
            <a:endParaRPr lang="pl-PL" altLang="pl-PL" sz="2400" b="1" u="sng">
              <a:cs typeface="Arial" charset="0"/>
            </a:endParaRPr>
          </a:p>
        </p:txBody>
      </p:sp>
      <p:graphicFrame>
        <p:nvGraphicFramePr>
          <p:cNvPr id="92372" name="Group 212"/>
          <p:cNvGraphicFramePr>
            <a:graphicFrameLocks noGrp="1"/>
          </p:cNvGraphicFramePr>
          <p:nvPr/>
        </p:nvGraphicFramePr>
        <p:xfrm>
          <a:off x="611188" y="908050"/>
          <a:ext cx="7991475" cy="5310182"/>
        </p:xfrm>
        <a:graphic>
          <a:graphicData uri="http://schemas.openxmlformats.org/drawingml/2006/table">
            <a:tbl>
              <a:tblPr/>
              <a:tblGrid>
                <a:gridCol w="5119687"/>
                <a:gridCol w="2871788"/>
              </a:tblGrid>
              <a:tr h="432774">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l-PL" sz="1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Proponowane stawki  płatności PROW 2014-2020                                       </a:t>
                      </a: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0A0A0"/>
                    </a:solidFill>
                  </a:tcPr>
                </a:tc>
                <a:tc hMerge="1">
                  <a:txBody>
                    <a:bodyPr/>
                    <a:lstStyle/>
                    <a:p>
                      <a:endParaRPr lang="pl-PL"/>
                    </a:p>
                  </a:txBody>
                  <a:tcPr/>
                </a:tc>
              </a:tr>
              <a:tr h="304838">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l-PL" sz="1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w okresie konwersji</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hMerge="1">
                  <a:txBody>
                    <a:bodyPr/>
                    <a:lstStyle/>
                    <a:p>
                      <a:endParaRPr lang="pl-PL"/>
                    </a:p>
                  </a:txBody>
                  <a:tcPr/>
                </a:tc>
              </a:tr>
              <a:tr h="3048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l-PL" sz="1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Uprawy rolnicze </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pl-PL" sz="1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998 zł/ha </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l-PL" sz="1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Warzywa </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pl-PL" sz="1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1 557 zł/ha </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l-PL" sz="1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Zioła </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pl-PL" sz="1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1 325 zł/ha </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l-PL" sz="1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Uprawy sadownicze (podstawowe)</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pl-PL" sz="1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1 882 zł/ha </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l-PL" sz="1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(ekstensywne)</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pl-PL" sz="1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790 zł/ha </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l-PL" sz="1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Uprawy paszowe na GO</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pl-PL" sz="1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830 zł/ha </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l-PL" sz="1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Trwałe Użytki Zielone</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pl-PL" sz="1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428 zł /ha</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38">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l-PL" sz="1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po okresie konwersji (z certyfikatem)</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hMerge="1">
                  <a:txBody>
                    <a:bodyPr/>
                    <a:lstStyle/>
                    <a:p>
                      <a:endParaRPr lang="pl-PL"/>
                    </a:p>
                  </a:txBody>
                  <a:tcPr/>
                </a:tc>
              </a:tr>
              <a:tr h="3048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l-PL" sz="1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Uprawy rolnicze</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pl-PL" sz="1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834 zł/ha </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l-PL" sz="1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Uprawy warzywne </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pl-PL" sz="14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1 310 zł/ha </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l-PL" sz="1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Uprawy zielarskie</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pl-PL" sz="14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1 325 zł/ha </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l-PL" sz="1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Uprawy sadownicze (podstawowe)</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pl-PL" sz="14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1 501 zł/ha </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l-PL" sz="14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                                  (ekstensywne)</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pl-PL" sz="1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660 zł/ha </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l-PL" sz="14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Uprawy paszowe na GO</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pl-PL" sz="1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617 zł/ha </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l-PL" sz="1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Trwałe Użytki Zielone</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pl-PL" sz="1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428 zł/ha </a:t>
                      </a: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 name="Symbol zastępczy numeru slajdu 3"/>
          <p:cNvSpPr>
            <a:spLocks noGrp="1"/>
          </p:cNvSpPr>
          <p:nvPr>
            <p:ph type="sldNum" sz="quarter" idx="12"/>
          </p:nvPr>
        </p:nvSpPr>
        <p:spPr/>
        <p:txBody>
          <a:bodyPr/>
          <a:lstStyle/>
          <a:p>
            <a:pPr>
              <a:defRPr/>
            </a:pPr>
            <a:fld id="{827DB400-EF1B-408F-897A-A3FA3A1DB194}" type="slidenum">
              <a:rPr lang="pl-PL" smtClean="0"/>
              <a:pPr>
                <a:defRPr/>
              </a:pPr>
              <a:t>78</a:t>
            </a:fld>
            <a:endParaRPr lang="pl-PL" dirty="0"/>
          </a:p>
        </p:txBody>
      </p:sp>
    </p:spTree>
    <p:extLst>
      <p:ext uri="{BB962C8B-B14F-4D97-AF65-F5344CB8AC3E}">
        <p14:creationId xmlns:p14="http://schemas.microsoft.com/office/powerpoint/2010/main" xmlns="" val="1656090281"/>
      </p:ext>
    </p:extLst>
  </p:cSld>
  <p:clrMapOvr>
    <a:masterClrMapping/>
  </p:clrMapOvr>
  <p:transition>
    <p:fade thruBlk="1"/>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5"/>
          <p:cNvSpPr txBox="1">
            <a:spLocks noChangeArrowheads="1"/>
          </p:cNvSpPr>
          <p:nvPr/>
        </p:nvSpPr>
        <p:spPr bwMode="auto">
          <a:xfrm>
            <a:off x="900113" y="5805488"/>
            <a:ext cx="7580312"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pl-PL" altLang="pl-PL">
              <a:latin typeface="Calibri" pitchFamily="34" charset="0"/>
            </a:endParaRPr>
          </a:p>
        </p:txBody>
      </p:sp>
      <p:sp>
        <p:nvSpPr>
          <p:cNvPr id="21507" name="Text Box 7"/>
          <p:cNvSpPr txBox="1">
            <a:spLocks noChangeArrowheads="1"/>
          </p:cNvSpPr>
          <p:nvPr/>
        </p:nvSpPr>
        <p:spPr bwMode="auto">
          <a:xfrm>
            <a:off x="519113" y="6040438"/>
            <a:ext cx="1841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pl-PL" altLang="pl-PL">
              <a:latin typeface="Calibri" pitchFamily="34" charset="0"/>
            </a:endParaRPr>
          </a:p>
        </p:txBody>
      </p:sp>
      <p:sp>
        <p:nvSpPr>
          <p:cNvPr id="21508" name="Text Box 9"/>
          <p:cNvSpPr txBox="1">
            <a:spLocks noChangeArrowheads="1"/>
          </p:cNvSpPr>
          <p:nvPr/>
        </p:nvSpPr>
        <p:spPr bwMode="auto">
          <a:xfrm>
            <a:off x="7793038" y="6040438"/>
            <a:ext cx="1841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pl-PL" altLang="pl-PL">
              <a:latin typeface="Calibri" pitchFamily="34" charset="0"/>
            </a:endParaRPr>
          </a:p>
        </p:txBody>
      </p:sp>
      <p:sp>
        <p:nvSpPr>
          <p:cNvPr id="21509" name="Rectangle 2"/>
          <p:cNvSpPr>
            <a:spLocks noChangeArrowheads="1"/>
          </p:cNvSpPr>
          <p:nvPr/>
        </p:nvSpPr>
        <p:spPr bwMode="auto">
          <a:xfrm>
            <a:off x="457200" y="188913"/>
            <a:ext cx="8229600" cy="503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eaLnBrk="1" hangingPunct="1"/>
            <a:endParaRPr lang="en-GB" altLang="pl-PL" sz="2400" b="1">
              <a:solidFill>
                <a:srgbClr val="009999"/>
              </a:solidFill>
              <a:latin typeface="Calibri" pitchFamily="34" charset="0"/>
            </a:endParaRPr>
          </a:p>
        </p:txBody>
      </p:sp>
      <p:sp>
        <p:nvSpPr>
          <p:cNvPr id="21510" name="Rectangle 2"/>
          <p:cNvSpPr>
            <a:spLocks noChangeArrowheads="1"/>
          </p:cNvSpPr>
          <p:nvPr/>
        </p:nvSpPr>
        <p:spPr bwMode="auto">
          <a:xfrm>
            <a:off x="468313" y="260350"/>
            <a:ext cx="8229600" cy="503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eaLnBrk="1" hangingPunct="1"/>
            <a:endParaRPr lang="en-GB" altLang="pl-PL" sz="2400" b="1">
              <a:solidFill>
                <a:srgbClr val="009999"/>
              </a:solidFill>
              <a:latin typeface="Calibri" pitchFamily="34" charset="0"/>
            </a:endParaRPr>
          </a:p>
        </p:txBody>
      </p:sp>
      <p:sp>
        <p:nvSpPr>
          <p:cNvPr id="13" name="Rectangle 2"/>
          <p:cNvSpPr>
            <a:spLocks noChangeArrowheads="1"/>
          </p:cNvSpPr>
          <p:nvPr/>
        </p:nvSpPr>
        <p:spPr bwMode="auto">
          <a:xfrm>
            <a:off x="-252413" y="188913"/>
            <a:ext cx="9396413" cy="503237"/>
          </a:xfrm>
          <a:prstGeom prst="rect">
            <a:avLst/>
          </a:prstGeom>
          <a:noFill/>
          <a:ln w="9525">
            <a:noFill/>
            <a:miter lim="800000"/>
            <a:headEnd/>
            <a:tailEnd/>
          </a:ln>
        </p:spPr>
        <p:txBody>
          <a:bodyPr anchor="ctr"/>
          <a:lstStyle/>
          <a:p>
            <a:pPr lvl="1" algn="ctr" eaLnBrk="1" hangingPunct="1">
              <a:defRPr/>
            </a:pPr>
            <a:r>
              <a:rPr lang="pl-PL" sz="2000" dirty="0">
                <a:solidFill>
                  <a:srgbClr val="008000"/>
                </a:solidFill>
                <a:effectLst>
                  <a:outerShdw blurRad="38100" dist="38100" dir="2700000" algn="tl">
                    <a:srgbClr val="C0C0C0"/>
                  </a:outerShdw>
                </a:effectLst>
                <a:cs typeface="Times New Roman" pitchFamily="18" charset="0"/>
              </a:rPr>
              <a:t>DZIAŁANIE</a:t>
            </a:r>
            <a:r>
              <a:rPr lang="pl-PL" sz="2000" b="1" dirty="0">
                <a:solidFill>
                  <a:srgbClr val="008000"/>
                </a:solidFill>
                <a:effectLst>
                  <a:outerShdw blurRad="38100" dist="38100" dir="2700000" algn="tl">
                    <a:srgbClr val="C0C0C0"/>
                  </a:outerShdw>
                </a:effectLst>
                <a:cs typeface="Times New Roman" pitchFamily="18" charset="0"/>
              </a:rPr>
              <a:t>: Rolnictwo ekologiczne</a:t>
            </a:r>
            <a:endParaRPr lang="en-GB" sz="2000" b="1" dirty="0">
              <a:solidFill>
                <a:srgbClr val="008000"/>
              </a:solidFill>
              <a:effectLst>
                <a:outerShdw blurRad="38100" dist="38100" dir="2700000" algn="tl">
                  <a:srgbClr val="C0C0C0"/>
                </a:outerShdw>
              </a:effectLst>
              <a:cs typeface="Times New Roman" pitchFamily="18" charset="0"/>
            </a:endParaRPr>
          </a:p>
        </p:txBody>
      </p:sp>
      <p:sp>
        <p:nvSpPr>
          <p:cNvPr id="21512" name="Rectangle 3"/>
          <p:cNvSpPr>
            <a:spLocks/>
          </p:cNvSpPr>
          <p:nvPr/>
        </p:nvSpPr>
        <p:spPr bwMode="auto">
          <a:xfrm>
            <a:off x="428625" y="17145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gn="just" eaLnBrk="1" hangingPunct="1"/>
            <a:r>
              <a:rPr lang="pl-PL" altLang="pl-PL" sz="2400" b="1"/>
              <a:t>	</a:t>
            </a:r>
            <a:endParaRPr lang="pl-PL" altLang="pl-PL" sz="2400" b="1" u="sng">
              <a:cs typeface="Arial" charset="0"/>
            </a:endParaRPr>
          </a:p>
        </p:txBody>
      </p:sp>
      <p:sp>
        <p:nvSpPr>
          <p:cNvPr id="10251" name="Rectangle 3"/>
          <p:cNvSpPr>
            <a:spLocks/>
          </p:cNvSpPr>
          <p:nvPr/>
        </p:nvSpPr>
        <p:spPr bwMode="auto">
          <a:xfrm>
            <a:off x="142875" y="919163"/>
            <a:ext cx="9001125" cy="5724525"/>
          </a:xfrm>
          <a:prstGeom prst="rect">
            <a:avLst/>
          </a:prstGeom>
          <a:noFill/>
          <a:ln w="9525">
            <a:noFill/>
            <a:miter lim="800000"/>
            <a:headEnd/>
            <a:tailEnd/>
          </a:ln>
        </p:spPr>
        <p:txBody>
          <a:bodyPr/>
          <a:lstStyle/>
          <a:p>
            <a:pPr algn="just">
              <a:defRPr/>
            </a:pPr>
            <a:endParaRPr lang="pl-PL" u="sng" dirty="0">
              <a:solidFill>
                <a:srgbClr val="00B050"/>
              </a:solidFill>
            </a:endParaRPr>
          </a:p>
          <a:p>
            <a:pPr algn="just">
              <a:defRPr/>
            </a:pPr>
            <a:endParaRPr lang="pl-PL" dirty="0"/>
          </a:p>
          <a:p>
            <a:pPr marL="342900" indent="-342900" algn="just" eaLnBrk="1" hangingPunct="1">
              <a:defRPr/>
            </a:pPr>
            <a:endParaRPr lang="pl-PL" altLang="pl-PL" b="1" dirty="0">
              <a:solidFill>
                <a:srgbClr val="008000"/>
              </a:solidFill>
            </a:endParaRPr>
          </a:p>
        </p:txBody>
      </p:sp>
      <p:sp>
        <p:nvSpPr>
          <p:cNvPr id="14" name="Prostokąt 13"/>
          <p:cNvSpPr/>
          <p:nvPr/>
        </p:nvSpPr>
        <p:spPr>
          <a:xfrm>
            <a:off x="214313" y="1214438"/>
            <a:ext cx="8786812" cy="4246562"/>
          </a:xfrm>
          <a:prstGeom prst="rect">
            <a:avLst/>
          </a:prstGeom>
        </p:spPr>
        <p:txBody>
          <a:bodyPr>
            <a:spAutoFit/>
          </a:bodyPr>
          <a:lstStyle/>
          <a:p>
            <a:pPr>
              <a:defRPr/>
            </a:pPr>
            <a:r>
              <a:rPr lang="pl-PL" b="1" u="sng" dirty="0">
                <a:solidFill>
                  <a:srgbClr val="00B050"/>
                </a:solidFill>
              </a:rPr>
              <a:t>Degresywność i limity powierzchniowe:</a:t>
            </a:r>
          </a:p>
          <a:p>
            <a:pPr algn="just">
              <a:defRPr/>
            </a:pPr>
            <a:endParaRPr lang="pl-PL" b="1" dirty="0">
              <a:solidFill>
                <a:srgbClr val="00B050"/>
              </a:solidFill>
            </a:endParaRPr>
          </a:p>
          <a:p>
            <a:pPr algn="just">
              <a:defRPr/>
            </a:pPr>
            <a:r>
              <a:rPr lang="pl-PL" dirty="0"/>
              <a:t>W ramach działania, płatności podlegają degresywności w zależności od powierzchni objętej wsparciem. Stosuje się różne progi degresywności i limity powierzchni, która może być wspierana w ramach gospodarstwa rolnego.</a:t>
            </a:r>
          </a:p>
          <a:p>
            <a:pPr algn="just">
              <a:defRPr/>
            </a:pPr>
            <a:endParaRPr lang="pl-PL" dirty="0"/>
          </a:p>
          <a:p>
            <a:pPr algn="just">
              <a:defRPr/>
            </a:pPr>
            <a:endParaRPr lang="pl-PL" dirty="0"/>
          </a:p>
          <a:p>
            <a:pPr algn="just">
              <a:defRPr/>
            </a:pPr>
            <a:r>
              <a:rPr lang="pl-PL" b="1" u="sng" dirty="0">
                <a:solidFill>
                  <a:srgbClr val="00B050"/>
                </a:solidFill>
              </a:rPr>
              <a:t>Zasady łączenia pakietów/działań:</a:t>
            </a:r>
          </a:p>
          <a:p>
            <a:pPr algn="just">
              <a:defRPr/>
            </a:pPr>
            <a:endParaRPr lang="pl-PL" b="1" u="sng" dirty="0">
              <a:solidFill>
                <a:srgbClr val="00B050"/>
              </a:solidFill>
            </a:endParaRPr>
          </a:p>
          <a:p>
            <a:pPr marL="361950" indent="-361950" algn="just">
              <a:buFont typeface="+mj-lt"/>
              <a:buAutoNum type="arabicPeriod"/>
              <a:defRPr/>
            </a:pPr>
            <a:r>
              <a:rPr lang="pl-PL" b="1" dirty="0"/>
              <a:t>Nie dopuszcza się realizowania różnych pakietów i różnych działań na tej samej powierzchni.</a:t>
            </a:r>
          </a:p>
          <a:p>
            <a:pPr marL="361950" indent="-361950" algn="just">
              <a:buFont typeface="+mj-lt"/>
              <a:buAutoNum type="arabicPeriod"/>
              <a:defRPr/>
            </a:pPr>
            <a:r>
              <a:rPr lang="pl-PL" b="1" dirty="0"/>
              <a:t>W przypadku łączenia pakietów obowiązuje limit powierzchniowy na gospodarstwo.</a:t>
            </a:r>
          </a:p>
          <a:p>
            <a:pPr marL="361950" indent="-361950" algn="just">
              <a:buFont typeface="+mj-lt"/>
              <a:buAutoNum type="arabicPeriod"/>
              <a:defRPr/>
            </a:pPr>
            <a:r>
              <a:rPr lang="pl-PL" b="1" dirty="0"/>
              <a:t>Rolnik może realizować w gospodarstwie zarówno „Działanie </a:t>
            </a:r>
            <a:r>
              <a:rPr lang="pl-PL" b="1" dirty="0" err="1"/>
              <a:t>rolnośrodowiskowoklimatyczne</a:t>
            </a:r>
            <a:r>
              <a:rPr lang="pl-PL" b="1" dirty="0"/>
              <a:t>”, jak i działanie „Rolnictwo ekologiczne”.</a:t>
            </a:r>
          </a:p>
        </p:txBody>
      </p:sp>
      <p:sp>
        <p:nvSpPr>
          <p:cNvPr id="4" name="Symbol zastępczy numeru slajdu 3"/>
          <p:cNvSpPr>
            <a:spLocks noGrp="1"/>
          </p:cNvSpPr>
          <p:nvPr>
            <p:ph type="sldNum" sz="quarter" idx="12"/>
          </p:nvPr>
        </p:nvSpPr>
        <p:spPr/>
        <p:txBody>
          <a:bodyPr/>
          <a:lstStyle/>
          <a:p>
            <a:pPr>
              <a:defRPr/>
            </a:pPr>
            <a:fld id="{827DB400-EF1B-408F-897A-A3FA3A1DB194}" type="slidenum">
              <a:rPr lang="pl-PL" smtClean="0"/>
              <a:pPr>
                <a:defRPr/>
              </a:pPr>
              <a:t>79</a:t>
            </a:fld>
            <a:endParaRPr lang="pl-PL" dirty="0"/>
          </a:p>
        </p:txBody>
      </p:sp>
    </p:spTree>
    <p:extLst>
      <p:ext uri="{BB962C8B-B14F-4D97-AF65-F5344CB8AC3E}">
        <p14:creationId xmlns:p14="http://schemas.microsoft.com/office/powerpoint/2010/main" xmlns="" val="749331373"/>
      </p:ext>
    </p:extLst>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323528" y="2564904"/>
            <a:ext cx="7992888" cy="2160240"/>
          </a:xfrm>
        </p:spPr>
        <p:txBody>
          <a:bodyPr>
            <a:normAutofit/>
          </a:bodyPr>
          <a:lstStyle/>
          <a:p>
            <a:pPr algn="just">
              <a:defRPr/>
            </a:pPr>
            <a:r>
              <a:rPr lang="pl-PL" sz="2400" dirty="0" smtClean="0">
                <a:latin typeface="Times New Roman" pitchFamily="18" charset="0"/>
                <a:cs typeface="Times New Roman" pitchFamily="18" charset="0"/>
              </a:rPr>
              <a:t>	</a:t>
            </a:r>
            <a:r>
              <a:rPr lang="pl-PL" sz="3200" b="1" dirty="0" smtClean="0">
                <a:solidFill>
                  <a:srgbClr val="008000"/>
                </a:solidFill>
                <a:latin typeface="Times New Roman" pitchFamily="18" charset="0"/>
                <a:cs typeface="Times New Roman" pitchFamily="18" charset="0"/>
              </a:rPr>
              <a:t>Planowane działania inwestycyjne</a:t>
            </a:r>
            <a:endParaRPr lang="pl-PL" sz="3200" b="1" dirty="0">
              <a:solidFill>
                <a:srgbClr val="008000"/>
              </a:solidFill>
            </a:endParaRPr>
          </a:p>
        </p:txBody>
      </p:sp>
      <p:sp>
        <p:nvSpPr>
          <p:cNvPr id="2051" name="Rectangle 2"/>
          <p:cNvSpPr>
            <a:spLocks noGrp="1"/>
          </p:cNvSpPr>
          <p:nvPr>
            <p:ph type="subTitle" idx="1"/>
          </p:nvPr>
        </p:nvSpPr>
        <p:spPr>
          <a:xfrm>
            <a:off x="899592" y="1734113"/>
            <a:ext cx="6929437" cy="936625"/>
          </a:xfrm>
        </p:spPr>
        <p:txBody>
          <a:bodyPr/>
          <a:lstStyle/>
          <a:p>
            <a:pPr eaLnBrk="1" hangingPunct="1">
              <a:lnSpc>
                <a:spcPct val="90000"/>
              </a:lnSpc>
            </a:pPr>
            <a:r>
              <a:rPr lang="pl-PL" sz="2800" b="1" dirty="0" smtClean="0">
                <a:solidFill>
                  <a:srgbClr val="008000"/>
                </a:solidFill>
                <a:latin typeface="Times New Roman" pitchFamily="18" charset="0"/>
                <a:cs typeface="Times New Roman" pitchFamily="18" charset="0"/>
              </a:rPr>
              <a:t>PROW 2014-2020</a:t>
            </a:r>
            <a:endParaRPr lang="en-US" sz="2800" b="1" dirty="0" smtClean="0">
              <a:solidFill>
                <a:srgbClr val="008000"/>
              </a:solidFill>
              <a:latin typeface="Times New Roman" pitchFamily="18" charset="0"/>
              <a:cs typeface="Times New Roman" pitchFamily="18" charset="0"/>
            </a:endParaRPr>
          </a:p>
          <a:p>
            <a:pPr eaLnBrk="1" hangingPunct="1">
              <a:lnSpc>
                <a:spcPct val="90000"/>
              </a:lnSpc>
            </a:pPr>
            <a:endParaRPr lang="en-GB" sz="2800" b="1" dirty="0" smtClean="0">
              <a:solidFill>
                <a:srgbClr val="008000"/>
              </a:solidFill>
            </a:endParaRPr>
          </a:p>
        </p:txBody>
      </p:sp>
      <p:sp>
        <p:nvSpPr>
          <p:cNvPr id="4" name="Symbol zastępczy numeru slajdu 3"/>
          <p:cNvSpPr>
            <a:spLocks noGrp="1"/>
          </p:cNvSpPr>
          <p:nvPr>
            <p:ph type="sldNum" sz="quarter" idx="12"/>
          </p:nvPr>
        </p:nvSpPr>
        <p:spPr/>
        <p:txBody>
          <a:bodyPr/>
          <a:lstStyle/>
          <a:p>
            <a:pPr>
              <a:defRPr/>
            </a:pPr>
            <a:fld id="{DC64E41E-9DA4-45EA-9115-7B19A9B0C3BF}" type="slidenum">
              <a:rPr lang="pl-PL" smtClean="0"/>
              <a:pPr>
                <a:defRPr/>
              </a:pPr>
              <a:t>8</a:t>
            </a:fld>
            <a:endParaRPr lang="pl-PL" dirty="0"/>
          </a:p>
        </p:txBody>
      </p:sp>
    </p:spTree>
    <p:extLst>
      <p:ext uri="{BB962C8B-B14F-4D97-AF65-F5344CB8AC3E}">
        <p14:creationId xmlns:p14="http://schemas.microsoft.com/office/powerpoint/2010/main" xmlns="" val="608219338"/>
      </p:ext>
    </p:extLst>
  </p:cSld>
  <p:clrMapOvr>
    <a:masterClrMapping/>
  </p:clrMapOvr>
  <p:transition>
    <p:fade thruBlk="1"/>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5"/>
          <p:cNvSpPr txBox="1">
            <a:spLocks noChangeArrowheads="1"/>
          </p:cNvSpPr>
          <p:nvPr/>
        </p:nvSpPr>
        <p:spPr bwMode="auto">
          <a:xfrm>
            <a:off x="900113" y="5805488"/>
            <a:ext cx="7580312"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pl-PL" altLang="pl-PL">
              <a:latin typeface="Calibri" pitchFamily="34" charset="0"/>
            </a:endParaRPr>
          </a:p>
        </p:txBody>
      </p:sp>
      <p:sp>
        <p:nvSpPr>
          <p:cNvPr id="22531" name="Text Box 7"/>
          <p:cNvSpPr txBox="1">
            <a:spLocks noChangeArrowheads="1"/>
          </p:cNvSpPr>
          <p:nvPr/>
        </p:nvSpPr>
        <p:spPr bwMode="auto">
          <a:xfrm>
            <a:off x="519113" y="6040438"/>
            <a:ext cx="1841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pl-PL" altLang="pl-PL">
              <a:latin typeface="Calibri" pitchFamily="34" charset="0"/>
            </a:endParaRPr>
          </a:p>
        </p:txBody>
      </p:sp>
      <p:sp>
        <p:nvSpPr>
          <p:cNvPr id="22532" name="Text Box 9"/>
          <p:cNvSpPr txBox="1">
            <a:spLocks noChangeArrowheads="1"/>
          </p:cNvSpPr>
          <p:nvPr/>
        </p:nvSpPr>
        <p:spPr bwMode="auto">
          <a:xfrm>
            <a:off x="7793038" y="6040438"/>
            <a:ext cx="1841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pl-PL" altLang="pl-PL">
              <a:latin typeface="Calibri" pitchFamily="34" charset="0"/>
            </a:endParaRPr>
          </a:p>
        </p:txBody>
      </p:sp>
      <p:sp>
        <p:nvSpPr>
          <p:cNvPr id="22533" name="Rectangle 2"/>
          <p:cNvSpPr>
            <a:spLocks noChangeArrowheads="1"/>
          </p:cNvSpPr>
          <p:nvPr/>
        </p:nvSpPr>
        <p:spPr bwMode="auto">
          <a:xfrm>
            <a:off x="457200" y="188913"/>
            <a:ext cx="8229600" cy="503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eaLnBrk="1" hangingPunct="1"/>
            <a:endParaRPr lang="en-GB" altLang="pl-PL" sz="2400" b="1">
              <a:solidFill>
                <a:srgbClr val="009999"/>
              </a:solidFill>
              <a:latin typeface="Calibri" pitchFamily="34" charset="0"/>
            </a:endParaRPr>
          </a:p>
        </p:txBody>
      </p:sp>
      <p:sp>
        <p:nvSpPr>
          <p:cNvPr id="22534" name="Rectangle 2"/>
          <p:cNvSpPr>
            <a:spLocks noChangeArrowheads="1"/>
          </p:cNvSpPr>
          <p:nvPr/>
        </p:nvSpPr>
        <p:spPr bwMode="auto">
          <a:xfrm>
            <a:off x="468313" y="260350"/>
            <a:ext cx="8229600" cy="503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eaLnBrk="1" hangingPunct="1"/>
            <a:endParaRPr lang="en-GB" altLang="pl-PL" sz="2400" b="1">
              <a:solidFill>
                <a:srgbClr val="009999"/>
              </a:solidFill>
              <a:latin typeface="Calibri" pitchFamily="34" charset="0"/>
            </a:endParaRPr>
          </a:p>
        </p:txBody>
      </p:sp>
      <p:sp>
        <p:nvSpPr>
          <p:cNvPr id="13" name="Rectangle 2"/>
          <p:cNvSpPr>
            <a:spLocks noChangeArrowheads="1"/>
          </p:cNvSpPr>
          <p:nvPr/>
        </p:nvSpPr>
        <p:spPr bwMode="auto">
          <a:xfrm>
            <a:off x="-252413" y="188913"/>
            <a:ext cx="9396413" cy="503237"/>
          </a:xfrm>
          <a:prstGeom prst="rect">
            <a:avLst/>
          </a:prstGeom>
          <a:noFill/>
          <a:ln w="9525">
            <a:noFill/>
            <a:miter lim="800000"/>
            <a:headEnd/>
            <a:tailEnd/>
          </a:ln>
        </p:spPr>
        <p:txBody>
          <a:bodyPr anchor="ctr"/>
          <a:lstStyle/>
          <a:p>
            <a:pPr lvl="1" algn="ctr">
              <a:defRPr/>
            </a:pPr>
            <a:r>
              <a:rPr lang="pl-PL" sz="2000" dirty="0">
                <a:solidFill>
                  <a:srgbClr val="008000"/>
                </a:solidFill>
                <a:effectLst>
                  <a:outerShdw blurRad="38100" dist="38100" dir="2700000" algn="tl">
                    <a:srgbClr val="C0C0C0"/>
                  </a:outerShdw>
                </a:effectLst>
                <a:cs typeface="Times New Roman" pitchFamily="18" charset="0"/>
              </a:rPr>
              <a:t>DZIAŁANIE</a:t>
            </a:r>
            <a:r>
              <a:rPr lang="pl-PL" sz="2000" b="1" dirty="0">
                <a:solidFill>
                  <a:srgbClr val="008000"/>
                </a:solidFill>
                <a:effectLst>
                  <a:outerShdw blurRad="38100" dist="38100" dir="2700000" algn="tl">
                    <a:srgbClr val="C0C0C0"/>
                  </a:outerShdw>
                </a:effectLst>
                <a:cs typeface="Times New Roman" pitchFamily="18" charset="0"/>
              </a:rPr>
              <a:t>: Rolnictwo ekologiczne</a:t>
            </a:r>
            <a:endParaRPr lang="en-GB" sz="2000" b="1" dirty="0">
              <a:solidFill>
                <a:srgbClr val="008000"/>
              </a:solidFill>
              <a:effectLst>
                <a:outerShdw blurRad="38100" dist="38100" dir="2700000" algn="tl">
                  <a:srgbClr val="C0C0C0"/>
                </a:outerShdw>
              </a:effectLst>
              <a:cs typeface="Times New Roman" pitchFamily="18" charset="0"/>
            </a:endParaRPr>
          </a:p>
          <a:p>
            <a:pPr lvl="1" algn="ctr" eaLnBrk="1" hangingPunct="1">
              <a:defRPr/>
            </a:pPr>
            <a:r>
              <a:rPr lang="pl-PL" sz="2000" b="1" dirty="0" smtClean="0">
                <a:solidFill>
                  <a:srgbClr val="008000"/>
                </a:solidFill>
                <a:effectLst>
                  <a:outerShdw blurRad="38100" dist="38100" dir="2700000" algn="tl">
                    <a:srgbClr val="C0C0C0"/>
                  </a:outerShdw>
                </a:effectLst>
                <a:cs typeface="Times New Roman" pitchFamily="18" charset="0"/>
              </a:rPr>
              <a:t>– </a:t>
            </a:r>
            <a:r>
              <a:rPr lang="pl-PL" sz="2000" b="1" dirty="0">
                <a:solidFill>
                  <a:srgbClr val="008000"/>
                </a:solidFill>
                <a:effectLst>
                  <a:outerShdw blurRad="38100" dist="38100" dir="2700000" algn="tl">
                    <a:srgbClr val="C0C0C0"/>
                  </a:outerShdw>
                </a:effectLst>
                <a:cs typeface="Times New Roman" pitchFamily="18" charset="0"/>
              </a:rPr>
              <a:t>wymogi dla pakietów</a:t>
            </a:r>
            <a:endParaRPr lang="en-GB" sz="2000" b="1" dirty="0">
              <a:solidFill>
                <a:srgbClr val="008000"/>
              </a:solidFill>
              <a:effectLst>
                <a:outerShdw blurRad="38100" dist="38100" dir="2700000" algn="tl">
                  <a:srgbClr val="C0C0C0"/>
                </a:outerShdw>
              </a:effectLst>
              <a:cs typeface="Times New Roman" pitchFamily="18" charset="0"/>
            </a:endParaRPr>
          </a:p>
        </p:txBody>
      </p:sp>
      <p:sp>
        <p:nvSpPr>
          <p:cNvPr id="22536" name="Rectangle 3"/>
          <p:cNvSpPr>
            <a:spLocks/>
          </p:cNvSpPr>
          <p:nvPr/>
        </p:nvSpPr>
        <p:spPr bwMode="auto">
          <a:xfrm>
            <a:off x="428625" y="17145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gn="just" eaLnBrk="1" hangingPunct="1"/>
            <a:r>
              <a:rPr lang="pl-PL" altLang="pl-PL" sz="2400" b="1"/>
              <a:t>	</a:t>
            </a:r>
            <a:endParaRPr lang="pl-PL" altLang="pl-PL" sz="2400" b="1" u="sng">
              <a:cs typeface="Arial" charset="0"/>
            </a:endParaRPr>
          </a:p>
        </p:txBody>
      </p:sp>
      <p:sp>
        <p:nvSpPr>
          <p:cNvPr id="10251" name="Rectangle 3"/>
          <p:cNvSpPr>
            <a:spLocks/>
          </p:cNvSpPr>
          <p:nvPr/>
        </p:nvSpPr>
        <p:spPr bwMode="auto">
          <a:xfrm>
            <a:off x="142875" y="919163"/>
            <a:ext cx="9001125" cy="5724525"/>
          </a:xfrm>
          <a:prstGeom prst="rect">
            <a:avLst/>
          </a:prstGeom>
          <a:noFill/>
          <a:ln w="9525">
            <a:noFill/>
            <a:miter lim="800000"/>
            <a:headEnd/>
            <a:tailEnd/>
          </a:ln>
        </p:spPr>
        <p:txBody>
          <a:bodyPr/>
          <a:lstStyle/>
          <a:p>
            <a:pPr algn="just">
              <a:defRPr/>
            </a:pPr>
            <a:endParaRPr lang="pl-PL" u="sng" dirty="0">
              <a:solidFill>
                <a:srgbClr val="00B050"/>
              </a:solidFill>
            </a:endParaRPr>
          </a:p>
          <a:p>
            <a:pPr algn="just">
              <a:defRPr/>
            </a:pPr>
            <a:endParaRPr lang="pl-PL" dirty="0"/>
          </a:p>
          <a:p>
            <a:pPr marL="342900" indent="-342900" algn="just" eaLnBrk="1" hangingPunct="1">
              <a:defRPr/>
            </a:pPr>
            <a:endParaRPr lang="pl-PL" altLang="pl-PL" b="1" dirty="0">
              <a:solidFill>
                <a:srgbClr val="008000"/>
              </a:solidFill>
            </a:endParaRPr>
          </a:p>
        </p:txBody>
      </p:sp>
      <p:sp>
        <p:nvSpPr>
          <p:cNvPr id="14" name="Prostokąt 13"/>
          <p:cNvSpPr/>
          <p:nvPr/>
        </p:nvSpPr>
        <p:spPr>
          <a:xfrm>
            <a:off x="214313" y="1214438"/>
            <a:ext cx="8786812" cy="4246562"/>
          </a:xfrm>
          <a:prstGeom prst="rect">
            <a:avLst/>
          </a:prstGeom>
        </p:spPr>
        <p:txBody>
          <a:bodyPr>
            <a:spAutoFit/>
          </a:bodyPr>
          <a:lstStyle/>
          <a:p>
            <a:pPr>
              <a:defRPr/>
            </a:pPr>
            <a:r>
              <a:rPr lang="pl-PL" b="1" u="sng" dirty="0">
                <a:solidFill>
                  <a:srgbClr val="00B050"/>
                </a:solidFill>
              </a:rPr>
              <a:t>Wymogi wspólne dla wszystkich Pakietów:</a:t>
            </a:r>
          </a:p>
          <a:p>
            <a:pPr>
              <a:defRPr/>
            </a:pPr>
            <a:endParaRPr lang="pl-PL" b="1" u="sng" dirty="0">
              <a:solidFill>
                <a:srgbClr val="00B050"/>
              </a:solidFill>
            </a:endParaRPr>
          </a:p>
          <a:p>
            <a:pPr marL="342900" indent="-342900" algn="just">
              <a:buFontTx/>
              <a:buAutoNum type="arabicParenR"/>
              <a:defRPr/>
            </a:pPr>
            <a:r>
              <a:rPr lang="pl-PL" dirty="0"/>
              <a:t>Obowiązek posiadania planu działalności ekologicznej;</a:t>
            </a:r>
          </a:p>
          <a:p>
            <a:pPr marL="342900" indent="-342900" algn="just">
              <a:buFontTx/>
              <a:buAutoNum type="arabicParenR"/>
              <a:defRPr/>
            </a:pPr>
            <a:r>
              <a:rPr lang="pl-PL" dirty="0"/>
              <a:t>Obowiązek produkcji ekologicznej i odpowiedniego przeznaczenia plonu (m. in. Do przetwórstwa, sprzedaży, przekazania do innych gospodarstw, spasania).</a:t>
            </a:r>
          </a:p>
          <a:p>
            <a:pPr>
              <a:defRPr/>
            </a:pPr>
            <a:endParaRPr lang="pl-PL" b="1" dirty="0"/>
          </a:p>
          <a:p>
            <a:pPr>
              <a:defRPr/>
            </a:pPr>
            <a:r>
              <a:rPr lang="pl-PL" b="1" u="sng" dirty="0">
                <a:solidFill>
                  <a:srgbClr val="00B050"/>
                </a:solidFill>
              </a:rPr>
              <a:t>Wymogi dodatkowe dla Pakietu 4. Uprawy sadownicze w okresie konwersji i Pakietu 10 Uprawy sadownicze po okresie konwersji:</a:t>
            </a:r>
          </a:p>
          <a:p>
            <a:pPr>
              <a:defRPr/>
            </a:pPr>
            <a:endParaRPr lang="pl-PL" b="1" u="sng" dirty="0">
              <a:solidFill>
                <a:srgbClr val="00B050"/>
              </a:solidFill>
            </a:endParaRPr>
          </a:p>
          <a:p>
            <a:pPr marL="342900" indent="-342900" algn="just">
              <a:buFontTx/>
              <a:buAutoNum type="arabicParenR"/>
              <a:defRPr/>
            </a:pPr>
            <a:r>
              <a:rPr lang="pl-PL" dirty="0"/>
              <a:t>Obowiązek corocznego wykonywania na plantacji zabiegów uprawowych </a:t>
            </a:r>
            <a:r>
              <a:rPr lang="pl-PL" dirty="0" smtClean="0"/>
              <a:t/>
            </a:r>
            <a:br>
              <a:rPr lang="pl-PL" dirty="0" smtClean="0"/>
            </a:br>
            <a:r>
              <a:rPr lang="pl-PL" dirty="0" smtClean="0"/>
              <a:t>i </a:t>
            </a:r>
            <a:r>
              <a:rPr lang="pl-PL" dirty="0"/>
              <a:t>pielęgnacyjnych, w szczególności usuwanie odrostów i samosiewów;</a:t>
            </a:r>
          </a:p>
          <a:p>
            <a:pPr marL="342900" indent="-342900" algn="just">
              <a:buFontTx/>
              <a:buAutoNum type="arabicParenR"/>
              <a:defRPr/>
            </a:pPr>
            <a:r>
              <a:rPr lang="pl-PL" dirty="0"/>
              <a:t>Obowiązek utrzymania minimalnej obsady dla poszczególnych gatunków roślin </a:t>
            </a:r>
            <a:r>
              <a:rPr lang="pl-PL" dirty="0" smtClean="0"/>
              <a:t/>
            </a:r>
            <a:br>
              <a:rPr lang="pl-PL" dirty="0" smtClean="0"/>
            </a:br>
            <a:r>
              <a:rPr lang="pl-PL" dirty="0" smtClean="0"/>
              <a:t>z </a:t>
            </a:r>
            <a:r>
              <a:rPr lang="pl-PL" dirty="0"/>
              <a:t>tolerancją do 10%;</a:t>
            </a:r>
          </a:p>
          <a:p>
            <a:pPr marL="342900" indent="-342900" algn="just">
              <a:buFontTx/>
              <a:buAutoNum type="arabicParenR"/>
              <a:defRPr/>
            </a:pPr>
            <a:r>
              <a:rPr lang="pl-PL" dirty="0"/>
              <a:t>Obowiązek uprawy gatunków drzew owocowych w okresie owocowania i/lub krzewów owocujących.</a:t>
            </a:r>
            <a:endParaRPr lang="pl-PL" b="1" dirty="0"/>
          </a:p>
        </p:txBody>
      </p:sp>
      <p:sp>
        <p:nvSpPr>
          <p:cNvPr id="4" name="Symbol zastępczy numeru slajdu 3"/>
          <p:cNvSpPr>
            <a:spLocks noGrp="1"/>
          </p:cNvSpPr>
          <p:nvPr>
            <p:ph type="sldNum" sz="quarter" idx="12"/>
          </p:nvPr>
        </p:nvSpPr>
        <p:spPr/>
        <p:txBody>
          <a:bodyPr/>
          <a:lstStyle/>
          <a:p>
            <a:pPr>
              <a:defRPr/>
            </a:pPr>
            <a:fld id="{827DB400-EF1B-408F-897A-A3FA3A1DB194}" type="slidenum">
              <a:rPr lang="pl-PL" smtClean="0"/>
              <a:pPr>
                <a:defRPr/>
              </a:pPr>
              <a:t>80</a:t>
            </a:fld>
            <a:endParaRPr lang="pl-PL" dirty="0"/>
          </a:p>
        </p:txBody>
      </p:sp>
    </p:spTree>
    <p:extLst>
      <p:ext uri="{BB962C8B-B14F-4D97-AF65-F5344CB8AC3E}">
        <p14:creationId xmlns:p14="http://schemas.microsoft.com/office/powerpoint/2010/main" xmlns="" val="2941679854"/>
      </p:ext>
    </p:extLst>
  </p:cSld>
  <p:clrMapOvr>
    <a:masterClrMapping/>
  </p:clrMapOvr>
  <p:transition>
    <p:fade thruBlk="1"/>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5"/>
          <p:cNvSpPr txBox="1">
            <a:spLocks noChangeArrowheads="1"/>
          </p:cNvSpPr>
          <p:nvPr/>
        </p:nvSpPr>
        <p:spPr bwMode="auto">
          <a:xfrm>
            <a:off x="900113" y="5805488"/>
            <a:ext cx="7580312"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pl-PL" altLang="pl-PL">
              <a:latin typeface="Calibri" pitchFamily="34" charset="0"/>
            </a:endParaRPr>
          </a:p>
        </p:txBody>
      </p:sp>
      <p:sp>
        <p:nvSpPr>
          <p:cNvPr id="23555" name="Text Box 7"/>
          <p:cNvSpPr txBox="1">
            <a:spLocks noChangeArrowheads="1"/>
          </p:cNvSpPr>
          <p:nvPr/>
        </p:nvSpPr>
        <p:spPr bwMode="auto">
          <a:xfrm>
            <a:off x="519113" y="6040438"/>
            <a:ext cx="1841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pl-PL" altLang="pl-PL">
              <a:latin typeface="Calibri" pitchFamily="34" charset="0"/>
            </a:endParaRPr>
          </a:p>
        </p:txBody>
      </p:sp>
      <p:sp>
        <p:nvSpPr>
          <p:cNvPr id="23556" name="Text Box 9"/>
          <p:cNvSpPr txBox="1">
            <a:spLocks noChangeArrowheads="1"/>
          </p:cNvSpPr>
          <p:nvPr/>
        </p:nvSpPr>
        <p:spPr bwMode="auto">
          <a:xfrm>
            <a:off x="7793038" y="6040438"/>
            <a:ext cx="1841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pl-PL" altLang="pl-PL">
              <a:latin typeface="Calibri" pitchFamily="34" charset="0"/>
            </a:endParaRPr>
          </a:p>
        </p:txBody>
      </p:sp>
      <p:sp>
        <p:nvSpPr>
          <p:cNvPr id="23557" name="Rectangle 2"/>
          <p:cNvSpPr>
            <a:spLocks noChangeArrowheads="1"/>
          </p:cNvSpPr>
          <p:nvPr/>
        </p:nvSpPr>
        <p:spPr bwMode="auto">
          <a:xfrm>
            <a:off x="457200" y="188913"/>
            <a:ext cx="8229600" cy="503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eaLnBrk="1" hangingPunct="1"/>
            <a:endParaRPr lang="en-GB" altLang="pl-PL" sz="2400" b="1">
              <a:solidFill>
                <a:srgbClr val="009999"/>
              </a:solidFill>
              <a:latin typeface="Calibri" pitchFamily="34" charset="0"/>
            </a:endParaRPr>
          </a:p>
        </p:txBody>
      </p:sp>
      <p:sp>
        <p:nvSpPr>
          <p:cNvPr id="23558" name="Rectangle 3"/>
          <p:cNvSpPr txBox="1">
            <a:spLocks noChangeArrowheads="1"/>
          </p:cNvSpPr>
          <p:nvPr/>
        </p:nvSpPr>
        <p:spPr bwMode="auto">
          <a:xfrm>
            <a:off x="468313" y="1052513"/>
            <a:ext cx="8229600" cy="5040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pl-PL" altLang="pl-PL" sz="2800" b="1">
              <a:latin typeface="Calibri" pitchFamily="34" charset="0"/>
            </a:endParaRPr>
          </a:p>
          <a:p>
            <a:pPr eaLnBrk="1" hangingPunct="1"/>
            <a:endParaRPr lang="pl-PL" altLang="pl-PL" sz="2800" b="1">
              <a:latin typeface="Calibri" pitchFamily="34" charset="0"/>
            </a:endParaRPr>
          </a:p>
        </p:txBody>
      </p:sp>
      <p:sp>
        <p:nvSpPr>
          <p:cNvPr id="23559" name="Rectangle 2"/>
          <p:cNvSpPr>
            <a:spLocks noChangeArrowheads="1"/>
          </p:cNvSpPr>
          <p:nvPr/>
        </p:nvSpPr>
        <p:spPr bwMode="auto">
          <a:xfrm>
            <a:off x="468313" y="260350"/>
            <a:ext cx="8229600" cy="503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eaLnBrk="1" hangingPunct="1"/>
            <a:endParaRPr lang="en-GB" altLang="pl-PL" sz="2400" b="1">
              <a:solidFill>
                <a:srgbClr val="009999"/>
              </a:solidFill>
              <a:latin typeface="Calibri" pitchFamily="34" charset="0"/>
            </a:endParaRPr>
          </a:p>
        </p:txBody>
      </p:sp>
      <p:sp>
        <p:nvSpPr>
          <p:cNvPr id="13" name="Rectangle 2"/>
          <p:cNvSpPr>
            <a:spLocks noChangeArrowheads="1"/>
          </p:cNvSpPr>
          <p:nvPr/>
        </p:nvSpPr>
        <p:spPr bwMode="auto">
          <a:xfrm>
            <a:off x="-252413" y="188913"/>
            <a:ext cx="9396413" cy="503237"/>
          </a:xfrm>
          <a:prstGeom prst="rect">
            <a:avLst/>
          </a:prstGeom>
          <a:noFill/>
          <a:ln w="9525">
            <a:noFill/>
            <a:miter lim="800000"/>
            <a:headEnd/>
            <a:tailEnd/>
          </a:ln>
        </p:spPr>
        <p:txBody>
          <a:bodyPr anchor="ctr"/>
          <a:lstStyle/>
          <a:p>
            <a:pPr lvl="1" algn="ctr" eaLnBrk="1" hangingPunct="1">
              <a:defRPr/>
            </a:pPr>
            <a:r>
              <a:rPr lang="pl-PL" sz="2000" dirty="0">
                <a:solidFill>
                  <a:srgbClr val="008000"/>
                </a:solidFill>
                <a:effectLst>
                  <a:outerShdw blurRad="38100" dist="38100" dir="2700000" algn="tl">
                    <a:srgbClr val="C0C0C0"/>
                  </a:outerShdw>
                </a:effectLst>
                <a:cs typeface="Times New Roman" pitchFamily="18" charset="0"/>
              </a:rPr>
              <a:t>DZIAŁANIE</a:t>
            </a:r>
            <a:r>
              <a:rPr lang="pl-PL" sz="2000" b="1" dirty="0">
                <a:solidFill>
                  <a:srgbClr val="008000"/>
                </a:solidFill>
                <a:effectLst>
                  <a:outerShdw blurRad="38100" dist="38100" dir="2700000" algn="tl">
                    <a:srgbClr val="C0C0C0"/>
                  </a:outerShdw>
                </a:effectLst>
                <a:cs typeface="Times New Roman" pitchFamily="18" charset="0"/>
              </a:rPr>
              <a:t>: Rolnictwo ekologiczne</a:t>
            </a:r>
            <a:endParaRPr lang="en-GB" sz="2000" b="1" dirty="0">
              <a:solidFill>
                <a:srgbClr val="008000"/>
              </a:solidFill>
              <a:effectLst>
                <a:outerShdw blurRad="38100" dist="38100" dir="2700000" algn="tl">
                  <a:srgbClr val="C0C0C0"/>
                </a:outerShdw>
              </a:effectLst>
              <a:cs typeface="Times New Roman" pitchFamily="18" charset="0"/>
            </a:endParaRPr>
          </a:p>
        </p:txBody>
      </p:sp>
      <p:sp>
        <p:nvSpPr>
          <p:cNvPr id="23561" name="Rectangle 3"/>
          <p:cNvSpPr>
            <a:spLocks/>
          </p:cNvSpPr>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gn="just" eaLnBrk="1" hangingPunct="1"/>
            <a:r>
              <a:rPr lang="pl-PL" altLang="pl-PL" sz="2400" b="1"/>
              <a:t>	</a:t>
            </a:r>
            <a:endParaRPr lang="pl-PL" altLang="pl-PL" sz="2400" b="1" u="sng">
              <a:cs typeface="Arial" charset="0"/>
            </a:endParaRPr>
          </a:p>
        </p:txBody>
      </p:sp>
      <p:sp>
        <p:nvSpPr>
          <p:cNvPr id="23563" name="Rectangle 3"/>
          <p:cNvSpPr>
            <a:spLocks/>
          </p:cNvSpPr>
          <p:nvPr/>
        </p:nvSpPr>
        <p:spPr bwMode="auto">
          <a:xfrm>
            <a:off x="142875" y="919163"/>
            <a:ext cx="8786813" cy="5938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gn="just" eaLnBrk="1" hangingPunct="1"/>
            <a:endParaRPr lang="pl-PL" altLang="pl-PL" b="1">
              <a:solidFill>
                <a:srgbClr val="008000"/>
              </a:solidFill>
            </a:endParaRPr>
          </a:p>
        </p:txBody>
      </p:sp>
      <p:sp>
        <p:nvSpPr>
          <p:cNvPr id="23565" name="Prostokąt 13"/>
          <p:cNvSpPr>
            <a:spLocks noChangeArrowheads="1"/>
          </p:cNvSpPr>
          <p:nvPr/>
        </p:nvSpPr>
        <p:spPr bwMode="auto">
          <a:xfrm>
            <a:off x="142875" y="1997075"/>
            <a:ext cx="8858250" cy="2806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nSpc>
                <a:spcPct val="150000"/>
              </a:lnSpc>
            </a:pPr>
            <a:r>
              <a:rPr lang="pl-PL" sz="2000" b="1" dirty="0">
                <a:solidFill>
                  <a:srgbClr val="00D000"/>
                </a:solidFill>
              </a:rPr>
              <a:t>Uwaga !!!</a:t>
            </a:r>
          </a:p>
          <a:p>
            <a:pPr algn="just">
              <a:lnSpc>
                <a:spcPct val="150000"/>
              </a:lnSpc>
            </a:pPr>
            <a:endParaRPr lang="pl-PL" sz="2000" b="1" dirty="0"/>
          </a:p>
          <a:p>
            <a:pPr algn="just">
              <a:lnSpc>
                <a:spcPct val="150000"/>
              </a:lnSpc>
            </a:pPr>
            <a:r>
              <a:rPr lang="pl-PL" sz="2000" b="1" dirty="0"/>
              <a:t>Beneficjenci, którzy rozpoczęli realizację programu rolnośrodowiskowego </a:t>
            </a:r>
            <a:r>
              <a:rPr lang="pl-PL" sz="2000" b="1" dirty="0" smtClean="0"/>
              <a:t/>
            </a:r>
            <a:br>
              <a:rPr lang="pl-PL" sz="2000" b="1" dirty="0" smtClean="0"/>
            </a:br>
            <a:r>
              <a:rPr lang="pl-PL" sz="2000" b="1" dirty="0" smtClean="0"/>
              <a:t>w </a:t>
            </a:r>
            <a:r>
              <a:rPr lang="pl-PL" sz="2000" b="1" dirty="0"/>
              <a:t>roku 2014 r. w ramach PROW 2007 - 2013 w zakresie Pakietu 2. Rolnictwo ekologiczne mogą przejść w 2015 r. na zasady i warunki określone dla analogicznych pakietów w działaniu Rolnictwo ekologiczne PROW 2014 -2020.</a:t>
            </a:r>
          </a:p>
        </p:txBody>
      </p:sp>
      <p:sp>
        <p:nvSpPr>
          <p:cNvPr id="4" name="Symbol zastępczy numeru slajdu 3"/>
          <p:cNvSpPr>
            <a:spLocks noGrp="1"/>
          </p:cNvSpPr>
          <p:nvPr>
            <p:ph type="sldNum" sz="quarter" idx="12"/>
          </p:nvPr>
        </p:nvSpPr>
        <p:spPr/>
        <p:txBody>
          <a:bodyPr/>
          <a:lstStyle/>
          <a:p>
            <a:pPr>
              <a:defRPr/>
            </a:pPr>
            <a:fld id="{827DB400-EF1B-408F-897A-A3FA3A1DB194}" type="slidenum">
              <a:rPr lang="pl-PL" smtClean="0"/>
              <a:pPr>
                <a:defRPr/>
              </a:pPr>
              <a:t>81</a:t>
            </a:fld>
            <a:endParaRPr lang="pl-PL" dirty="0"/>
          </a:p>
        </p:txBody>
      </p:sp>
    </p:spTree>
    <p:extLst>
      <p:ext uri="{BB962C8B-B14F-4D97-AF65-F5344CB8AC3E}">
        <p14:creationId xmlns:p14="http://schemas.microsoft.com/office/powerpoint/2010/main" xmlns="" val="2519045249"/>
      </p:ext>
    </p:extLst>
  </p:cSld>
  <p:clrMapOvr>
    <a:masterClrMapping/>
  </p:clrMapOvr>
  <p:transition>
    <p:fade thruBlk="1"/>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5"/>
          <p:cNvSpPr txBox="1">
            <a:spLocks noChangeArrowheads="1"/>
          </p:cNvSpPr>
          <p:nvPr/>
        </p:nvSpPr>
        <p:spPr bwMode="auto">
          <a:xfrm>
            <a:off x="900113" y="5805488"/>
            <a:ext cx="7580312"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pl-PL" altLang="pl-PL">
              <a:latin typeface="Calibri" pitchFamily="34" charset="0"/>
            </a:endParaRPr>
          </a:p>
        </p:txBody>
      </p:sp>
      <p:sp>
        <p:nvSpPr>
          <p:cNvPr id="24579" name="Text Box 7"/>
          <p:cNvSpPr txBox="1">
            <a:spLocks noChangeArrowheads="1"/>
          </p:cNvSpPr>
          <p:nvPr/>
        </p:nvSpPr>
        <p:spPr bwMode="auto">
          <a:xfrm>
            <a:off x="519113" y="6040438"/>
            <a:ext cx="1841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pl-PL" altLang="pl-PL">
              <a:latin typeface="Calibri" pitchFamily="34" charset="0"/>
            </a:endParaRPr>
          </a:p>
        </p:txBody>
      </p:sp>
      <p:sp>
        <p:nvSpPr>
          <p:cNvPr id="24580" name="Text Box 9"/>
          <p:cNvSpPr txBox="1">
            <a:spLocks noChangeArrowheads="1"/>
          </p:cNvSpPr>
          <p:nvPr/>
        </p:nvSpPr>
        <p:spPr bwMode="auto">
          <a:xfrm>
            <a:off x="7793038" y="6040438"/>
            <a:ext cx="1841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pl-PL" altLang="pl-PL">
              <a:latin typeface="Calibri" pitchFamily="34" charset="0"/>
            </a:endParaRPr>
          </a:p>
        </p:txBody>
      </p:sp>
      <p:sp>
        <p:nvSpPr>
          <p:cNvPr id="24581" name="Rectangle 2"/>
          <p:cNvSpPr>
            <a:spLocks noChangeArrowheads="1"/>
          </p:cNvSpPr>
          <p:nvPr/>
        </p:nvSpPr>
        <p:spPr bwMode="auto">
          <a:xfrm>
            <a:off x="457200" y="188913"/>
            <a:ext cx="8229600" cy="503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eaLnBrk="1" hangingPunct="1"/>
            <a:endParaRPr lang="en-GB" altLang="pl-PL" sz="2400" b="1">
              <a:solidFill>
                <a:srgbClr val="009999"/>
              </a:solidFill>
              <a:latin typeface="Calibri" pitchFamily="34" charset="0"/>
            </a:endParaRPr>
          </a:p>
        </p:txBody>
      </p:sp>
      <p:sp>
        <p:nvSpPr>
          <p:cNvPr id="24582" name="Rectangle 3"/>
          <p:cNvSpPr txBox="1">
            <a:spLocks noChangeArrowheads="1"/>
          </p:cNvSpPr>
          <p:nvPr/>
        </p:nvSpPr>
        <p:spPr bwMode="auto">
          <a:xfrm>
            <a:off x="468313" y="1052513"/>
            <a:ext cx="8229600" cy="5040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pl-PL" altLang="pl-PL" sz="2800" b="1">
              <a:latin typeface="Calibri" pitchFamily="34" charset="0"/>
            </a:endParaRPr>
          </a:p>
          <a:p>
            <a:pPr eaLnBrk="1" hangingPunct="1"/>
            <a:endParaRPr lang="pl-PL" altLang="pl-PL" sz="2800" b="1">
              <a:latin typeface="Calibri" pitchFamily="34" charset="0"/>
            </a:endParaRPr>
          </a:p>
        </p:txBody>
      </p:sp>
      <p:sp>
        <p:nvSpPr>
          <p:cNvPr id="24583" name="Rectangle 2"/>
          <p:cNvSpPr>
            <a:spLocks noChangeArrowheads="1"/>
          </p:cNvSpPr>
          <p:nvPr/>
        </p:nvSpPr>
        <p:spPr bwMode="auto">
          <a:xfrm>
            <a:off x="468313" y="260350"/>
            <a:ext cx="8229600" cy="503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eaLnBrk="1" hangingPunct="1"/>
            <a:endParaRPr lang="en-GB" altLang="pl-PL" sz="2400" b="1">
              <a:solidFill>
                <a:srgbClr val="009999"/>
              </a:solidFill>
              <a:latin typeface="Calibri" pitchFamily="34" charset="0"/>
            </a:endParaRPr>
          </a:p>
        </p:txBody>
      </p:sp>
      <p:sp>
        <p:nvSpPr>
          <p:cNvPr id="13" name="Rectangle 2"/>
          <p:cNvSpPr>
            <a:spLocks noChangeArrowheads="1"/>
          </p:cNvSpPr>
          <p:nvPr/>
        </p:nvSpPr>
        <p:spPr bwMode="auto">
          <a:xfrm>
            <a:off x="-252413" y="188913"/>
            <a:ext cx="9396413" cy="503237"/>
          </a:xfrm>
          <a:prstGeom prst="rect">
            <a:avLst/>
          </a:prstGeom>
          <a:noFill/>
          <a:ln w="9525">
            <a:noFill/>
            <a:miter lim="800000"/>
            <a:headEnd/>
            <a:tailEnd/>
          </a:ln>
        </p:spPr>
        <p:txBody>
          <a:bodyPr anchor="ctr"/>
          <a:lstStyle/>
          <a:p>
            <a:pPr lvl="1" algn="ctr" eaLnBrk="1" hangingPunct="1">
              <a:defRPr/>
            </a:pPr>
            <a:r>
              <a:rPr lang="pl-PL" sz="2000" dirty="0" smtClean="0">
                <a:solidFill>
                  <a:srgbClr val="008000"/>
                </a:solidFill>
                <a:effectLst>
                  <a:outerShdw blurRad="38100" dist="38100" dir="2700000" algn="tl">
                    <a:srgbClr val="C0C0C0"/>
                  </a:outerShdw>
                </a:effectLst>
                <a:cs typeface="Times New Roman" pitchFamily="18" charset="0"/>
              </a:rPr>
              <a:t>DZIAŁANIE:</a:t>
            </a:r>
            <a:r>
              <a:rPr lang="pl-PL" sz="2000" b="1" dirty="0" smtClean="0">
                <a:solidFill>
                  <a:srgbClr val="008000"/>
                </a:solidFill>
                <a:effectLst>
                  <a:outerShdw blurRad="38100" dist="38100" dir="2700000" algn="tl">
                    <a:srgbClr val="C0C0C0"/>
                  </a:outerShdw>
                </a:effectLst>
                <a:cs typeface="Times New Roman" pitchFamily="18" charset="0"/>
              </a:rPr>
              <a:t> </a:t>
            </a:r>
            <a:r>
              <a:rPr lang="pl-PL" sz="2000" b="1" dirty="0">
                <a:solidFill>
                  <a:srgbClr val="008000"/>
                </a:solidFill>
                <a:effectLst>
                  <a:outerShdw blurRad="38100" dist="38100" dir="2700000" algn="tl">
                    <a:srgbClr val="C0C0C0"/>
                  </a:outerShdw>
                </a:effectLst>
                <a:cs typeface="Times New Roman" pitchFamily="18" charset="0"/>
              </a:rPr>
              <a:t>Płatności ONW</a:t>
            </a:r>
            <a:endParaRPr lang="en-GB" sz="2000" b="1" dirty="0">
              <a:solidFill>
                <a:srgbClr val="008000"/>
              </a:solidFill>
              <a:effectLst>
                <a:outerShdw blurRad="38100" dist="38100" dir="2700000" algn="tl">
                  <a:srgbClr val="C0C0C0"/>
                </a:outerShdw>
              </a:effectLst>
              <a:cs typeface="Times New Roman" pitchFamily="18" charset="0"/>
            </a:endParaRPr>
          </a:p>
        </p:txBody>
      </p:sp>
      <p:sp>
        <p:nvSpPr>
          <p:cNvPr id="24585" name="Rectangle 3"/>
          <p:cNvSpPr>
            <a:spLocks/>
          </p:cNvSpPr>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gn="just" eaLnBrk="1" hangingPunct="1"/>
            <a:r>
              <a:rPr lang="pl-PL" altLang="pl-PL" sz="2400" b="1"/>
              <a:t>	</a:t>
            </a:r>
            <a:endParaRPr lang="pl-PL" altLang="pl-PL" sz="2400" b="1" u="sng">
              <a:cs typeface="Arial" charset="0"/>
            </a:endParaRPr>
          </a:p>
        </p:txBody>
      </p:sp>
      <p:sp>
        <p:nvSpPr>
          <p:cNvPr id="10251" name="Rectangle 3"/>
          <p:cNvSpPr>
            <a:spLocks/>
          </p:cNvSpPr>
          <p:nvPr/>
        </p:nvSpPr>
        <p:spPr bwMode="auto">
          <a:xfrm>
            <a:off x="142875" y="945191"/>
            <a:ext cx="9001125" cy="5724525"/>
          </a:xfrm>
          <a:prstGeom prst="rect">
            <a:avLst/>
          </a:prstGeom>
          <a:noFill/>
          <a:ln w="9525">
            <a:noFill/>
            <a:miter lim="800000"/>
            <a:headEnd/>
            <a:tailEnd/>
          </a:ln>
        </p:spPr>
        <p:txBody>
          <a:bodyPr/>
          <a:lstStyle/>
          <a:p>
            <a:pPr marL="342900" indent="-342900" algn="just" eaLnBrk="1" hangingPunct="1">
              <a:defRPr/>
            </a:pPr>
            <a:r>
              <a:rPr lang="pl-PL" altLang="pl-PL" b="1" u="sng" dirty="0" err="1">
                <a:solidFill>
                  <a:srgbClr val="00B050"/>
                </a:solidFill>
              </a:rPr>
              <a:t>Poddziałania</a:t>
            </a:r>
            <a:r>
              <a:rPr lang="pl-PL" altLang="pl-PL" b="1" dirty="0">
                <a:solidFill>
                  <a:srgbClr val="00B050"/>
                </a:solidFill>
              </a:rPr>
              <a:t>:</a:t>
            </a:r>
          </a:p>
          <a:p>
            <a:pPr marL="342900" indent="-342900" algn="just" eaLnBrk="1" hangingPunct="1">
              <a:buFont typeface="Arial" charset="0"/>
              <a:buChar char="•"/>
              <a:defRPr/>
            </a:pPr>
            <a:r>
              <a:rPr lang="pl-PL" altLang="pl-PL" b="1" i="1" dirty="0"/>
              <a:t>Płatności dla obszarów górskich (ONW typ górski);</a:t>
            </a:r>
          </a:p>
          <a:p>
            <a:pPr marL="342900" indent="-342900" algn="just" eaLnBrk="1" hangingPunct="1">
              <a:buFont typeface="Arial" charset="0"/>
              <a:buChar char="•"/>
              <a:defRPr/>
            </a:pPr>
            <a:r>
              <a:rPr lang="pl-PL" altLang="pl-PL" b="1" i="1" dirty="0"/>
              <a:t>Płatności dla obszarów nizinnych (ONW tym nizinny);</a:t>
            </a:r>
          </a:p>
          <a:p>
            <a:pPr marL="342900" indent="-342900" algn="just" eaLnBrk="1" hangingPunct="1">
              <a:buFont typeface="Arial" charset="0"/>
              <a:buChar char="•"/>
              <a:defRPr/>
            </a:pPr>
            <a:r>
              <a:rPr lang="pl-PL" altLang="pl-PL" b="1" i="1" dirty="0"/>
              <a:t>Płatności dla obszarów specyficznych (ONW typ specyficzny).</a:t>
            </a:r>
            <a:endParaRPr lang="pl-PL" altLang="pl-PL" i="1" dirty="0"/>
          </a:p>
          <a:p>
            <a:pPr marL="342900" indent="-342900" algn="just" eaLnBrk="1" hangingPunct="1">
              <a:defRPr/>
            </a:pPr>
            <a:endParaRPr lang="pl-PL" altLang="pl-PL" sz="1000" b="1" i="1" dirty="0"/>
          </a:p>
          <a:p>
            <a:pPr algn="just" eaLnBrk="1" hangingPunct="1">
              <a:defRPr/>
            </a:pPr>
            <a:r>
              <a:rPr lang="pl-PL" altLang="pl-PL" b="1" u="sng" dirty="0">
                <a:solidFill>
                  <a:srgbClr val="00B050"/>
                </a:solidFill>
              </a:rPr>
              <a:t>Budżet działania</a:t>
            </a:r>
            <a:r>
              <a:rPr lang="pl-PL" altLang="pl-PL" b="1" dirty="0">
                <a:solidFill>
                  <a:srgbClr val="00B050"/>
                </a:solidFill>
              </a:rPr>
              <a:t>:</a:t>
            </a:r>
            <a:r>
              <a:rPr lang="pl-PL" altLang="pl-PL" b="1" dirty="0"/>
              <a:t> </a:t>
            </a:r>
            <a:r>
              <a:rPr lang="pl-PL" altLang="pl-PL" b="1" dirty="0">
                <a:solidFill>
                  <a:srgbClr val="FF0000"/>
                </a:solidFill>
              </a:rPr>
              <a:t>2 329 998 652 euro </a:t>
            </a:r>
          </a:p>
          <a:p>
            <a:pPr marL="342900" indent="-342900" algn="just" eaLnBrk="1" hangingPunct="1">
              <a:defRPr/>
            </a:pPr>
            <a:endParaRPr lang="pl-PL" altLang="pl-PL" sz="700" i="1" dirty="0">
              <a:solidFill>
                <a:srgbClr val="0070C0"/>
              </a:solidFill>
            </a:endParaRPr>
          </a:p>
          <a:p>
            <a:pPr marL="342900" indent="-342900" algn="just" eaLnBrk="1" hangingPunct="1">
              <a:defRPr/>
            </a:pPr>
            <a:r>
              <a:rPr lang="pl-PL" altLang="pl-PL" b="1" u="sng" dirty="0">
                <a:solidFill>
                  <a:srgbClr val="00B050"/>
                </a:solidFill>
              </a:rPr>
              <a:t>Beneficjenci: </a:t>
            </a:r>
          </a:p>
          <a:p>
            <a:pPr algn="just">
              <a:defRPr/>
            </a:pPr>
            <a:r>
              <a:rPr lang="pl-PL" dirty="0"/>
              <a:t>Rolnicy aktywni zawodowo, którzy użytkują grunty rolne położone na obszarach z utrudnieniami naturalnymi lub innymi szczególnymi utrudnieniami.</a:t>
            </a:r>
          </a:p>
          <a:p>
            <a:pPr marL="342900" indent="-342900" algn="just" eaLnBrk="1" hangingPunct="1">
              <a:defRPr/>
            </a:pPr>
            <a:endParaRPr lang="pl-PL" altLang="pl-PL" sz="800" b="1" dirty="0"/>
          </a:p>
          <a:p>
            <a:pPr algn="just">
              <a:defRPr/>
            </a:pPr>
            <a:r>
              <a:rPr lang="pl-PL" b="1" u="sng" dirty="0">
                <a:solidFill>
                  <a:srgbClr val="00B050"/>
                </a:solidFill>
              </a:rPr>
              <a:t>Rodzaj wsparcia:  </a:t>
            </a:r>
            <a:endParaRPr lang="pl-PL" u="sng" dirty="0">
              <a:solidFill>
                <a:srgbClr val="00B050"/>
              </a:solidFill>
            </a:endParaRPr>
          </a:p>
          <a:p>
            <a:pPr algn="just">
              <a:defRPr/>
            </a:pPr>
            <a:r>
              <a:rPr lang="pl-PL" dirty="0"/>
              <a:t>Płatność </a:t>
            </a:r>
            <a:r>
              <a:rPr lang="pl-PL" b="1" dirty="0"/>
              <a:t>ryczałtowa, jednoroczna, do hektara </a:t>
            </a:r>
            <a:r>
              <a:rPr lang="pl-PL" dirty="0"/>
              <a:t>użytków rolnych położonych na obszarach ONW.</a:t>
            </a:r>
          </a:p>
          <a:p>
            <a:pPr algn="just">
              <a:defRPr/>
            </a:pPr>
            <a:endParaRPr lang="pl-PL" sz="1050" dirty="0"/>
          </a:p>
          <a:p>
            <a:pPr algn="just">
              <a:defRPr/>
            </a:pPr>
            <a:r>
              <a:rPr lang="pl-PL" b="1" u="sng" dirty="0">
                <a:solidFill>
                  <a:srgbClr val="00B050"/>
                </a:solidFill>
              </a:rPr>
              <a:t>Warunki </a:t>
            </a:r>
            <a:r>
              <a:rPr lang="pl-PL" b="1" u="sng" dirty="0" err="1">
                <a:solidFill>
                  <a:srgbClr val="00B050"/>
                </a:solidFill>
              </a:rPr>
              <a:t>kwalifikowalności</a:t>
            </a:r>
            <a:r>
              <a:rPr lang="pl-PL" b="1" u="sng" dirty="0">
                <a:solidFill>
                  <a:srgbClr val="00B050"/>
                </a:solidFill>
              </a:rPr>
              <a:t>: </a:t>
            </a:r>
          </a:p>
          <a:p>
            <a:pPr algn="just">
              <a:defRPr/>
            </a:pPr>
            <a:r>
              <a:rPr lang="pl-PL" b="1" dirty="0"/>
              <a:t>Pomoc  może być przyznana, jeżeli:</a:t>
            </a:r>
          </a:p>
          <a:p>
            <a:pPr marL="361950" indent="-361950" algn="just">
              <a:buFont typeface="Wingdings" pitchFamily="2" charset="2"/>
              <a:buChar char="Ø"/>
              <a:defRPr/>
            </a:pPr>
            <a:r>
              <a:rPr lang="pl-PL" dirty="0"/>
              <a:t>beneficjent jest posiadaczem gospodarstwa rolnego położonego w granicach  Rzeczypospolitej Polskiej i prowadzi działalność rolniczą na obszarach ONW; </a:t>
            </a:r>
          </a:p>
          <a:p>
            <a:pPr marL="361950" indent="-361950" algn="just">
              <a:buFont typeface="Wingdings" pitchFamily="2" charset="2"/>
              <a:buChar char="Ø"/>
              <a:defRPr/>
            </a:pPr>
            <a:r>
              <a:rPr lang="pl-PL" dirty="0"/>
              <a:t>działki rolne, których dotyczy pomoc, są użytkowane jako użytki rolne;</a:t>
            </a:r>
          </a:p>
          <a:p>
            <a:pPr marL="361950" indent="-361950" algn="just">
              <a:buFont typeface="Wingdings" pitchFamily="2" charset="2"/>
              <a:buChar char="Ø"/>
              <a:defRPr/>
            </a:pPr>
            <a:r>
              <a:rPr lang="pl-PL" dirty="0"/>
              <a:t>powierzchnia użytków rolnych należących do danego gospodarstwa rolnego, położonych </a:t>
            </a:r>
            <a:r>
              <a:rPr lang="pl-PL" dirty="0" smtClean="0"/>
              <a:t/>
            </a:r>
            <a:br>
              <a:rPr lang="pl-PL" dirty="0" smtClean="0"/>
            </a:br>
            <a:r>
              <a:rPr lang="pl-PL" dirty="0" smtClean="0"/>
              <a:t>w </a:t>
            </a:r>
            <a:r>
              <a:rPr lang="pl-PL" dirty="0"/>
              <a:t>granicach ONW i wykorzystywanych do produkcji rolniczej, wynosi co najmniej 1 ha. </a:t>
            </a:r>
          </a:p>
          <a:p>
            <a:pPr algn="just">
              <a:defRPr/>
            </a:pPr>
            <a:endParaRPr lang="pl-PL" u="sng" dirty="0">
              <a:solidFill>
                <a:srgbClr val="00B050"/>
              </a:solidFill>
            </a:endParaRPr>
          </a:p>
          <a:p>
            <a:pPr algn="just">
              <a:defRPr/>
            </a:pPr>
            <a:endParaRPr lang="pl-PL" dirty="0"/>
          </a:p>
          <a:p>
            <a:pPr marL="342900" indent="-342900" algn="just" eaLnBrk="1" hangingPunct="1">
              <a:defRPr/>
            </a:pPr>
            <a:endParaRPr lang="pl-PL" altLang="pl-PL" b="1" dirty="0">
              <a:solidFill>
                <a:srgbClr val="008000"/>
              </a:solidFill>
            </a:endParaRPr>
          </a:p>
        </p:txBody>
      </p:sp>
      <p:sp>
        <p:nvSpPr>
          <p:cNvPr id="4" name="Symbol zastępczy numeru slajdu 3"/>
          <p:cNvSpPr>
            <a:spLocks noGrp="1"/>
          </p:cNvSpPr>
          <p:nvPr>
            <p:ph type="sldNum" sz="quarter" idx="12"/>
          </p:nvPr>
        </p:nvSpPr>
        <p:spPr/>
        <p:txBody>
          <a:bodyPr/>
          <a:lstStyle/>
          <a:p>
            <a:pPr>
              <a:defRPr/>
            </a:pPr>
            <a:fld id="{827DB400-EF1B-408F-897A-A3FA3A1DB194}" type="slidenum">
              <a:rPr lang="pl-PL" smtClean="0"/>
              <a:pPr>
                <a:defRPr/>
              </a:pPr>
              <a:t>82</a:t>
            </a:fld>
            <a:endParaRPr lang="pl-PL" dirty="0"/>
          </a:p>
        </p:txBody>
      </p:sp>
    </p:spTree>
    <p:extLst>
      <p:ext uri="{BB962C8B-B14F-4D97-AF65-F5344CB8AC3E}">
        <p14:creationId xmlns:p14="http://schemas.microsoft.com/office/powerpoint/2010/main" xmlns="" val="3428953688"/>
      </p:ext>
    </p:extLst>
  </p:cSld>
  <p:clrMapOvr>
    <a:masterClrMapping/>
  </p:clrMapOvr>
  <p:transition>
    <p:fade thruBlk="1"/>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5"/>
          <p:cNvSpPr txBox="1">
            <a:spLocks noChangeArrowheads="1"/>
          </p:cNvSpPr>
          <p:nvPr/>
        </p:nvSpPr>
        <p:spPr bwMode="auto">
          <a:xfrm>
            <a:off x="900113" y="5805488"/>
            <a:ext cx="7580312"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pl-PL" altLang="pl-PL">
              <a:latin typeface="Calibri" pitchFamily="34" charset="0"/>
            </a:endParaRPr>
          </a:p>
        </p:txBody>
      </p:sp>
      <p:sp>
        <p:nvSpPr>
          <p:cNvPr id="25603" name="Text Box 7"/>
          <p:cNvSpPr txBox="1">
            <a:spLocks noChangeArrowheads="1"/>
          </p:cNvSpPr>
          <p:nvPr/>
        </p:nvSpPr>
        <p:spPr bwMode="auto">
          <a:xfrm>
            <a:off x="519113" y="6040438"/>
            <a:ext cx="1841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pl-PL" altLang="pl-PL">
              <a:latin typeface="Calibri" pitchFamily="34" charset="0"/>
            </a:endParaRPr>
          </a:p>
        </p:txBody>
      </p:sp>
      <p:sp>
        <p:nvSpPr>
          <p:cNvPr id="25604" name="Text Box 9"/>
          <p:cNvSpPr txBox="1">
            <a:spLocks noChangeArrowheads="1"/>
          </p:cNvSpPr>
          <p:nvPr/>
        </p:nvSpPr>
        <p:spPr bwMode="auto">
          <a:xfrm>
            <a:off x="7793038" y="6040438"/>
            <a:ext cx="1841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pl-PL" altLang="pl-PL">
              <a:latin typeface="Calibri" pitchFamily="34" charset="0"/>
            </a:endParaRPr>
          </a:p>
        </p:txBody>
      </p:sp>
      <p:sp>
        <p:nvSpPr>
          <p:cNvPr id="25605" name="Rectangle 2"/>
          <p:cNvSpPr>
            <a:spLocks noChangeArrowheads="1"/>
          </p:cNvSpPr>
          <p:nvPr/>
        </p:nvSpPr>
        <p:spPr bwMode="auto">
          <a:xfrm>
            <a:off x="457200" y="188913"/>
            <a:ext cx="8229600" cy="503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eaLnBrk="1" hangingPunct="1"/>
            <a:endParaRPr lang="en-GB" altLang="pl-PL" sz="2400" b="1">
              <a:solidFill>
                <a:srgbClr val="009999"/>
              </a:solidFill>
              <a:latin typeface="Calibri" pitchFamily="34" charset="0"/>
            </a:endParaRPr>
          </a:p>
        </p:txBody>
      </p:sp>
      <p:sp>
        <p:nvSpPr>
          <p:cNvPr id="25606" name="Rectangle 3"/>
          <p:cNvSpPr txBox="1">
            <a:spLocks noChangeArrowheads="1"/>
          </p:cNvSpPr>
          <p:nvPr/>
        </p:nvSpPr>
        <p:spPr bwMode="auto">
          <a:xfrm>
            <a:off x="468313" y="1052513"/>
            <a:ext cx="8229600" cy="5040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pl-PL" altLang="pl-PL" sz="2800" b="1">
              <a:latin typeface="Calibri" pitchFamily="34" charset="0"/>
            </a:endParaRPr>
          </a:p>
          <a:p>
            <a:pPr eaLnBrk="1" hangingPunct="1"/>
            <a:endParaRPr lang="pl-PL" altLang="pl-PL" sz="2800" b="1">
              <a:latin typeface="Calibri" pitchFamily="34" charset="0"/>
            </a:endParaRPr>
          </a:p>
        </p:txBody>
      </p:sp>
      <p:sp>
        <p:nvSpPr>
          <p:cNvPr id="25607" name="Rectangle 2"/>
          <p:cNvSpPr>
            <a:spLocks noChangeArrowheads="1"/>
          </p:cNvSpPr>
          <p:nvPr/>
        </p:nvSpPr>
        <p:spPr bwMode="auto">
          <a:xfrm>
            <a:off x="468313" y="260350"/>
            <a:ext cx="8229600" cy="503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eaLnBrk="1" hangingPunct="1"/>
            <a:endParaRPr lang="en-GB" altLang="pl-PL" sz="2400" b="1">
              <a:solidFill>
                <a:srgbClr val="009999"/>
              </a:solidFill>
              <a:latin typeface="Calibri" pitchFamily="34" charset="0"/>
            </a:endParaRPr>
          </a:p>
        </p:txBody>
      </p:sp>
      <p:sp>
        <p:nvSpPr>
          <p:cNvPr id="13" name="Rectangle 2"/>
          <p:cNvSpPr>
            <a:spLocks noChangeArrowheads="1"/>
          </p:cNvSpPr>
          <p:nvPr/>
        </p:nvSpPr>
        <p:spPr bwMode="auto">
          <a:xfrm>
            <a:off x="-252413" y="188913"/>
            <a:ext cx="9396413" cy="503237"/>
          </a:xfrm>
          <a:prstGeom prst="rect">
            <a:avLst/>
          </a:prstGeom>
          <a:noFill/>
          <a:ln w="9525">
            <a:noFill/>
            <a:miter lim="800000"/>
            <a:headEnd/>
            <a:tailEnd/>
          </a:ln>
        </p:spPr>
        <p:txBody>
          <a:bodyPr anchor="ctr"/>
          <a:lstStyle/>
          <a:p>
            <a:pPr lvl="1" algn="ctr" eaLnBrk="1" hangingPunct="1">
              <a:defRPr/>
            </a:pPr>
            <a:r>
              <a:rPr lang="pl-PL" sz="2000" dirty="0">
                <a:solidFill>
                  <a:srgbClr val="008000"/>
                </a:solidFill>
                <a:effectLst>
                  <a:outerShdw blurRad="38100" dist="38100" dir="2700000" algn="tl">
                    <a:srgbClr val="C0C0C0"/>
                  </a:outerShdw>
                </a:effectLst>
                <a:cs typeface="Times New Roman" pitchFamily="18" charset="0"/>
              </a:rPr>
              <a:t>DZIAŁANIE:</a:t>
            </a:r>
            <a:r>
              <a:rPr lang="pl-PL" sz="2000" b="1" dirty="0">
                <a:solidFill>
                  <a:srgbClr val="008000"/>
                </a:solidFill>
                <a:effectLst>
                  <a:outerShdw blurRad="38100" dist="38100" dir="2700000" algn="tl">
                    <a:srgbClr val="C0C0C0"/>
                  </a:outerShdw>
                </a:effectLst>
                <a:cs typeface="Times New Roman" pitchFamily="18" charset="0"/>
              </a:rPr>
              <a:t> Płatności ONW</a:t>
            </a:r>
            <a:endParaRPr lang="en-GB" sz="2000" b="1" dirty="0">
              <a:solidFill>
                <a:srgbClr val="008000"/>
              </a:solidFill>
              <a:effectLst>
                <a:outerShdw blurRad="38100" dist="38100" dir="2700000" algn="tl">
                  <a:srgbClr val="C0C0C0"/>
                </a:outerShdw>
              </a:effectLst>
              <a:cs typeface="Times New Roman" pitchFamily="18" charset="0"/>
            </a:endParaRPr>
          </a:p>
        </p:txBody>
      </p:sp>
      <p:sp>
        <p:nvSpPr>
          <p:cNvPr id="25609" name="Rectangle 3"/>
          <p:cNvSpPr>
            <a:spLocks/>
          </p:cNvSpPr>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gn="just" eaLnBrk="1" hangingPunct="1"/>
            <a:r>
              <a:rPr lang="pl-PL" altLang="pl-PL" sz="2400" b="1"/>
              <a:t>	</a:t>
            </a:r>
            <a:endParaRPr lang="pl-PL" altLang="pl-PL" sz="2400" b="1" u="sng">
              <a:cs typeface="Arial" charset="0"/>
            </a:endParaRPr>
          </a:p>
        </p:txBody>
      </p:sp>
      <p:sp>
        <p:nvSpPr>
          <p:cNvPr id="10251" name="Rectangle 3"/>
          <p:cNvSpPr>
            <a:spLocks/>
          </p:cNvSpPr>
          <p:nvPr/>
        </p:nvSpPr>
        <p:spPr bwMode="auto">
          <a:xfrm>
            <a:off x="189706" y="1127605"/>
            <a:ext cx="8786813" cy="5724525"/>
          </a:xfrm>
          <a:prstGeom prst="rect">
            <a:avLst/>
          </a:prstGeom>
          <a:noFill/>
          <a:ln w="9525">
            <a:noFill/>
            <a:miter lim="800000"/>
            <a:headEnd/>
            <a:tailEnd/>
          </a:ln>
        </p:spPr>
        <p:txBody>
          <a:bodyPr/>
          <a:lstStyle/>
          <a:p>
            <a:pPr algn="just">
              <a:defRPr/>
            </a:pPr>
            <a:r>
              <a:rPr lang="pl-PL" b="1" dirty="0">
                <a:solidFill>
                  <a:srgbClr val="008000"/>
                </a:solidFill>
              </a:rPr>
              <a:t>Kwoty i wielkość wsparcia</a:t>
            </a:r>
          </a:p>
          <a:p>
            <a:pPr algn="just">
              <a:defRPr/>
            </a:pPr>
            <a:endParaRPr lang="pl-PL" dirty="0"/>
          </a:p>
          <a:p>
            <a:pPr algn="just">
              <a:defRPr/>
            </a:pPr>
            <a:r>
              <a:rPr lang="pl-PL" dirty="0"/>
              <a:t>Stawki płatności zostały zróżnicowane w zależności od typu obszaru ONW i wynikających </a:t>
            </a:r>
            <a:r>
              <a:rPr lang="pl-PL" dirty="0" smtClean="0"/>
              <a:t/>
            </a:r>
            <a:br>
              <a:rPr lang="pl-PL" dirty="0" smtClean="0"/>
            </a:br>
            <a:r>
              <a:rPr lang="pl-PL" dirty="0" smtClean="0"/>
              <a:t>z </a:t>
            </a:r>
            <a:r>
              <a:rPr lang="pl-PL" dirty="0"/>
              <a:t>tego ograniczeń dla produkcji rolnej na danym obszarze, co powinno zapobiec porzucaniu gruntów i utracie różnorodności biologicznej.</a:t>
            </a:r>
          </a:p>
          <a:p>
            <a:pPr>
              <a:defRPr/>
            </a:pPr>
            <a:endParaRPr lang="pl-PL" dirty="0"/>
          </a:p>
          <a:p>
            <a:pPr algn="just">
              <a:defRPr/>
            </a:pPr>
            <a:r>
              <a:rPr lang="pl-PL" b="1" dirty="0"/>
              <a:t>Płatności ONW podlegają degresywnośc</a:t>
            </a:r>
            <a:r>
              <a:rPr lang="pl-PL" dirty="0"/>
              <a:t>i na poziomie gospodarstwa, w  zależności od łącznej powierzchni działek rolnych lub ich części objętych pomocą. </a:t>
            </a:r>
          </a:p>
          <a:p>
            <a:pPr>
              <a:defRPr/>
            </a:pPr>
            <a:endParaRPr lang="pl-PL" dirty="0"/>
          </a:p>
          <a:p>
            <a:pPr algn="just">
              <a:defRPr/>
            </a:pPr>
            <a:r>
              <a:rPr lang="pl-PL" dirty="0"/>
              <a:t>Płatność jest przyznawana w zależności od powierzchni obszarów ONW w gospodarstwie:</a:t>
            </a:r>
          </a:p>
          <a:p>
            <a:pPr marL="361950" indent="-361950">
              <a:buFont typeface="Wingdings" pitchFamily="2" charset="2"/>
              <a:buChar char="Ø"/>
              <a:defRPr/>
            </a:pPr>
            <a:r>
              <a:rPr lang="pl-PL" b="1" dirty="0"/>
              <a:t> do 50 ha – 100% płatności;</a:t>
            </a:r>
          </a:p>
          <a:p>
            <a:pPr marL="361950" indent="-361950">
              <a:buFont typeface="Wingdings" pitchFamily="2" charset="2"/>
              <a:buChar char="Ø"/>
              <a:defRPr/>
            </a:pPr>
            <a:r>
              <a:rPr lang="pl-PL" b="1" dirty="0"/>
              <a:t> 50,01 – 100 ha – 50% płatności;</a:t>
            </a:r>
          </a:p>
          <a:p>
            <a:pPr marL="361950" indent="-361950">
              <a:buFont typeface="Wingdings" pitchFamily="2" charset="2"/>
              <a:buChar char="Ø"/>
              <a:defRPr/>
            </a:pPr>
            <a:r>
              <a:rPr lang="pl-PL" b="1" dirty="0"/>
              <a:t> 100,01 – 150 ha – 25 % płatności.</a:t>
            </a:r>
          </a:p>
          <a:p>
            <a:pPr marL="342900" indent="-342900" algn="just" eaLnBrk="1" hangingPunct="1">
              <a:defRPr/>
            </a:pPr>
            <a:endParaRPr lang="pl-PL" altLang="pl-PL" b="1" dirty="0">
              <a:solidFill>
                <a:srgbClr val="008000"/>
              </a:solidFill>
            </a:endParaRPr>
          </a:p>
        </p:txBody>
      </p:sp>
      <p:sp>
        <p:nvSpPr>
          <p:cNvPr id="4" name="Symbol zastępczy numeru slajdu 3"/>
          <p:cNvSpPr>
            <a:spLocks noGrp="1"/>
          </p:cNvSpPr>
          <p:nvPr>
            <p:ph type="sldNum" sz="quarter" idx="12"/>
          </p:nvPr>
        </p:nvSpPr>
        <p:spPr/>
        <p:txBody>
          <a:bodyPr/>
          <a:lstStyle/>
          <a:p>
            <a:pPr>
              <a:defRPr/>
            </a:pPr>
            <a:fld id="{827DB400-EF1B-408F-897A-A3FA3A1DB194}" type="slidenum">
              <a:rPr lang="pl-PL" smtClean="0"/>
              <a:pPr>
                <a:defRPr/>
              </a:pPr>
              <a:t>83</a:t>
            </a:fld>
            <a:endParaRPr lang="pl-PL" dirty="0"/>
          </a:p>
        </p:txBody>
      </p:sp>
    </p:spTree>
    <p:extLst>
      <p:ext uri="{BB962C8B-B14F-4D97-AF65-F5344CB8AC3E}">
        <p14:creationId xmlns:p14="http://schemas.microsoft.com/office/powerpoint/2010/main" xmlns="" val="3593091070"/>
      </p:ext>
    </p:extLst>
  </p:cSld>
  <p:clrMapOvr>
    <a:masterClrMapping/>
  </p:clrMapOvr>
  <p:transition>
    <p:fade thruBlk="1"/>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5"/>
          <p:cNvSpPr txBox="1">
            <a:spLocks noChangeArrowheads="1"/>
          </p:cNvSpPr>
          <p:nvPr/>
        </p:nvSpPr>
        <p:spPr bwMode="auto">
          <a:xfrm>
            <a:off x="900113" y="5805488"/>
            <a:ext cx="7580312"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pl-PL" altLang="pl-PL">
              <a:latin typeface="Calibri" pitchFamily="34" charset="0"/>
            </a:endParaRPr>
          </a:p>
        </p:txBody>
      </p:sp>
      <p:sp>
        <p:nvSpPr>
          <p:cNvPr id="26627" name="Text Box 7"/>
          <p:cNvSpPr txBox="1">
            <a:spLocks noChangeArrowheads="1"/>
          </p:cNvSpPr>
          <p:nvPr/>
        </p:nvSpPr>
        <p:spPr bwMode="auto">
          <a:xfrm>
            <a:off x="519113" y="6040438"/>
            <a:ext cx="1841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pl-PL" altLang="pl-PL">
              <a:latin typeface="Calibri" pitchFamily="34" charset="0"/>
            </a:endParaRPr>
          </a:p>
        </p:txBody>
      </p:sp>
      <p:sp>
        <p:nvSpPr>
          <p:cNvPr id="26628" name="Text Box 9"/>
          <p:cNvSpPr txBox="1">
            <a:spLocks noChangeArrowheads="1"/>
          </p:cNvSpPr>
          <p:nvPr/>
        </p:nvSpPr>
        <p:spPr bwMode="auto">
          <a:xfrm>
            <a:off x="7793038" y="6040438"/>
            <a:ext cx="1841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pl-PL" altLang="pl-PL">
              <a:latin typeface="Calibri" pitchFamily="34" charset="0"/>
            </a:endParaRPr>
          </a:p>
        </p:txBody>
      </p:sp>
      <p:sp>
        <p:nvSpPr>
          <p:cNvPr id="26629" name="Rectangle 2"/>
          <p:cNvSpPr>
            <a:spLocks noChangeArrowheads="1"/>
          </p:cNvSpPr>
          <p:nvPr/>
        </p:nvSpPr>
        <p:spPr bwMode="auto">
          <a:xfrm>
            <a:off x="457200" y="188913"/>
            <a:ext cx="8229600" cy="503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eaLnBrk="1" hangingPunct="1"/>
            <a:endParaRPr lang="en-GB" altLang="pl-PL" sz="2400" b="1">
              <a:solidFill>
                <a:srgbClr val="009999"/>
              </a:solidFill>
              <a:latin typeface="Calibri" pitchFamily="34" charset="0"/>
            </a:endParaRPr>
          </a:p>
        </p:txBody>
      </p:sp>
      <p:sp>
        <p:nvSpPr>
          <p:cNvPr id="26630" name="Rectangle 3"/>
          <p:cNvSpPr txBox="1">
            <a:spLocks noChangeArrowheads="1"/>
          </p:cNvSpPr>
          <p:nvPr/>
        </p:nvSpPr>
        <p:spPr bwMode="auto">
          <a:xfrm>
            <a:off x="468313" y="1052513"/>
            <a:ext cx="8229600" cy="5040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pl-PL" altLang="pl-PL" sz="2800" b="1">
              <a:latin typeface="Calibri" pitchFamily="34" charset="0"/>
            </a:endParaRPr>
          </a:p>
          <a:p>
            <a:pPr eaLnBrk="1" hangingPunct="1"/>
            <a:endParaRPr lang="pl-PL" altLang="pl-PL" sz="2800" b="1">
              <a:latin typeface="Calibri" pitchFamily="34" charset="0"/>
            </a:endParaRPr>
          </a:p>
        </p:txBody>
      </p:sp>
      <p:sp>
        <p:nvSpPr>
          <p:cNvPr id="26631" name="Rectangle 2"/>
          <p:cNvSpPr>
            <a:spLocks noChangeArrowheads="1"/>
          </p:cNvSpPr>
          <p:nvPr/>
        </p:nvSpPr>
        <p:spPr bwMode="auto">
          <a:xfrm>
            <a:off x="468313" y="260350"/>
            <a:ext cx="8229600" cy="503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eaLnBrk="1" hangingPunct="1"/>
            <a:endParaRPr lang="en-GB" altLang="pl-PL" sz="2400" b="1">
              <a:solidFill>
                <a:srgbClr val="009999"/>
              </a:solidFill>
              <a:latin typeface="Calibri" pitchFamily="34" charset="0"/>
            </a:endParaRPr>
          </a:p>
        </p:txBody>
      </p:sp>
      <p:sp>
        <p:nvSpPr>
          <p:cNvPr id="13" name="Rectangle 2"/>
          <p:cNvSpPr>
            <a:spLocks noChangeArrowheads="1"/>
          </p:cNvSpPr>
          <p:nvPr/>
        </p:nvSpPr>
        <p:spPr bwMode="auto">
          <a:xfrm>
            <a:off x="-252413" y="188913"/>
            <a:ext cx="9396413" cy="503237"/>
          </a:xfrm>
          <a:prstGeom prst="rect">
            <a:avLst/>
          </a:prstGeom>
          <a:noFill/>
          <a:ln w="9525">
            <a:noFill/>
            <a:miter lim="800000"/>
            <a:headEnd/>
            <a:tailEnd/>
          </a:ln>
        </p:spPr>
        <p:txBody>
          <a:bodyPr anchor="ctr"/>
          <a:lstStyle/>
          <a:p>
            <a:pPr lvl="1" algn="ctr">
              <a:defRPr/>
            </a:pPr>
            <a:r>
              <a:rPr lang="pl-PL" sz="2000" dirty="0">
                <a:solidFill>
                  <a:srgbClr val="008000"/>
                </a:solidFill>
                <a:effectLst>
                  <a:outerShdw blurRad="38100" dist="38100" dir="2700000" algn="tl">
                    <a:srgbClr val="C0C0C0"/>
                  </a:outerShdw>
                </a:effectLst>
                <a:cs typeface="Times New Roman" pitchFamily="18" charset="0"/>
              </a:rPr>
              <a:t>DZIAŁANIE:</a:t>
            </a:r>
            <a:r>
              <a:rPr lang="pl-PL" sz="2000" b="1" dirty="0">
                <a:solidFill>
                  <a:srgbClr val="008000"/>
                </a:solidFill>
                <a:effectLst>
                  <a:outerShdw blurRad="38100" dist="38100" dir="2700000" algn="tl">
                    <a:srgbClr val="C0C0C0"/>
                  </a:outerShdw>
                </a:effectLst>
                <a:cs typeface="Times New Roman" pitchFamily="18" charset="0"/>
              </a:rPr>
              <a:t> Płatności ONW</a:t>
            </a:r>
            <a:endParaRPr lang="en-GB" sz="2000" b="1" dirty="0">
              <a:solidFill>
                <a:srgbClr val="008000"/>
              </a:solidFill>
              <a:effectLst>
                <a:outerShdw blurRad="38100" dist="38100" dir="2700000" algn="tl">
                  <a:srgbClr val="C0C0C0"/>
                </a:outerShdw>
              </a:effectLst>
              <a:cs typeface="Times New Roman" pitchFamily="18" charset="0"/>
            </a:endParaRPr>
          </a:p>
          <a:p>
            <a:pPr lvl="1" algn="ctr" eaLnBrk="1" hangingPunct="1">
              <a:defRPr/>
            </a:pPr>
            <a:r>
              <a:rPr lang="pl-PL" sz="2000" b="1" dirty="0" smtClean="0">
                <a:solidFill>
                  <a:srgbClr val="008000"/>
                </a:solidFill>
                <a:effectLst>
                  <a:outerShdw blurRad="38100" dist="38100" dir="2700000" algn="tl">
                    <a:srgbClr val="C0C0C0"/>
                  </a:outerShdw>
                </a:effectLst>
                <a:cs typeface="Arial" charset="0"/>
              </a:rPr>
              <a:t>- </a:t>
            </a:r>
            <a:r>
              <a:rPr lang="pl-PL" sz="2000" b="1" dirty="0">
                <a:solidFill>
                  <a:srgbClr val="008000"/>
                </a:solidFill>
                <a:effectLst>
                  <a:outerShdw blurRad="38100" dist="38100" dir="2700000" algn="tl">
                    <a:srgbClr val="C0C0C0"/>
                  </a:outerShdw>
                </a:effectLst>
                <a:cs typeface="Arial" charset="0"/>
              </a:rPr>
              <a:t>proponowane stawki płatności</a:t>
            </a:r>
            <a:endParaRPr lang="en-GB" sz="2000" b="1" dirty="0">
              <a:solidFill>
                <a:srgbClr val="008000"/>
              </a:solidFill>
              <a:effectLst>
                <a:outerShdw blurRad="38100" dist="38100" dir="2700000" algn="tl">
                  <a:srgbClr val="C0C0C0"/>
                </a:outerShdw>
              </a:effectLst>
              <a:cs typeface="Arial" charset="0"/>
            </a:endParaRPr>
          </a:p>
        </p:txBody>
      </p:sp>
      <p:sp>
        <p:nvSpPr>
          <p:cNvPr id="26633" name="Rectangle 3"/>
          <p:cNvSpPr>
            <a:spLocks/>
          </p:cNvSpPr>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gn="just" eaLnBrk="1" hangingPunct="1"/>
            <a:r>
              <a:rPr lang="pl-PL" altLang="pl-PL" sz="2400" b="1"/>
              <a:t>	</a:t>
            </a:r>
            <a:endParaRPr lang="pl-PL" altLang="pl-PL" sz="2400" b="1" u="sng">
              <a:cs typeface="Arial" charset="0"/>
            </a:endParaRPr>
          </a:p>
        </p:txBody>
      </p:sp>
      <p:graphicFrame>
        <p:nvGraphicFramePr>
          <p:cNvPr id="88164" name="Group 100"/>
          <p:cNvGraphicFramePr>
            <a:graphicFrameLocks noGrp="1"/>
          </p:cNvGraphicFramePr>
          <p:nvPr/>
        </p:nvGraphicFramePr>
        <p:xfrm>
          <a:off x="755650" y="1196975"/>
          <a:ext cx="7704138" cy="4237037"/>
        </p:xfrm>
        <a:graphic>
          <a:graphicData uri="http://schemas.openxmlformats.org/drawingml/2006/table">
            <a:tbl>
              <a:tblPr/>
              <a:tblGrid>
                <a:gridCol w="1589088"/>
                <a:gridCol w="2513014"/>
                <a:gridCol w="3602036"/>
              </a:tblGrid>
              <a:tr h="701145">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l-PL" sz="2000" b="1"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Typ ONW</a:t>
                      </a:r>
                      <a:endParaRPr kumimoji="0" lang="pl-PL" sz="2000"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hMerge="1">
                  <a:txBody>
                    <a:bodyPr/>
                    <a:lstStyle/>
                    <a:p>
                      <a:endParaRPr lang="pl-PL"/>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l-PL" sz="2000" b="1"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Stawka płatności </a:t>
                      </a:r>
                    </a:p>
                    <a:p>
                      <a:pPr marL="0" marR="0" lvl="0" indent="0" algn="ctr" defTabSz="914400" rtl="0" eaLnBrk="0" fontAlgn="base" latinLnBrk="0" hangingPunct="0">
                        <a:lnSpc>
                          <a:spcPct val="100000"/>
                        </a:lnSpc>
                        <a:spcBef>
                          <a:spcPct val="0"/>
                        </a:spcBef>
                        <a:spcAft>
                          <a:spcPct val="0"/>
                        </a:spcAft>
                        <a:buClrTx/>
                        <a:buSzTx/>
                        <a:buFontTx/>
                        <a:buNone/>
                        <a:tabLst/>
                      </a:pPr>
                      <a:r>
                        <a:rPr kumimoji="0" lang="pl-PL" sz="2000" b="1"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zł/ha/rok</a:t>
                      </a:r>
                      <a:endParaRPr kumimoji="0" lang="pl-PL" sz="2000"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r>
              <a:tr h="882782">
                <a:tc gridSpan="2">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l-PL" sz="2000" b="1"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Górskie</a:t>
                      </a: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pl-PL"/>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l-PL" sz="2000" b="1"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450</a:t>
                      </a: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84370">
                <a:tc rowSpan="2">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l-PL" sz="2000" b="1" i="0" u="none" strike="noStrike" cap="none" normalizeH="0" baseline="0" smtClean="0">
                          <a:ln>
                            <a:noFill/>
                          </a:ln>
                          <a:solidFill>
                            <a:schemeClr val="tx1"/>
                          </a:solidFill>
                          <a:effectLst/>
                          <a:latin typeface="Arial" panose="020B0604020202020204" pitchFamily="34" charset="0"/>
                          <a:ea typeface="Calibri" pitchFamily="34" charset="0"/>
                          <a:cs typeface="Arial" panose="020B0604020202020204" pitchFamily="34" charset="0"/>
                        </a:rPr>
                        <a:t>Nizinne</a:t>
                      </a: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l-PL" sz="2000" b="1"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Strefa nizinna I</a:t>
                      </a: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l-PL" sz="2000" b="1"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179</a:t>
                      </a: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84370">
                <a:tc vMerge="1">
                  <a:txBody>
                    <a:bodyPr/>
                    <a:lstStyle/>
                    <a:p>
                      <a:endParaRPr lang="pl-PL"/>
                    </a:p>
                  </a:txBody>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l-PL" sz="2000" b="1"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Strefa nizinna II</a:t>
                      </a: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l-PL" sz="2000" b="1"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264</a:t>
                      </a: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84370">
                <a:tc gridSpan="2">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l-PL" sz="2000" b="1"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Specyficzne</a:t>
                      </a: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pl-PL"/>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l-PL" sz="2000" b="1"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264</a:t>
                      </a: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 name="Symbol zastępczy numeru slajdu 3"/>
          <p:cNvSpPr>
            <a:spLocks noGrp="1"/>
          </p:cNvSpPr>
          <p:nvPr>
            <p:ph type="sldNum" sz="quarter" idx="12"/>
          </p:nvPr>
        </p:nvSpPr>
        <p:spPr/>
        <p:txBody>
          <a:bodyPr/>
          <a:lstStyle/>
          <a:p>
            <a:pPr>
              <a:defRPr/>
            </a:pPr>
            <a:fld id="{827DB400-EF1B-408F-897A-A3FA3A1DB194}" type="slidenum">
              <a:rPr lang="pl-PL" smtClean="0"/>
              <a:pPr>
                <a:defRPr/>
              </a:pPr>
              <a:t>84</a:t>
            </a:fld>
            <a:endParaRPr lang="pl-PL" dirty="0"/>
          </a:p>
        </p:txBody>
      </p:sp>
    </p:spTree>
    <p:extLst>
      <p:ext uri="{BB962C8B-B14F-4D97-AF65-F5344CB8AC3E}">
        <p14:creationId xmlns:p14="http://schemas.microsoft.com/office/powerpoint/2010/main" xmlns="" val="708645798"/>
      </p:ext>
    </p:extLst>
  </p:cSld>
  <p:clrMapOvr>
    <a:masterClrMapping/>
  </p:clrMapOvr>
  <p:transition>
    <p:fade thruBlk="1"/>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5"/>
          <p:cNvSpPr txBox="1">
            <a:spLocks noChangeArrowheads="1"/>
          </p:cNvSpPr>
          <p:nvPr/>
        </p:nvSpPr>
        <p:spPr bwMode="auto">
          <a:xfrm>
            <a:off x="900113" y="5805488"/>
            <a:ext cx="7580312"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pl-PL" altLang="pl-PL">
              <a:latin typeface="Calibri" pitchFamily="34" charset="0"/>
            </a:endParaRPr>
          </a:p>
        </p:txBody>
      </p:sp>
      <p:sp>
        <p:nvSpPr>
          <p:cNvPr id="27651" name="Text Box 7"/>
          <p:cNvSpPr txBox="1">
            <a:spLocks noChangeArrowheads="1"/>
          </p:cNvSpPr>
          <p:nvPr/>
        </p:nvSpPr>
        <p:spPr bwMode="auto">
          <a:xfrm>
            <a:off x="519113" y="6040438"/>
            <a:ext cx="1841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pl-PL" altLang="pl-PL">
              <a:latin typeface="Calibri" pitchFamily="34" charset="0"/>
            </a:endParaRPr>
          </a:p>
        </p:txBody>
      </p:sp>
      <p:sp>
        <p:nvSpPr>
          <p:cNvPr id="27652" name="Text Box 9"/>
          <p:cNvSpPr txBox="1">
            <a:spLocks noChangeArrowheads="1"/>
          </p:cNvSpPr>
          <p:nvPr/>
        </p:nvSpPr>
        <p:spPr bwMode="auto">
          <a:xfrm>
            <a:off x="7793038" y="6040438"/>
            <a:ext cx="1841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pl-PL" altLang="pl-PL">
              <a:latin typeface="Calibri" pitchFamily="34" charset="0"/>
            </a:endParaRPr>
          </a:p>
        </p:txBody>
      </p:sp>
      <p:sp>
        <p:nvSpPr>
          <p:cNvPr id="27653" name="Rectangle 2"/>
          <p:cNvSpPr>
            <a:spLocks noChangeArrowheads="1"/>
          </p:cNvSpPr>
          <p:nvPr/>
        </p:nvSpPr>
        <p:spPr bwMode="auto">
          <a:xfrm>
            <a:off x="457200" y="188913"/>
            <a:ext cx="8229600" cy="503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eaLnBrk="1" hangingPunct="1"/>
            <a:endParaRPr lang="en-GB" altLang="pl-PL" sz="2400" b="1">
              <a:solidFill>
                <a:srgbClr val="009999"/>
              </a:solidFill>
              <a:latin typeface="Calibri" pitchFamily="34" charset="0"/>
            </a:endParaRPr>
          </a:p>
        </p:txBody>
      </p:sp>
      <p:sp>
        <p:nvSpPr>
          <p:cNvPr id="27654" name="Rectangle 3"/>
          <p:cNvSpPr txBox="1">
            <a:spLocks noChangeArrowheads="1"/>
          </p:cNvSpPr>
          <p:nvPr/>
        </p:nvSpPr>
        <p:spPr bwMode="auto">
          <a:xfrm>
            <a:off x="468313" y="1052513"/>
            <a:ext cx="8229600" cy="5040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pl-PL" altLang="pl-PL" sz="2800" b="1">
              <a:latin typeface="Calibri" pitchFamily="34" charset="0"/>
            </a:endParaRPr>
          </a:p>
          <a:p>
            <a:pPr eaLnBrk="1" hangingPunct="1"/>
            <a:endParaRPr lang="pl-PL" altLang="pl-PL" sz="2800" b="1">
              <a:latin typeface="Calibri" pitchFamily="34" charset="0"/>
            </a:endParaRPr>
          </a:p>
        </p:txBody>
      </p:sp>
      <p:sp>
        <p:nvSpPr>
          <p:cNvPr id="27655" name="Rectangle 2"/>
          <p:cNvSpPr>
            <a:spLocks noChangeArrowheads="1"/>
          </p:cNvSpPr>
          <p:nvPr/>
        </p:nvSpPr>
        <p:spPr bwMode="auto">
          <a:xfrm>
            <a:off x="468313" y="260350"/>
            <a:ext cx="8229600" cy="503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eaLnBrk="1" hangingPunct="1"/>
            <a:endParaRPr lang="en-GB" altLang="pl-PL" sz="2400" b="1">
              <a:solidFill>
                <a:srgbClr val="009999"/>
              </a:solidFill>
              <a:latin typeface="Calibri" pitchFamily="34" charset="0"/>
            </a:endParaRPr>
          </a:p>
        </p:txBody>
      </p:sp>
      <p:sp>
        <p:nvSpPr>
          <p:cNvPr id="13" name="Rectangle 2"/>
          <p:cNvSpPr>
            <a:spLocks noChangeArrowheads="1"/>
          </p:cNvSpPr>
          <p:nvPr/>
        </p:nvSpPr>
        <p:spPr bwMode="auto">
          <a:xfrm>
            <a:off x="-252413" y="188913"/>
            <a:ext cx="9396413" cy="503237"/>
          </a:xfrm>
          <a:prstGeom prst="rect">
            <a:avLst/>
          </a:prstGeom>
          <a:noFill/>
          <a:ln w="9525">
            <a:noFill/>
            <a:miter lim="800000"/>
            <a:headEnd/>
            <a:tailEnd/>
          </a:ln>
        </p:spPr>
        <p:txBody>
          <a:bodyPr anchor="ctr"/>
          <a:lstStyle/>
          <a:p>
            <a:pPr lvl="1" algn="ctr" eaLnBrk="1" hangingPunct="1">
              <a:defRPr/>
            </a:pPr>
            <a:r>
              <a:rPr lang="pl-PL" sz="2000" dirty="0" smtClean="0">
                <a:solidFill>
                  <a:srgbClr val="008000"/>
                </a:solidFill>
                <a:effectLst>
                  <a:outerShdw blurRad="38100" dist="38100" dir="2700000" algn="tl">
                    <a:srgbClr val="C0C0C0"/>
                  </a:outerShdw>
                </a:effectLst>
                <a:cs typeface="Times New Roman" pitchFamily="18" charset="0"/>
              </a:rPr>
              <a:t>DZIAŁANIE:</a:t>
            </a:r>
            <a:r>
              <a:rPr lang="pl-PL" sz="2000" b="1" dirty="0" smtClean="0">
                <a:solidFill>
                  <a:srgbClr val="008000"/>
                </a:solidFill>
                <a:effectLst>
                  <a:outerShdw blurRad="38100" dist="38100" dir="2700000" algn="tl">
                    <a:srgbClr val="C0C0C0"/>
                  </a:outerShdw>
                </a:effectLst>
                <a:cs typeface="Times New Roman" pitchFamily="18" charset="0"/>
              </a:rPr>
              <a:t> </a:t>
            </a:r>
            <a:r>
              <a:rPr lang="pl-PL" sz="2000" b="1" dirty="0">
                <a:solidFill>
                  <a:srgbClr val="008000"/>
                </a:solidFill>
                <a:effectLst>
                  <a:outerShdw blurRad="38100" dist="38100" dir="2700000" algn="tl">
                    <a:srgbClr val="C0C0C0"/>
                  </a:outerShdw>
                </a:effectLst>
                <a:cs typeface="Times New Roman" pitchFamily="18" charset="0"/>
              </a:rPr>
              <a:t>Inwestycje w rozwój obszarów leśnych </a:t>
            </a:r>
            <a:br>
              <a:rPr lang="pl-PL" sz="2000" b="1" dirty="0">
                <a:solidFill>
                  <a:srgbClr val="008000"/>
                </a:solidFill>
                <a:effectLst>
                  <a:outerShdw blurRad="38100" dist="38100" dir="2700000" algn="tl">
                    <a:srgbClr val="C0C0C0"/>
                  </a:outerShdw>
                </a:effectLst>
                <a:cs typeface="Times New Roman" pitchFamily="18" charset="0"/>
              </a:rPr>
            </a:br>
            <a:r>
              <a:rPr lang="pl-PL" sz="2000" b="1" dirty="0">
                <a:solidFill>
                  <a:srgbClr val="008000"/>
                </a:solidFill>
                <a:effectLst>
                  <a:outerShdw blurRad="38100" dist="38100" dir="2700000" algn="tl">
                    <a:srgbClr val="C0C0C0"/>
                  </a:outerShdw>
                </a:effectLst>
                <a:cs typeface="Times New Roman" pitchFamily="18" charset="0"/>
              </a:rPr>
              <a:t>i poprawę żywotności lasów</a:t>
            </a:r>
            <a:endParaRPr lang="en-GB" sz="2400" b="1" dirty="0">
              <a:solidFill>
                <a:srgbClr val="008000"/>
              </a:solidFill>
              <a:effectLst>
                <a:outerShdw blurRad="38100" dist="38100" dir="2700000" algn="tl">
                  <a:srgbClr val="C0C0C0"/>
                </a:outerShdw>
              </a:effectLst>
              <a:cs typeface="Times New Roman" pitchFamily="18" charset="0"/>
            </a:endParaRPr>
          </a:p>
        </p:txBody>
      </p:sp>
      <p:sp>
        <p:nvSpPr>
          <p:cNvPr id="27657" name="Rectangle 3"/>
          <p:cNvSpPr>
            <a:spLocks/>
          </p:cNvSpPr>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gn="just" eaLnBrk="1" hangingPunct="1"/>
            <a:r>
              <a:rPr lang="pl-PL" altLang="pl-PL" sz="2400" b="1"/>
              <a:t>	</a:t>
            </a:r>
            <a:endParaRPr lang="pl-PL" altLang="pl-PL" sz="2400" b="1" u="sng">
              <a:cs typeface="Arial" charset="0"/>
            </a:endParaRPr>
          </a:p>
        </p:txBody>
      </p:sp>
      <p:sp>
        <p:nvSpPr>
          <p:cNvPr id="10251" name="Rectangle 3"/>
          <p:cNvSpPr>
            <a:spLocks/>
          </p:cNvSpPr>
          <p:nvPr/>
        </p:nvSpPr>
        <p:spPr bwMode="auto">
          <a:xfrm>
            <a:off x="261938" y="1046643"/>
            <a:ext cx="8642350" cy="5295900"/>
          </a:xfrm>
          <a:prstGeom prst="rect">
            <a:avLst/>
          </a:prstGeom>
          <a:noFill/>
          <a:ln w="9525">
            <a:noFill/>
            <a:miter lim="800000"/>
            <a:headEnd/>
            <a:tailEnd/>
          </a:ln>
        </p:spPr>
        <p:txBody>
          <a:bodyPr/>
          <a:lstStyle/>
          <a:p>
            <a:pPr marL="342900" indent="-342900" algn="just" eaLnBrk="1" hangingPunct="1">
              <a:defRPr/>
            </a:pPr>
            <a:r>
              <a:rPr lang="pl-PL" altLang="pl-PL" b="1" u="sng" dirty="0" err="1">
                <a:solidFill>
                  <a:srgbClr val="00B050"/>
                </a:solidFill>
              </a:rPr>
              <a:t>Poddziałanie</a:t>
            </a:r>
            <a:r>
              <a:rPr lang="pl-PL" altLang="pl-PL" b="1" dirty="0">
                <a:solidFill>
                  <a:srgbClr val="00B050"/>
                </a:solidFill>
              </a:rPr>
              <a:t>:</a:t>
            </a:r>
          </a:p>
          <a:p>
            <a:pPr marL="342900" indent="-342900" algn="just" eaLnBrk="1" hangingPunct="1">
              <a:defRPr/>
            </a:pPr>
            <a:r>
              <a:rPr lang="pl-PL" altLang="pl-PL" b="1" i="1" dirty="0"/>
              <a:t>Zalesianie i tworzenie terenów zalesionych</a:t>
            </a:r>
          </a:p>
          <a:p>
            <a:pPr marL="342900" indent="-342900" algn="just" eaLnBrk="1" hangingPunct="1">
              <a:defRPr/>
            </a:pPr>
            <a:endParaRPr lang="pl-PL" altLang="pl-PL" b="1" i="1" dirty="0"/>
          </a:p>
          <a:p>
            <a:pPr algn="just" eaLnBrk="1" hangingPunct="1">
              <a:defRPr/>
            </a:pPr>
            <a:r>
              <a:rPr lang="pl-PL" altLang="pl-PL" b="1" u="sng" dirty="0">
                <a:solidFill>
                  <a:srgbClr val="00B050"/>
                </a:solidFill>
              </a:rPr>
              <a:t>Budżet działania</a:t>
            </a:r>
            <a:r>
              <a:rPr lang="pl-PL" altLang="pl-PL" b="1" dirty="0">
                <a:solidFill>
                  <a:srgbClr val="00B050"/>
                </a:solidFill>
              </a:rPr>
              <a:t>:</a:t>
            </a:r>
            <a:r>
              <a:rPr lang="pl-PL" altLang="pl-PL" b="1" dirty="0"/>
              <a:t> </a:t>
            </a:r>
            <a:r>
              <a:rPr lang="pl-PL" altLang="pl-PL" b="1" dirty="0">
                <a:solidFill>
                  <a:srgbClr val="FF0000"/>
                </a:solidFill>
              </a:rPr>
              <a:t>300 997 069 euro </a:t>
            </a:r>
          </a:p>
          <a:p>
            <a:pPr marL="342900" indent="-342900" algn="just" eaLnBrk="1" hangingPunct="1">
              <a:defRPr/>
            </a:pPr>
            <a:endParaRPr lang="pl-PL" altLang="pl-PL" i="1" dirty="0">
              <a:solidFill>
                <a:srgbClr val="0070C0"/>
              </a:solidFill>
            </a:endParaRPr>
          </a:p>
          <a:p>
            <a:pPr marL="342900" indent="-342900" algn="just" eaLnBrk="1" hangingPunct="1">
              <a:defRPr/>
            </a:pPr>
            <a:r>
              <a:rPr lang="pl-PL" altLang="pl-PL" b="1" u="sng" dirty="0">
                <a:solidFill>
                  <a:srgbClr val="00B050"/>
                </a:solidFill>
              </a:rPr>
              <a:t>Beneficjenci: </a:t>
            </a:r>
          </a:p>
          <a:p>
            <a:pPr marL="342900" indent="-342900" algn="just" eaLnBrk="1" hangingPunct="1">
              <a:buFont typeface="Symbol" pitchFamily="18" charset="2"/>
              <a:buChar char="-"/>
              <a:defRPr/>
            </a:pPr>
            <a:r>
              <a:rPr lang="pl-PL" altLang="pl-PL" b="1" dirty="0"/>
              <a:t>rolnicy - właściciele gruntów rolnych oraz gruntów innych niż rolne;</a:t>
            </a:r>
          </a:p>
          <a:p>
            <a:pPr marL="342900" indent="-342900" algn="just" eaLnBrk="1" hangingPunct="1">
              <a:buFont typeface="Symbol" pitchFamily="18" charset="2"/>
              <a:buChar char="-"/>
              <a:defRPr/>
            </a:pPr>
            <a:r>
              <a:rPr lang="pl-PL" altLang="pl-PL" b="1" dirty="0"/>
              <a:t>jednostki samorządu terytorialnego będące właścicielami gruntów rolnych oraz gruntów innych niż rolne – w zakresie kosztów założenia.</a:t>
            </a:r>
          </a:p>
          <a:p>
            <a:pPr marL="342900" indent="-342900" algn="just" eaLnBrk="1" hangingPunct="1">
              <a:defRPr/>
            </a:pPr>
            <a:endParaRPr lang="pl-PL" altLang="pl-PL" b="1" dirty="0"/>
          </a:p>
          <a:p>
            <a:pPr algn="just">
              <a:defRPr/>
            </a:pPr>
            <a:r>
              <a:rPr lang="pl-PL" b="1" u="sng" dirty="0">
                <a:solidFill>
                  <a:srgbClr val="00B050"/>
                </a:solidFill>
              </a:rPr>
              <a:t>Rodzaj wsparcia:  </a:t>
            </a:r>
            <a:endParaRPr lang="pl-PL" u="sng" dirty="0">
              <a:solidFill>
                <a:srgbClr val="00B050"/>
              </a:solidFill>
            </a:endParaRPr>
          </a:p>
          <a:p>
            <a:pPr algn="just">
              <a:defRPr/>
            </a:pPr>
            <a:r>
              <a:rPr lang="pl-PL" dirty="0"/>
              <a:t>Pomoc jest przyznawana </a:t>
            </a:r>
            <a:r>
              <a:rPr lang="pl-PL" b="1" dirty="0"/>
              <a:t>w formie ryczałtu na hektar</a:t>
            </a:r>
            <a:r>
              <a:rPr lang="pl-PL" dirty="0"/>
              <a:t>: </a:t>
            </a:r>
          </a:p>
          <a:p>
            <a:pPr marL="271463" indent="-271463" algn="just">
              <a:buFont typeface="Wingdings" pitchFamily="2" charset="2"/>
              <a:buChar char="Ø"/>
              <a:defRPr/>
            </a:pPr>
            <a:r>
              <a:rPr lang="pl-PL" dirty="0"/>
              <a:t>za wykonanie zalesienia gruntów rolnych lub innych niż rolne oraz dolesienia na terenach pokrytych samosiewem, oraz ewentualną ochronę poprzez ogrodzenie bądź palikowanie tzw. </a:t>
            </a:r>
            <a:r>
              <a:rPr lang="pl-PL" b="1" dirty="0"/>
              <a:t>wsparcie na zalesienie</a:t>
            </a:r>
            <a:r>
              <a:rPr lang="pl-PL" dirty="0"/>
              <a:t> – </a:t>
            </a:r>
            <a:r>
              <a:rPr lang="pl-PL" b="1" dirty="0"/>
              <a:t>wypłacana jednorazowo;  </a:t>
            </a:r>
          </a:p>
          <a:p>
            <a:pPr marL="271463" indent="-271463" algn="just">
              <a:buFont typeface="Wingdings" pitchFamily="2" charset="2"/>
              <a:buChar char="Ø"/>
              <a:defRPr/>
            </a:pPr>
            <a:r>
              <a:rPr lang="pl-PL" dirty="0"/>
              <a:t>na utrzymanie, pielęgnowanie i ewentualną ochronę przed zwierzyną poprzez stosowanie repelentów, tzw. </a:t>
            </a:r>
            <a:r>
              <a:rPr lang="pl-PL" b="1" dirty="0"/>
              <a:t>premia pielęgnacyjna – wypłacana przez 5 lat;</a:t>
            </a:r>
          </a:p>
          <a:p>
            <a:pPr marL="271463" indent="-271463" algn="just">
              <a:buFont typeface="Wingdings" pitchFamily="2" charset="2"/>
              <a:buChar char="Ø"/>
              <a:defRPr/>
            </a:pPr>
            <a:r>
              <a:rPr lang="pl-PL" dirty="0"/>
              <a:t>na pokrycie utraconych dochodów z działalności rolniczej, tzw. </a:t>
            </a:r>
            <a:r>
              <a:rPr lang="pl-PL" b="1" dirty="0"/>
              <a:t>premia zalesieniowa – wypłacana przez 12 lat</a:t>
            </a:r>
            <a:r>
              <a:rPr lang="pl-PL" dirty="0"/>
              <a:t>. </a:t>
            </a:r>
          </a:p>
          <a:p>
            <a:pPr marL="342900" indent="-342900" algn="just" eaLnBrk="1" hangingPunct="1">
              <a:defRPr/>
            </a:pPr>
            <a:endParaRPr lang="pl-PL" altLang="pl-PL" b="1" dirty="0">
              <a:solidFill>
                <a:srgbClr val="008000"/>
              </a:solidFill>
            </a:endParaRPr>
          </a:p>
        </p:txBody>
      </p:sp>
      <p:sp>
        <p:nvSpPr>
          <p:cNvPr id="4" name="Symbol zastępczy numeru slajdu 3"/>
          <p:cNvSpPr>
            <a:spLocks noGrp="1"/>
          </p:cNvSpPr>
          <p:nvPr>
            <p:ph type="sldNum" sz="quarter" idx="12"/>
          </p:nvPr>
        </p:nvSpPr>
        <p:spPr/>
        <p:txBody>
          <a:bodyPr/>
          <a:lstStyle/>
          <a:p>
            <a:pPr>
              <a:defRPr/>
            </a:pPr>
            <a:fld id="{827DB400-EF1B-408F-897A-A3FA3A1DB194}" type="slidenum">
              <a:rPr lang="pl-PL" smtClean="0"/>
              <a:pPr>
                <a:defRPr/>
              </a:pPr>
              <a:t>85</a:t>
            </a:fld>
            <a:endParaRPr lang="pl-PL" dirty="0"/>
          </a:p>
        </p:txBody>
      </p:sp>
    </p:spTree>
    <p:extLst>
      <p:ext uri="{BB962C8B-B14F-4D97-AF65-F5344CB8AC3E}">
        <p14:creationId xmlns:p14="http://schemas.microsoft.com/office/powerpoint/2010/main" xmlns="" val="2712368635"/>
      </p:ext>
    </p:extLst>
  </p:cSld>
  <p:clrMapOvr>
    <a:masterClrMapping/>
  </p:clrMapOvr>
  <p:transition>
    <p:fade thruBlk="1"/>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5"/>
          <p:cNvSpPr txBox="1">
            <a:spLocks noChangeArrowheads="1"/>
          </p:cNvSpPr>
          <p:nvPr/>
        </p:nvSpPr>
        <p:spPr bwMode="auto">
          <a:xfrm>
            <a:off x="900113" y="5805488"/>
            <a:ext cx="7580312"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pl-PL" altLang="pl-PL">
              <a:latin typeface="Calibri" pitchFamily="34" charset="0"/>
            </a:endParaRPr>
          </a:p>
        </p:txBody>
      </p:sp>
      <p:sp>
        <p:nvSpPr>
          <p:cNvPr id="28675" name="Text Box 7"/>
          <p:cNvSpPr txBox="1">
            <a:spLocks noChangeArrowheads="1"/>
          </p:cNvSpPr>
          <p:nvPr/>
        </p:nvSpPr>
        <p:spPr bwMode="auto">
          <a:xfrm>
            <a:off x="519113" y="6040438"/>
            <a:ext cx="1841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pl-PL" altLang="pl-PL">
              <a:latin typeface="Calibri" pitchFamily="34" charset="0"/>
            </a:endParaRPr>
          </a:p>
        </p:txBody>
      </p:sp>
      <p:sp>
        <p:nvSpPr>
          <p:cNvPr id="28676" name="Text Box 9"/>
          <p:cNvSpPr txBox="1">
            <a:spLocks noChangeArrowheads="1"/>
          </p:cNvSpPr>
          <p:nvPr/>
        </p:nvSpPr>
        <p:spPr bwMode="auto">
          <a:xfrm>
            <a:off x="7793038" y="6040438"/>
            <a:ext cx="1841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pl-PL" altLang="pl-PL">
              <a:latin typeface="Calibri" pitchFamily="34" charset="0"/>
            </a:endParaRPr>
          </a:p>
        </p:txBody>
      </p:sp>
      <p:sp>
        <p:nvSpPr>
          <p:cNvPr id="28677" name="Rectangle 2"/>
          <p:cNvSpPr>
            <a:spLocks noChangeArrowheads="1"/>
          </p:cNvSpPr>
          <p:nvPr/>
        </p:nvSpPr>
        <p:spPr bwMode="auto">
          <a:xfrm>
            <a:off x="457200" y="188913"/>
            <a:ext cx="8229600" cy="503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eaLnBrk="1" hangingPunct="1"/>
            <a:endParaRPr lang="en-GB" altLang="pl-PL" sz="2400" b="1">
              <a:solidFill>
                <a:srgbClr val="009999"/>
              </a:solidFill>
              <a:latin typeface="Calibri" pitchFamily="34" charset="0"/>
            </a:endParaRPr>
          </a:p>
        </p:txBody>
      </p:sp>
      <p:sp>
        <p:nvSpPr>
          <p:cNvPr id="28678" name="Rectangle 2"/>
          <p:cNvSpPr>
            <a:spLocks noChangeArrowheads="1"/>
          </p:cNvSpPr>
          <p:nvPr/>
        </p:nvSpPr>
        <p:spPr bwMode="auto">
          <a:xfrm>
            <a:off x="468313" y="260350"/>
            <a:ext cx="8229600" cy="503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eaLnBrk="1" hangingPunct="1"/>
            <a:endParaRPr lang="en-GB" altLang="pl-PL" sz="2400" b="1">
              <a:solidFill>
                <a:srgbClr val="009999"/>
              </a:solidFill>
              <a:latin typeface="Calibri" pitchFamily="34" charset="0"/>
            </a:endParaRPr>
          </a:p>
        </p:txBody>
      </p:sp>
      <p:sp>
        <p:nvSpPr>
          <p:cNvPr id="28679" name="Rectangle 2"/>
          <p:cNvSpPr>
            <a:spLocks noChangeArrowheads="1"/>
          </p:cNvSpPr>
          <p:nvPr/>
        </p:nvSpPr>
        <p:spPr bwMode="auto">
          <a:xfrm>
            <a:off x="1475656" y="188913"/>
            <a:ext cx="8358187" cy="503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marL="342900" indent="-342900" algn="just" eaLnBrk="1" hangingPunct="1"/>
            <a:r>
              <a:rPr lang="pl-PL" altLang="pl-PL" b="1" u="sng" dirty="0">
                <a:solidFill>
                  <a:srgbClr val="008000"/>
                </a:solidFill>
              </a:rPr>
              <a:t>Poddziałanie</a:t>
            </a:r>
            <a:r>
              <a:rPr lang="pl-PL" altLang="pl-PL" b="1" dirty="0">
                <a:solidFill>
                  <a:srgbClr val="008000"/>
                </a:solidFill>
              </a:rPr>
              <a:t>: Zalesianie i tworzenie terenów zalesionych</a:t>
            </a:r>
          </a:p>
        </p:txBody>
      </p:sp>
      <p:sp>
        <p:nvSpPr>
          <p:cNvPr id="28680" name="Rectangle 3"/>
          <p:cNvSpPr>
            <a:spLocks/>
          </p:cNvSpPr>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gn="just" eaLnBrk="1" hangingPunct="1"/>
            <a:r>
              <a:rPr lang="pl-PL" altLang="pl-PL" sz="2400" b="1"/>
              <a:t>	</a:t>
            </a:r>
            <a:endParaRPr lang="pl-PL" altLang="pl-PL" sz="2400" b="1" u="sng">
              <a:cs typeface="Arial" charset="0"/>
            </a:endParaRPr>
          </a:p>
        </p:txBody>
      </p:sp>
      <p:sp>
        <p:nvSpPr>
          <p:cNvPr id="10251" name="Rectangle 3"/>
          <p:cNvSpPr>
            <a:spLocks/>
          </p:cNvSpPr>
          <p:nvPr/>
        </p:nvSpPr>
        <p:spPr bwMode="auto">
          <a:xfrm>
            <a:off x="0" y="1111250"/>
            <a:ext cx="9001125" cy="5295900"/>
          </a:xfrm>
          <a:prstGeom prst="rect">
            <a:avLst/>
          </a:prstGeom>
          <a:noFill/>
          <a:ln w="9525">
            <a:noFill/>
            <a:miter lim="800000"/>
            <a:headEnd/>
            <a:tailEnd/>
          </a:ln>
        </p:spPr>
        <p:txBody>
          <a:bodyPr/>
          <a:lstStyle/>
          <a:p>
            <a:pPr algn="just">
              <a:defRPr/>
            </a:pPr>
            <a:r>
              <a:rPr lang="pl-PL" sz="1600" dirty="0"/>
              <a:t>Pomoc na zalesienie i tworzenie terenów zalesionych jest udzielana do gruntów, dla których opracowany jest </a:t>
            </a:r>
            <a:r>
              <a:rPr lang="pl-PL" sz="1600" b="1" dirty="0"/>
              <a:t>plan zalesienia </a:t>
            </a:r>
            <a:r>
              <a:rPr lang="pl-PL" sz="1600" dirty="0"/>
              <a:t>przez Nadleśniczego Państwowego Gospodarstwa Leśnego Lasy Państwowe.</a:t>
            </a:r>
          </a:p>
          <a:p>
            <a:pPr algn="just">
              <a:defRPr/>
            </a:pPr>
            <a:endParaRPr lang="pl-PL" sz="1600" dirty="0"/>
          </a:p>
          <a:p>
            <a:pPr algn="just">
              <a:defRPr/>
            </a:pPr>
            <a:r>
              <a:rPr lang="pl-PL" sz="1600" b="1" dirty="0"/>
              <a:t>Plan zalesienia określa wymogi zalesienia</a:t>
            </a:r>
            <a:r>
              <a:rPr lang="pl-PL" sz="1600" dirty="0"/>
              <a:t>, w tym w szczególności: skład gatunkowy zalesień oraz metodę sadzenia, jak również pochodzenie materiału sadzeniowego, przy uwzględnieniu lokalnych warunków siedliskowych, środowiskowych i klimatycznych danego obszaru, </a:t>
            </a:r>
            <a:r>
              <a:rPr lang="pl-PL" sz="1600" b="1" dirty="0"/>
              <a:t>a także zalecenia w zakresie utrzymania, pielęgnowania i ochrony przed zwierzyną i ewentualnej ochrony przeciwpożarowej upraw leśnych. </a:t>
            </a:r>
          </a:p>
          <a:p>
            <a:pPr algn="just">
              <a:defRPr/>
            </a:pPr>
            <a:endParaRPr lang="pl-PL" sz="1600" u="sng" dirty="0">
              <a:solidFill>
                <a:srgbClr val="00B050"/>
              </a:solidFill>
            </a:endParaRPr>
          </a:p>
          <a:p>
            <a:pPr algn="just">
              <a:defRPr/>
            </a:pPr>
            <a:r>
              <a:rPr lang="pl-PL" sz="1600" b="1" u="sng" dirty="0">
                <a:solidFill>
                  <a:srgbClr val="00B050"/>
                </a:solidFill>
              </a:rPr>
              <a:t>Warunki </a:t>
            </a:r>
            <a:r>
              <a:rPr lang="pl-PL" sz="1600" b="1" u="sng" dirty="0" err="1">
                <a:solidFill>
                  <a:srgbClr val="00B050"/>
                </a:solidFill>
              </a:rPr>
              <a:t>kwalifikowalności</a:t>
            </a:r>
            <a:r>
              <a:rPr lang="pl-PL" sz="1600" b="1" u="sng" dirty="0">
                <a:solidFill>
                  <a:srgbClr val="00B050"/>
                </a:solidFill>
              </a:rPr>
              <a:t>: </a:t>
            </a:r>
            <a:endParaRPr lang="pl-PL" sz="1600" u="sng" dirty="0">
              <a:solidFill>
                <a:srgbClr val="00B050"/>
              </a:solidFill>
            </a:endParaRPr>
          </a:p>
          <a:p>
            <a:pPr algn="just">
              <a:defRPr/>
            </a:pPr>
            <a:r>
              <a:rPr lang="pl-PL" sz="1600" b="1" dirty="0"/>
              <a:t>Pomoc  może być przyznana, jeżeli</a:t>
            </a:r>
            <a:r>
              <a:rPr lang="pl-PL" sz="1600" dirty="0"/>
              <a:t>:</a:t>
            </a:r>
          </a:p>
          <a:p>
            <a:pPr marL="361950" indent="-361950" algn="just">
              <a:buFont typeface="Wingdings" pitchFamily="2" charset="2"/>
              <a:buChar char="Ø"/>
              <a:defRPr/>
            </a:pPr>
            <a:r>
              <a:rPr lang="pl-PL" sz="1600" dirty="0"/>
              <a:t>minimalna powierzchnia gruntu objętego pomocą wynosi </a:t>
            </a:r>
            <a:r>
              <a:rPr lang="pl-PL" sz="1600" b="1" dirty="0"/>
              <a:t>co najmniej 0,1 ha; </a:t>
            </a:r>
          </a:p>
          <a:p>
            <a:pPr marL="361950" indent="-361950" algn="just">
              <a:buFont typeface="Wingdings" pitchFamily="2" charset="2"/>
              <a:buChar char="Ø"/>
              <a:defRPr/>
            </a:pPr>
            <a:r>
              <a:rPr lang="pl-PL" sz="1600" b="1" dirty="0"/>
              <a:t>pomocą objęte są grunty:</a:t>
            </a:r>
          </a:p>
          <a:p>
            <a:pPr marL="541338" indent="-179388" algn="just">
              <a:buFont typeface="Arial" pitchFamily="34" charset="0"/>
              <a:buChar char="•"/>
              <a:defRPr/>
            </a:pPr>
            <a:r>
              <a:rPr lang="pl-PL" sz="1600" dirty="0"/>
              <a:t>stanowiące </a:t>
            </a:r>
            <a:r>
              <a:rPr lang="pl-PL" sz="1600" b="1" dirty="0"/>
              <a:t>grunty orne lub sady</a:t>
            </a:r>
          </a:p>
          <a:p>
            <a:pPr marL="541338" indent="-179388" algn="just">
              <a:buFont typeface="Arial" pitchFamily="34" charset="0"/>
              <a:buChar char="•"/>
              <a:defRPr/>
            </a:pPr>
            <a:r>
              <a:rPr lang="pl-PL" sz="1600" dirty="0"/>
              <a:t>inne niż rolne - wykazane w ewidencji gruntów, jako użytki rolne lub grunty zadrzewione </a:t>
            </a:r>
            <a:r>
              <a:rPr lang="pl-PL" sz="1600" dirty="0" smtClean="0"/>
              <a:t/>
            </a:r>
            <a:br>
              <a:rPr lang="pl-PL" sz="1600" dirty="0" smtClean="0"/>
            </a:br>
            <a:r>
              <a:rPr lang="pl-PL" sz="1600" dirty="0" smtClean="0"/>
              <a:t>i </a:t>
            </a:r>
            <a:r>
              <a:rPr lang="pl-PL" sz="1600" dirty="0"/>
              <a:t>zakrzewione na użytkach rolnych niewykorzystywane do produkcji rolniczej.</a:t>
            </a:r>
          </a:p>
          <a:p>
            <a:pPr marL="541338" indent="-179388" algn="just">
              <a:defRPr/>
            </a:pPr>
            <a:endParaRPr lang="pl-PL" sz="1600" dirty="0"/>
          </a:p>
          <a:p>
            <a:pPr algn="just">
              <a:defRPr/>
            </a:pPr>
            <a:r>
              <a:rPr lang="pl-PL" sz="1600" dirty="0"/>
              <a:t>Maksymalna powierzchnia gruntu objętego pomocą w okresie programowania 2014-2020 na jednego beneficjenta </a:t>
            </a:r>
            <a:r>
              <a:rPr lang="pl-PL" sz="1600" b="1" dirty="0"/>
              <a:t>nie będzie większa niż 20 ha.</a:t>
            </a:r>
          </a:p>
          <a:p>
            <a:pPr algn="just">
              <a:defRPr/>
            </a:pPr>
            <a:endParaRPr lang="pl-PL" sz="1600" b="1" dirty="0"/>
          </a:p>
          <a:p>
            <a:pPr algn="just">
              <a:defRPr/>
            </a:pPr>
            <a:r>
              <a:rPr lang="pl-PL" sz="1600" b="1" dirty="0"/>
              <a:t>Stawki na zalesienie zostały określone ryczałtowo na 1 ha lub na metr bieżący. W przypadku premii pielęgnacyjnej i zalesieniowej są to stawki jednoroczne.</a:t>
            </a:r>
          </a:p>
          <a:p>
            <a:pPr algn="just">
              <a:defRPr/>
            </a:pPr>
            <a:endParaRPr lang="pl-PL" sz="1600" dirty="0"/>
          </a:p>
        </p:txBody>
      </p:sp>
      <p:sp>
        <p:nvSpPr>
          <p:cNvPr id="4" name="Symbol zastępczy numeru slajdu 3"/>
          <p:cNvSpPr>
            <a:spLocks noGrp="1"/>
          </p:cNvSpPr>
          <p:nvPr>
            <p:ph type="sldNum" sz="quarter" idx="12"/>
          </p:nvPr>
        </p:nvSpPr>
        <p:spPr/>
        <p:txBody>
          <a:bodyPr/>
          <a:lstStyle/>
          <a:p>
            <a:pPr>
              <a:defRPr/>
            </a:pPr>
            <a:fld id="{827DB400-EF1B-408F-897A-A3FA3A1DB194}" type="slidenum">
              <a:rPr lang="pl-PL" smtClean="0"/>
              <a:pPr>
                <a:defRPr/>
              </a:pPr>
              <a:t>86</a:t>
            </a:fld>
            <a:endParaRPr lang="pl-PL" dirty="0"/>
          </a:p>
        </p:txBody>
      </p:sp>
    </p:spTree>
    <p:extLst>
      <p:ext uri="{BB962C8B-B14F-4D97-AF65-F5344CB8AC3E}">
        <p14:creationId xmlns:p14="http://schemas.microsoft.com/office/powerpoint/2010/main" xmlns="" val="3582313702"/>
      </p:ext>
    </p:extLst>
  </p:cSld>
  <p:clrMapOvr>
    <a:masterClrMapping/>
  </p:clrMapOvr>
  <p:transition>
    <p:fade thruBlk="1"/>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5"/>
          <p:cNvSpPr txBox="1">
            <a:spLocks noChangeArrowheads="1"/>
          </p:cNvSpPr>
          <p:nvPr/>
        </p:nvSpPr>
        <p:spPr bwMode="auto">
          <a:xfrm>
            <a:off x="900113" y="5805488"/>
            <a:ext cx="7580312"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pl-PL" altLang="pl-PL">
              <a:latin typeface="Calibri" pitchFamily="34" charset="0"/>
            </a:endParaRPr>
          </a:p>
        </p:txBody>
      </p:sp>
      <p:sp>
        <p:nvSpPr>
          <p:cNvPr id="29699" name="Text Box 7"/>
          <p:cNvSpPr txBox="1">
            <a:spLocks noChangeArrowheads="1"/>
          </p:cNvSpPr>
          <p:nvPr/>
        </p:nvSpPr>
        <p:spPr bwMode="auto">
          <a:xfrm>
            <a:off x="519113" y="6040438"/>
            <a:ext cx="1841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pl-PL" altLang="pl-PL">
              <a:latin typeface="Calibri" pitchFamily="34" charset="0"/>
            </a:endParaRPr>
          </a:p>
        </p:txBody>
      </p:sp>
      <p:sp>
        <p:nvSpPr>
          <p:cNvPr id="29700" name="Text Box 9"/>
          <p:cNvSpPr txBox="1">
            <a:spLocks noChangeArrowheads="1"/>
          </p:cNvSpPr>
          <p:nvPr/>
        </p:nvSpPr>
        <p:spPr bwMode="auto">
          <a:xfrm>
            <a:off x="7793038" y="6040438"/>
            <a:ext cx="1841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pl-PL" altLang="pl-PL">
              <a:latin typeface="Calibri" pitchFamily="34" charset="0"/>
            </a:endParaRPr>
          </a:p>
        </p:txBody>
      </p:sp>
      <p:sp>
        <p:nvSpPr>
          <p:cNvPr id="29701" name="Rectangle 2"/>
          <p:cNvSpPr>
            <a:spLocks noChangeArrowheads="1"/>
          </p:cNvSpPr>
          <p:nvPr/>
        </p:nvSpPr>
        <p:spPr bwMode="auto">
          <a:xfrm>
            <a:off x="457200" y="188913"/>
            <a:ext cx="8229600" cy="503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eaLnBrk="1" hangingPunct="1"/>
            <a:endParaRPr lang="en-GB" altLang="pl-PL" sz="2400" b="1">
              <a:solidFill>
                <a:srgbClr val="009999"/>
              </a:solidFill>
              <a:latin typeface="Calibri" pitchFamily="34" charset="0"/>
            </a:endParaRPr>
          </a:p>
        </p:txBody>
      </p:sp>
      <p:sp>
        <p:nvSpPr>
          <p:cNvPr id="29702" name="Rectangle 3"/>
          <p:cNvSpPr txBox="1">
            <a:spLocks noChangeArrowheads="1"/>
          </p:cNvSpPr>
          <p:nvPr/>
        </p:nvSpPr>
        <p:spPr bwMode="auto">
          <a:xfrm>
            <a:off x="468313" y="1052513"/>
            <a:ext cx="8229600" cy="5040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pl-PL" altLang="pl-PL" sz="2800" b="1">
              <a:latin typeface="Calibri" pitchFamily="34" charset="0"/>
            </a:endParaRPr>
          </a:p>
          <a:p>
            <a:pPr eaLnBrk="1" hangingPunct="1"/>
            <a:endParaRPr lang="pl-PL" altLang="pl-PL" sz="2800" b="1">
              <a:latin typeface="Calibri" pitchFamily="34" charset="0"/>
            </a:endParaRPr>
          </a:p>
        </p:txBody>
      </p:sp>
      <p:sp>
        <p:nvSpPr>
          <p:cNvPr id="29703" name="Rectangle 2"/>
          <p:cNvSpPr>
            <a:spLocks noChangeArrowheads="1"/>
          </p:cNvSpPr>
          <p:nvPr/>
        </p:nvSpPr>
        <p:spPr bwMode="auto">
          <a:xfrm>
            <a:off x="468313" y="260350"/>
            <a:ext cx="8229600" cy="503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eaLnBrk="1" hangingPunct="1"/>
            <a:endParaRPr lang="en-GB" altLang="pl-PL" sz="2400" b="1">
              <a:solidFill>
                <a:srgbClr val="009999"/>
              </a:solidFill>
              <a:latin typeface="Calibri" pitchFamily="34" charset="0"/>
            </a:endParaRPr>
          </a:p>
        </p:txBody>
      </p:sp>
      <p:sp>
        <p:nvSpPr>
          <p:cNvPr id="13" name="Rectangle 2"/>
          <p:cNvSpPr>
            <a:spLocks noChangeArrowheads="1"/>
          </p:cNvSpPr>
          <p:nvPr/>
        </p:nvSpPr>
        <p:spPr bwMode="auto">
          <a:xfrm>
            <a:off x="-252413" y="285750"/>
            <a:ext cx="9396413" cy="503238"/>
          </a:xfrm>
          <a:prstGeom prst="rect">
            <a:avLst/>
          </a:prstGeom>
          <a:noFill/>
          <a:ln w="9525">
            <a:noFill/>
            <a:miter lim="800000"/>
            <a:headEnd/>
            <a:tailEnd/>
          </a:ln>
        </p:spPr>
        <p:txBody>
          <a:bodyPr anchor="ctr"/>
          <a:lstStyle/>
          <a:p>
            <a:pPr lvl="1" algn="ctr" eaLnBrk="1" hangingPunct="1">
              <a:defRPr/>
            </a:pPr>
            <a:r>
              <a:rPr lang="pl-PL" altLang="pl-PL" sz="2000" b="1" u="sng" dirty="0" err="1">
                <a:solidFill>
                  <a:srgbClr val="008000"/>
                </a:solidFill>
              </a:rPr>
              <a:t>Poddziałanie</a:t>
            </a:r>
            <a:r>
              <a:rPr lang="pl-PL" altLang="pl-PL" sz="2000" b="1" dirty="0">
                <a:solidFill>
                  <a:srgbClr val="008000"/>
                </a:solidFill>
              </a:rPr>
              <a:t>: Zalesianie i tworzenie terenów zalesionych</a:t>
            </a:r>
          </a:p>
          <a:p>
            <a:pPr lvl="1" algn="ctr" eaLnBrk="1" hangingPunct="1">
              <a:defRPr/>
            </a:pPr>
            <a:r>
              <a:rPr lang="pl-PL" sz="2000" b="1" dirty="0">
                <a:solidFill>
                  <a:srgbClr val="008000"/>
                </a:solidFill>
                <a:effectLst>
                  <a:outerShdw blurRad="38100" dist="38100" dir="2700000" algn="tl">
                    <a:srgbClr val="C0C0C0"/>
                  </a:outerShdw>
                </a:effectLst>
                <a:cs typeface="Arial" charset="0"/>
              </a:rPr>
              <a:t>– proponowane stawki płatności</a:t>
            </a:r>
          </a:p>
          <a:p>
            <a:pPr lvl="1" algn="ctr" eaLnBrk="1" hangingPunct="1">
              <a:defRPr/>
            </a:pPr>
            <a:endParaRPr lang="en-GB" sz="2000" b="1" dirty="0">
              <a:solidFill>
                <a:srgbClr val="008000"/>
              </a:solidFill>
              <a:effectLst>
                <a:outerShdw blurRad="38100" dist="38100" dir="2700000" algn="tl">
                  <a:srgbClr val="C0C0C0"/>
                </a:outerShdw>
              </a:effectLst>
              <a:cs typeface="Arial" charset="0"/>
            </a:endParaRPr>
          </a:p>
        </p:txBody>
      </p:sp>
      <p:sp>
        <p:nvSpPr>
          <p:cNvPr id="29705" name="Rectangle 3"/>
          <p:cNvSpPr>
            <a:spLocks/>
          </p:cNvSpPr>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gn="just" eaLnBrk="1" hangingPunct="1"/>
            <a:r>
              <a:rPr lang="pl-PL" altLang="pl-PL" sz="2400" b="1"/>
              <a:t>	</a:t>
            </a:r>
            <a:endParaRPr lang="pl-PL" altLang="pl-PL" sz="2400" b="1" u="sng">
              <a:cs typeface="Arial" charset="0"/>
            </a:endParaRPr>
          </a:p>
        </p:txBody>
      </p:sp>
      <p:sp>
        <p:nvSpPr>
          <p:cNvPr id="29707" name="Line 431"/>
          <p:cNvSpPr>
            <a:spLocks noChangeShapeType="1"/>
          </p:cNvSpPr>
          <p:nvPr/>
        </p:nvSpPr>
        <p:spPr bwMode="auto">
          <a:xfrm>
            <a:off x="6864350" y="3582988"/>
            <a:ext cx="0" cy="0"/>
          </a:xfrm>
          <a:prstGeom prst="line">
            <a:avLst/>
          </a:prstGeom>
          <a:noFill/>
          <a:ln w="12700" cap="rnd">
            <a:solidFill>
              <a:srgbClr val="000000"/>
            </a:solidFill>
            <a:round/>
            <a:headEnd/>
            <a:tailEnd/>
          </a:ln>
          <a:extLst>
            <a:ext uri="{909E8E84-426E-40DD-AFC4-6F175D3DCCD1}">
              <a14:hiddenFill xmlns:a14="http://schemas.microsoft.com/office/drawing/2010/main" xmlns="">
                <a:noFill/>
              </a14:hiddenFill>
            </a:ext>
          </a:extLst>
        </p:spPr>
        <p:txBody>
          <a:bodyPr/>
          <a:lstStyle/>
          <a:p>
            <a:endParaRPr lang="pl-PL"/>
          </a:p>
        </p:txBody>
      </p:sp>
      <p:sp>
        <p:nvSpPr>
          <p:cNvPr id="29708" name="Line 432"/>
          <p:cNvSpPr>
            <a:spLocks noChangeShapeType="1"/>
          </p:cNvSpPr>
          <p:nvPr/>
        </p:nvSpPr>
        <p:spPr bwMode="auto">
          <a:xfrm>
            <a:off x="6864350" y="3835400"/>
            <a:ext cx="0" cy="0"/>
          </a:xfrm>
          <a:prstGeom prst="line">
            <a:avLst/>
          </a:prstGeom>
          <a:noFill/>
          <a:ln w="12700" cap="rnd">
            <a:solidFill>
              <a:srgbClr val="000000"/>
            </a:solidFill>
            <a:round/>
            <a:headEnd/>
            <a:tailEnd/>
          </a:ln>
          <a:extLst>
            <a:ext uri="{909E8E84-426E-40DD-AFC4-6F175D3DCCD1}">
              <a14:hiddenFill xmlns:a14="http://schemas.microsoft.com/office/drawing/2010/main" xmlns="">
                <a:noFill/>
              </a14:hiddenFill>
            </a:ext>
          </a:extLst>
        </p:spPr>
        <p:txBody>
          <a:bodyPr/>
          <a:lstStyle/>
          <a:p>
            <a:endParaRPr lang="pl-PL"/>
          </a:p>
        </p:txBody>
      </p:sp>
      <p:sp>
        <p:nvSpPr>
          <p:cNvPr id="15" name="Prostokąt 14"/>
          <p:cNvSpPr/>
          <p:nvPr/>
        </p:nvSpPr>
        <p:spPr>
          <a:xfrm>
            <a:off x="500063" y="1143000"/>
            <a:ext cx="8215312" cy="4247317"/>
          </a:xfrm>
          <a:prstGeom prst="rect">
            <a:avLst/>
          </a:prstGeom>
        </p:spPr>
        <p:txBody>
          <a:bodyPr>
            <a:spAutoFit/>
          </a:bodyPr>
          <a:lstStyle/>
          <a:p>
            <a:pPr algn="just">
              <a:defRPr/>
            </a:pPr>
            <a:r>
              <a:rPr lang="pl-PL" b="1" u="sng" dirty="0">
                <a:solidFill>
                  <a:srgbClr val="00B050"/>
                </a:solidFill>
              </a:rPr>
              <a:t>Stawki płatności:</a:t>
            </a:r>
            <a:r>
              <a:rPr lang="pl-PL" b="1" u="sng" dirty="0"/>
              <a:t> </a:t>
            </a:r>
          </a:p>
          <a:p>
            <a:pPr marL="271463" indent="-271463" algn="just">
              <a:buFont typeface="Wingdings" pitchFamily="2" charset="2"/>
              <a:buChar char="q"/>
              <a:defRPr/>
            </a:pPr>
            <a:endParaRPr lang="pl-PL" u="sng" dirty="0"/>
          </a:p>
          <a:p>
            <a:pPr marL="271463" indent="-271463" algn="just">
              <a:buFont typeface="Wingdings" pitchFamily="2" charset="2"/>
              <a:buChar char="q"/>
              <a:defRPr/>
            </a:pPr>
            <a:r>
              <a:rPr lang="pl-PL" dirty="0"/>
              <a:t> </a:t>
            </a:r>
            <a:r>
              <a:rPr lang="pl-PL" b="1" dirty="0"/>
              <a:t>wsparcie na zalesienie </a:t>
            </a:r>
            <a:r>
              <a:rPr lang="pl-PL" dirty="0"/>
              <a:t>- </a:t>
            </a:r>
            <a:r>
              <a:rPr lang="pl-PL" b="1" dirty="0"/>
              <a:t>jednorazowa</a:t>
            </a:r>
            <a:r>
              <a:rPr lang="pl-PL" dirty="0"/>
              <a:t> płatność za wykonanie zalesienia </a:t>
            </a:r>
            <a:r>
              <a:rPr lang="pl-PL" dirty="0" smtClean="0"/>
              <a:t/>
            </a:r>
            <a:br>
              <a:rPr lang="pl-PL" dirty="0" smtClean="0"/>
            </a:br>
            <a:r>
              <a:rPr lang="pl-PL" dirty="0" smtClean="0"/>
              <a:t>w </a:t>
            </a:r>
            <a:r>
              <a:rPr lang="pl-PL" dirty="0"/>
              <a:t>wysokości </a:t>
            </a:r>
            <a:r>
              <a:rPr lang="pl-PL" b="1" dirty="0"/>
              <a:t>od 4 984 zł/ha do 7 385 zł/ha </a:t>
            </a:r>
            <a:r>
              <a:rPr lang="pl-PL" dirty="0"/>
              <a:t>– w zależności od rodzaju gruntu, nachylenia powierzchni zalesionej, składu gatunkowego wykonanego zalesienia; </a:t>
            </a:r>
            <a:r>
              <a:rPr lang="pl-PL" b="1" dirty="0"/>
              <a:t>dodatkowo</a:t>
            </a:r>
            <a:r>
              <a:rPr lang="pl-PL" dirty="0"/>
              <a:t> przysługuje płatność </a:t>
            </a:r>
            <a:r>
              <a:rPr lang="pl-PL" b="1" dirty="0"/>
              <a:t>na ogrodzenie w wysokości 8,82 zł/mb lub na zabezpieczenie 3 palikami sadzonek </a:t>
            </a:r>
            <a:r>
              <a:rPr lang="pl-PL" dirty="0"/>
              <a:t>na uprawie w wysokości </a:t>
            </a:r>
            <a:r>
              <a:rPr lang="pl-PL" b="1" dirty="0"/>
              <a:t>1 132 zł/ha; </a:t>
            </a:r>
          </a:p>
          <a:p>
            <a:pPr marL="271463" indent="-271463" algn="just">
              <a:buFont typeface="Wingdings" pitchFamily="2" charset="2"/>
              <a:buChar char="q"/>
              <a:defRPr/>
            </a:pPr>
            <a:endParaRPr lang="pl-PL" dirty="0"/>
          </a:p>
          <a:p>
            <a:pPr marL="271463" indent="-271463" algn="just">
              <a:buFont typeface="Wingdings" pitchFamily="2" charset="2"/>
              <a:buChar char="q"/>
              <a:defRPr/>
            </a:pPr>
            <a:r>
              <a:rPr lang="pl-PL" b="1" dirty="0"/>
              <a:t>premia pielęgnacyjna </a:t>
            </a:r>
            <a:r>
              <a:rPr lang="pl-PL" dirty="0"/>
              <a:t>- </a:t>
            </a:r>
            <a:r>
              <a:rPr lang="pl-PL" b="1" dirty="0"/>
              <a:t>wypłacana przez 5 lat </a:t>
            </a:r>
            <a:r>
              <a:rPr lang="pl-PL" dirty="0"/>
              <a:t>na utrzymanie i pielęgnowanie uprawy w wysokości </a:t>
            </a:r>
            <a:r>
              <a:rPr lang="pl-PL" b="1" dirty="0"/>
              <a:t>od 794 zł/ha/rok do 1 628 zł/ha/rok i ewentualną ochronę przed zwierzyną </a:t>
            </a:r>
            <a:r>
              <a:rPr lang="pl-PL" dirty="0"/>
              <a:t>poprzez stosowanie repelentów (płatność w wysokości </a:t>
            </a:r>
            <a:r>
              <a:rPr lang="pl-PL" b="1" dirty="0"/>
              <a:t>424 zł/ha/rok); </a:t>
            </a:r>
          </a:p>
          <a:p>
            <a:pPr marL="271463" indent="-271463" algn="just">
              <a:buFont typeface="Wingdings" pitchFamily="2" charset="2"/>
              <a:buChar char="q"/>
              <a:defRPr/>
            </a:pPr>
            <a:endParaRPr lang="pl-PL" dirty="0"/>
          </a:p>
          <a:p>
            <a:pPr marL="271463" indent="-271463" algn="just">
              <a:buFont typeface="Wingdings" pitchFamily="2" charset="2"/>
              <a:buChar char="q"/>
              <a:defRPr/>
            </a:pPr>
            <a:r>
              <a:rPr lang="pl-PL" b="1" dirty="0"/>
              <a:t>premia zalesieniowa </a:t>
            </a:r>
            <a:r>
              <a:rPr lang="pl-PL" dirty="0"/>
              <a:t>- </a:t>
            </a:r>
            <a:r>
              <a:rPr lang="pl-PL" b="1" dirty="0"/>
              <a:t>wypłacana przez 12 lat </a:t>
            </a:r>
            <a:r>
              <a:rPr lang="pl-PL" dirty="0"/>
              <a:t>na pokrycie utraconych dochodów z działalności rolniczej – </a:t>
            </a:r>
            <a:r>
              <a:rPr lang="pl-PL" b="1" dirty="0"/>
              <a:t>1 215 zł/ha/rok</a:t>
            </a:r>
            <a:r>
              <a:rPr lang="pl-PL" dirty="0"/>
              <a:t>. </a:t>
            </a:r>
          </a:p>
        </p:txBody>
      </p:sp>
      <p:sp>
        <p:nvSpPr>
          <p:cNvPr id="4" name="Symbol zastępczy numeru slajdu 3"/>
          <p:cNvSpPr>
            <a:spLocks noGrp="1"/>
          </p:cNvSpPr>
          <p:nvPr>
            <p:ph type="sldNum" sz="quarter" idx="12"/>
          </p:nvPr>
        </p:nvSpPr>
        <p:spPr/>
        <p:txBody>
          <a:bodyPr/>
          <a:lstStyle/>
          <a:p>
            <a:pPr>
              <a:defRPr/>
            </a:pPr>
            <a:fld id="{827DB400-EF1B-408F-897A-A3FA3A1DB194}" type="slidenum">
              <a:rPr lang="pl-PL" smtClean="0"/>
              <a:pPr>
                <a:defRPr/>
              </a:pPr>
              <a:t>87</a:t>
            </a:fld>
            <a:endParaRPr lang="pl-PL" dirty="0"/>
          </a:p>
        </p:txBody>
      </p:sp>
    </p:spTree>
    <p:extLst>
      <p:ext uri="{BB962C8B-B14F-4D97-AF65-F5344CB8AC3E}">
        <p14:creationId xmlns:p14="http://schemas.microsoft.com/office/powerpoint/2010/main" xmlns="" val="3516204879"/>
      </p:ext>
    </p:extLst>
  </p:cSld>
  <p:clrMapOvr>
    <a:masterClrMapping/>
  </p:clrMapOvr>
  <p:transition>
    <p:fade thruBlk="1"/>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5"/>
          <p:cNvSpPr txBox="1">
            <a:spLocks noChangeArrowheads="1"/>
          </p:cNvSpPr>
          <p:nvPr/>
        </p:nvSpPr>
        <p:spPr bwMode="auto">
          <a:xfrm>
            <a:off x="900113" y="5805488"/>
            <a:ext cx="7580312"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pl-PL" altLang="pl-PL">
              <a:latin typeface="Calibri" pitchFamily="34" charset="0"/>
            </a:endParaRPr>
          </a:p>
        </p:txBody>
      </p:sp>
      <p:sp>
        <p:nvSpPr>
          <p:cNvPr id="30723" name="Text Box 7"/>
          <p:cNvSpPr txBox="1">
            <a:spLocks noChangeArrowheads="1"/>
          </p:cNvSpPr>
          <p:nvPr/>
        </p:nvSpPr>
        <p:spPr bwMode="auto">
          <a:xfrm>
            <a:off x="519113" y="6040438"/>
            <a:ext cx="1841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pl-PL" altLang="pl-PL">
              <a:latin typeface="Calibri" pitchFamily="34" charset="0"/>
            </a:endParaRPr>
          </a:p>
        </p:txBody>
      </p:sp>
      <p:sp>
        <p:nvSpPr>
          <p:cNvPr id="30724" name="Text Box 9"/>
          <p:cNvSpPr txBox="1">
            <a:spLocks noChangeArrowheads="1"/>
          </p:cNvSpPr>
          <p:nvPr/>
        </p:nvSpPr>
        <p:spPr bwMode="auto">
          <a:xfrm>
            <a:off x="7793038" y="6040438"/>
            <a:ext cx="1841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pl-PL" altLang="pl-PL">
              <a:latin typeface="Calibri" pitchFamily="34" charset="0"/>
            </a:endParaRPr>
          </a:p>
        </p:txBody>
      </p:sp>
      <p:sp>
        <p:nvSpPr>
          <p:cNvPr id="30725" name="Rectangle 2"/>
          <p:cNvSpPr>
            <a:spLocks noChangeArrowheads="1"/>
          </p:cNvSpPr>
          <p:nvPr/>
        </p:nvSpPr>
        <p:spPr bwMode="auto">
          <a:xfrm>
            <a:off x="457200" y="188913"/>
            <a:ext cx="8229600" cy="503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eaLnBrk="1" hangingPunct="1"/>
            <a:endParaRPr lang="en-GB" altLang="pl-PL" sz="2400" b="1">
              <a:solidFill>
                <a:srgbClr val="009999"/>
              </a:solidFill>
              <a:latin typeface="Calibri" pitchFamily="34" charset="0"/>
            </a:endParaRPr>
          </a:p>
        </p:txBody>
      </p:sp>
      <p:sp>
        <p:nvSpPr>
          <p:cNvPr id="30726" name="Rectangle 3"/>
          <p:cNvSpPr txBox="1">
            <a:spLocks noChangeArrowheads="1"/>
          </p:cNvSpPr>
          <p:nvPr/>
        </p:nvSpPr>
        <p:spPr bwMode="auto">
          <a:xfrm>
            <a:off x="468313" y="1052513"/>
            <a:ext cx="8229600" cy="5040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pl-PL" altLang="pl-PL" sz="2800" b="1">
              <a:latin typeface="Calibri" pitchFamily="34" charset="0"/>
            </a:endParaRPr>
          </a:p>
          <a:p>
            <a:pPr eaLnBrk="1" hangingPunct="1"/>
            <a:endParaRPr lang="pl-PL" altLang="pl-PL" sz="2800" b="1">
              <a:latin typeface="Calibri" pitchFamily="34" charset="0"/>
            </a:endParaRPr>
          </a:p>
        </p:txBody>
      </p:sp>
      <p:sp>
        <p:nvSpPr>
          <p:cNvPr id="30727" name="Rectangle 2"/>
          <p:cNvSpPr>
            <a:spLocks noChangeArrowheads="1"/>
          </p:cNvSpPr>
          <p:nvPr/>
        </p:nvSpPr>
        <p:spPr bwMode="auto">
          <a:xfrm>
            <a:off x="468313" y="260350"/>
            <a:ext cx="8229600" cy="503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eaLnBrk="1" hangingPunct="1"/>
            <a:endParaRPr lang="en-GB" altLang="pl-PL" sz="2400" b="1">
              <a:solidFill>
                <a:srgbClr val="009999"/>
              </a:solidFill>
              <a:latin typeface="Calibri" pitchFamily="34" charset="0"/>
            </a:endParaRPr>
          </a:p>
        </p:txBody>
      </p:sp>
      <p:sp>
        <p:nvSpPr>
          <p:cNvPr id="13" name="Rectangle 2"/>
          <p:cNvSpPr>
            <a:spLocks noChangeArrowheads="1"/>
          </p:cNvSpPr>
          <p:nvPr/>
        </p:nvSpPr>
        <p:spPr bwMode="auto">
          <a:xfrm>
            <a:off x="-252413" y="285750"/>
            <a:ext cx="9396413" cy="503238"/>
          </a:xfrm>
          <a:prstGeom prst="rect">
            <a:avLst/>
          </a:prstGeom>
          <a:noFill/>
          <a:ln w="9525">
            <a:noFill/>
            <a:miter lim="800000"/>
            <a:headEnd/>
            <a:tailEnd/>
          </a:ln>
        </p:spPr>
        <p:txBody>
          <a:bodyPr anchor="ctr"/>
          <a:lstStyle/>
          <a:p>
            <a:pPr lvl="1" algn="ctr" eaLnBrk="1" hangingPunct="1">
              <a:defRPr/>
            </a:pPr>
            <a:r>
              <a:rPr lang="pl-PL" altLang="pl-PL" sz="2000" b="1" u="sng" dirty="0" err="1">
                <a:solidFill>
                  <a:srgbClr val="008000"/>
                </a:solidFill>
              </a:rPr>
              <a:t>Poddziałanie</a:t>
            </a:r>
            <a:r>
              <a:rPr lang="pl-PL" altLang="pl-PL" sz="2000" b="1" dirty="0">
                <a:solidFill>
                  <a:srgbClr val="008000"/>
                </a:solidFill>
              </a:rPr>
              <a:t>: Zalesianie i tworzenie terenów zalesionych</a:t>
            </a:r>
          </a:p>
          <a:p>
            <a:pPr lvl="1" algn="ctr" eaLnBrk="1" hangingPunct="1">
              <a:defRPr/>
            </a:pPr>
            <a:r>
              <a:rPr lang="pl-PL" sz="2000" b="1" dirty="0">
                <a:solidFill>
                  <a:srgbClr val="008000"/>
                </a:solidFill>
                <a:effectLst>
                  <a:outerShdw blurRad="38100" dist="38100" dir="2700000" algn="tl">
                    <a:srgbClr val="C0C0C0"/>
                  </a:outerShdw>
                </a:effectLst>
                <a:cs typeface="Arial" charset="0"/>
              </a:rPr>
              <a:t> – proponowane stawki płatności</a:t>
            </a:r>
          </a:p>
          <a:p>
            <a:pPr lvl="1" algn="ctr" eaLnBrk="1" hangingPunct="1">
              <a:defRPr/>
            </a:pPr>
            <a:endParaRPr lang="en-GB" sz="2800" b="1" i="1" dirty="0">
              <a:solidFill>
                <a:srgbClr val="009400"/>
              </a:solidFill>
              <a:effectLst>
                <a:outerShdw blurRad="38100" dist="38100" dir="2700000" algn="tl">
                  <a:srgbClr val="C0C0C0"/>
                </a:outerShdw>
              </a:effectLst>
              <a:cs typeface="Arial" charset="0"/>
            </a:endParaRPr>
          </a:p>
        </p:txBody>
      </p:sp>
      <p:sp>
        <p:nvSpPr>
          <p:cNvPr id="30729" name="Rectangle 3"/>
          <p:cNvSpPr>
            <a:spLocks/>
          </p:cNvSpPr>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gn="just" eaLnBrk="1" hangingPunct="1"/>
            <a:r>
              <a:rPr lang="pl-PL" altLang="pl-PL" sz="2400" b="1"/>
              <a:t>	</a:t>
            </a:r>
            <a:endParaRPr lang="pl-PL" altLang="pl-PL" sz="2400" b="1" u="sng">
              <a:cs typeface="Arial" charset="0"/>
            </a:endParaRPr>
          </a:p>
        </p:txBody>
      </p:sp>
      <p:sp>
        <p:nvSpPr>
          <p:cNvPr id="30731" name="Line 431"/>
          <p:cNvSpPr>
            <a:spLocks noChangeShapeType="1"/>
          </p:cNvSpPr>
          <p:nvPr/>
        </p:nvSpPr>
        <p:spPr bwMode="auto">
          <a:xfrm>
            <a:off x="6864350" y="3582988"/>
            <a:ext cx="0" cy="0"/>
          </a:xfrm>
          <a:prstGeom prst="line">
            <a:avLst/>
          </a:prstGeom>
          <a:noFill/>
          <a:ln w="12700" cap="rnd">
            <a:solidFill>
              <a:srgbClr val="000000"/>
            </a:solidFill>
            <a:round/>
            <a:headEnd/>
            <a:tailEnd/>
          </a:ln>
          <a:extLst>
            <a:ext uri="{909E8E84-426E-40DD-AFC4-6F175D3DCCD1}">
              <a14:hiddenFill xmlns:a14="http://schemas.microsoft.com/office/drawing/2010/main" xmlns="">
                <a:noFill/>
              </a14:hiddenFill>
            </a:ext>
          </a:extLst>
        </p:spPr>
        <p:txBody>
          <a:bodyPr/>
          <a:lstStyle/>
          <a:p>
            <a:endParaRPr lang="pl-PL"/>
          </a:p>
        </p:txBody>
      </p:sp>
      <p:sp>
        <p:nvSpPr>
          <p:cNvPr id="30732" name="Line 432"/>
          <p:cNvSpPr>
            <a:spLocks noChangeShapeType="1"/>
          </p:cNvSpPr>
          <p:nvPr/>
        </p:nvSpPr>
        <p:spPr bwMode="auto">
          <a:xfrm>
            <a:off x="6864350" y="3835400"/>
            <a:ext cx="0" cy="0"/>
          </a:xfrm>
          <a:prstGeom prst="line">
            <a:avLst/>
          </a:prstGeom>
          <a:noFill/>
          <a:ln w="12700" cap="rnd">
            <a:solidFill>
              <a:srgbClr val="000000"/>
            </a:solidFill>
            <a:round/>
            <a:headEnd/>
            <a:tailEnd/>
          </a:ln>
          <a:extLst>
            <a:ext uri="{909E8E84-426E-40DD-AFC4-6F175D3DCCD1}">
              <a14:hiddenFill xmlns:a14="http://schemas.microsoft.com/office/drawing/2010/main" xmlns="">
                <a:noFill/>
              </a14:hiddenFill>
            </a:ext>
          </a:extLst>
        </p:spPr>
        <p:txBody>
          <a:bodyPr/>
          <a:lstStyle/>
          <a:p>
            <a:endParaRPr lang="pl-PL"/>
          </a:p>
        </p:txBody>
      </p:sp>
      <p:graphicFrame>
        <p:nvGraphicFramePr>
          <p:cNvPr id="94764" name="Group 556"/>
          <p:cNvGraphicFramePr>
            <a:graphicFrameLocks noGrp="1"/>
          </p:cNvGraphicFramePr>
          <p:nvPr>
            <p:extLst>
              <p:ext uri="{D42A27DB-BD31-4B8C-83A1-F6EECF244321}">
                <p14:modId xmlns:p14="http://schemas.microsoft.com/office/powerpoint/2010/main" xmlns="" val="4082578763"/>
              </p:ext>
            </p:extLst>
          </p:nvPr>
        </p:nvGraphicFramePr>
        <p:xfrm>
          <a:off x="900113" y="692150"/>
          <a:ext cx="8143875" cy="5786432"/>
        </p:xfrm>
        <a:graphic>
          <a:graphicData uri="http://schemas.openxmlformats.org/drawingml/2006/table">
            <a:tbl>
              <a:tblPr/>
              <a:tblGrid>
                <a:gridCol w="450513"/>
                <a:gridCol w="5217120"/>
                <a:gridCol w="582830"/>
                <a:gridCol w="929379"/>
                <a:gridCol w="964033"/>
              </a:tblGrid>
              <a:tr h="250754">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pl-PL" sz="1000" b="0" i="0" u="none" strike="noStrike" cap="none" normalizeH="0" baseline="0" dirty="0" smtClean="0">
                        <a:ln>
                          <a:noFill/>
                        </a:ln>
                        <a:solidFill>
                          <a:srgbClr val="000000"/>
                        </a:solidFill>
                        <a:effectLst/>
                        <a:latin typeface="Tahoma" pitchFamily="34" charset="0"/>
                        <a:ea typeface="Calibri" pitchFamily="34"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pl-PL" sz="1000" b="0" i="0" u="none" strike="noStrike" cap="none" normalizeH="0" baseline="0" dirty="0" smtClean="0">
                          <a:ln>
                            <a:noFill/>
                          </a:ln>
                          <a:solidFill>
                            <a:srgbClr val="000000"/>
                          </a:solidFill>
                          <a:effectLst/>
                          <a:latin typeface="Tahoma" pitchFamily="34" charset="0"/>
                          <a:ea typeface="Calibri" pitchFamily="34" charset="0"/>
                          <a:cs typeface="Arial" charset="0"/>
                        </a:rPr>
                        <a:t>Lp.</a:t>
                      </a:r>
                      <a:endParaRPr kumimoji="0" lang="pl-PL" sz="1000" b="0" i="0" u="none" strike="noStrike" cap="none" normalizeH="0" baseline="0" dirty="0" smtClean="0">
                        <a:ln>
                          <a:noFill/>
                        </a:ln>
                        <a:solidFill>
                          <a:schemeClr val="tx1"/>
                        </a:solidFill>
                        <a:effectLst/>
                        <a:latin typeface="Arial" charset="0"/>
                        <a:ea typeface="Calibri" pitchFamily="34" charset="0"/>
                        <a:cs typeface="Arial" charset="0"/>
                      </a:endParaRPr>
                    </a:p>
                  </a:txBody>
                  <a:tcPr marL="91439" marR="9143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l-PL" sz="1000" b="1" i="0" u="none" strike="noStrike" cap="none" normalizeH="0" baseline="0" dirty="0" smtClean="0">
                          <a:ln>
                            <a:noFill/>
                          </a:ln>
                          <a:solidFill>
                            <a:srgbClr val="000000"/>
                          </a:solidFill>
                          <a:effectLst/>
                          <a:latin typeface="Tahoma" pitchFamily="34" charset="0"/>
                          <a:ea typeface="Calibri" pitchFamily="34" charset="0"/>
                          <a:cs typeface="Arial" charset="0"/>
                        </a:rPr>
                        <a:t>Formy pomocy</a:t>
                      </a:r>
                      <a:endParaRPr kumimoji="0" lang="pl-PL" sz="1000" b="1" i="0" u="none" strike="noStrike" cap="none" normalizeH="0" baseline="0" dirty="0" smtClean="0">
                        <a:ln>
                          <a:noFill/>
                        </a:ln>
                        <a:solidFill>
                          <a:schemeClr val="tx1"/>
                        </a:solidFill>
                        <a:effectLst/>
                        <a:latin typeface="Arial" charset="0"/>
                        <a:ea typeface="Calibri" pitchFamily="34" charset="0"/>
                        <a:cs typeface="Arial" charset="0"/>
                      </a:endParaRPr>
                    </a:p>
                  </a:txBody>
                  <a:tcPr marL="91439" marR="9143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l-PL" sz="1000" b="1" i="0" u="none" strike="noStrike" cap="none" normalizeH="0" baseline="0" smtClean="0">
                          <a:ln>
                            <a:noFill/>
                          </a:ln>
                          <a:solidFill>
                            <a:srgbClr val="000000"/>
                          </a:solidFill>
                          <a:effectLst/>
                          <a:latin typeface="Tahoma" pitchFamily="34" charset="0"/>
                          <a:ea typeface="Calibri" pitchFamily="34" charset="0"/>
                          <a:cs typeface="Arial" charset="0"/>
                        </a:rPr>
                        <a:t>Jedn.</a:t>
                      </a:r>
                      <a:endParaRPr kumimoji="0" lang="pl-PL" sz="1000" b="1" i="0" u="none" strike="noStrike" cap="none" normalizeH="0" baseline="0" smtClean="0">
                        <a:ln>
                          <a:noFill/>
                        </a:ln>
                        <a:solidFill>
                          <a:schemeClr val="tx1"/>
                        </a:solidFill>
                        <a:effectLst/>
                        <a:latin typeface="Arial" charset="0"/>
                        <a:ea typeface="Calibri" pitchFamily="34" charset="0"/>
                        <a:cs typeface="Arial" charset="0"/>
                      </a:endParaRPr>
                    </a:p>
                  </a:txBody>
                  <a:tcPr marL="91439" marR="9143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l-PL" sz="1000" b="1" i="0" u="none" strike="noStrike" cap="none" normalizeH="0" baseline="0" dirty="0" smtClean="0">
                          <a:ln>
                            <a:noFill/>
                          </a:ln>
                          <a:solidFill>
                            <a:srgbClr val="000000"/>
                          </a:solidFill>
                          <a:effectLst/>
                          <a:latin typeface="Tahoma" pitchFamily="34" charset="0"/>
                          <a:ea typeface="Calibri" pitchFamily="34" charset="0"/>
                          <a:cs typeface="Arial" charset="0"/>
                        </a:rPr>
                        <a:t>Grupy gatunk</a:t>
                      </a:r>
                      <a:r>
                        <a:rPr kumimoji="0" lang="pl-PL" sz="1000" b="1" i="0" u="none" strike="noStrike" cap="none" normalizeH="0" baseline="0" dirty="0" smtClean="0">
                          <a:ln>
                            <a:noFill/>
                          </a:ln>
                          <a:solidFill>
                            <a:srgbClr val="000000"/>
                          </a:solidFill>
                          <a:effectLst/>
                          <a:latin typeface="Arial"/>
                          <a:ea typeface="Calibri" pitchFamily="34" charset="0"/>
                          <a:cs typeface="Arial" charset="0"/>
                        </a:rPr>
                        <a:t>ó</a:t>
                      </a:r>
                      <a:r>
                        <a:rPr kumimoji="0" lang="pl-PL" sz="1000" b="1" i="0" u="none" strike="noStrike" cap="none" normalizeH="0" baseline="0" dirty="0" smtClean="0">
                          <a:ln>
                            <a:noFill/>
                          </a:ln>
                          <a:solidFill>
                            <a:srgbClr val="000000"/>
                          </a:solidFill>
                          <a:effectLst/>
                          <a:latin typeface="Tahoma" pitchFamily="34" charset="0"/>
                          <a:ea typeface="Calibri" pitchFamily="34" charset="0"/>
                          <a:cs typeface="Arial" charset="0"/>
                        </a:rPr>
                        <a:t>w</a:t>
                      </a:r>
                      <a:endParaRPr kumimoji="0" lang="pl-PL" sz="1000" b="1" i="0" u="none" strike="noStrike" cap="none" normalizeH="0" baseline="0" dirty="0" smtClean="0">
                        <a:ln>
                          <a:noFill/>
                        </a:ln>
                        <a:solidFill>
                          <a:schemeClr val="tx1"/>
                        </a:solidFill>
                        <a:effectLst/>
                        <a:latin typeface="Arial" charset="0"/>
                        <a:ea typeface="Calibri" pitchFamily="34" charset="0"/>
                        <a:cs typeface="Arial" charset="0"/>
                      </a:endParaRPr>
                    </a:p>
                  </a:txBody>
                  <a:tcPr marL="91439" marR="9143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pl-PL"/>
                    </a:p>
                  </a:txBody>
                  <a:tcPr/>
                </a:tc>
              </a:tr>
              <a:tr h="250754">
                <a:tc vMerge="1">
                  <a:txBody>
                    <a:bodyPr/>
                    <a:lstStyle/>
                    <a:p>
                      <a:endParaRPr lang="pl-PL"/>
                    </a:p>
                  </a:txBody>
                  <a:tcPr/>
                </a:tc>
                <a:tc vMerge="1">
                  <a:txBody>
                    <a:bodyPr/>
                    <a:lstStyle/>
                    <a:p>
                      <a:endParaRPr lang="pl-PL"/>
                    </a:p>
                  </a:txBody>
                  <a:tcPr/>
                </a:tc>
                <a:tc vMerge="1">
                  <a:txBody>
                    <a:bodyPr/>
                    <a:lstStyle/>
                    <a:p>
                      <a:endParaRPr lang="pl-PL"/>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l-PL" sz="1000" b="1" i="0" u="none" strike="noStrike" cap="none" normalizeH="0" baseline="0" smtClean="0">
                          <a:ln>
                            <a:noFill/>
                          </a:ln>
                          <a:solidFill>
                            <a:srgbClr val="000000"/>
                          </a:solidFill>
                          <a:effectLst/>
                          <a:latin typeface="Tahoma" pitchFamily="34" charset="0"/>
                          <a:ea typeface="Calibri" pitchFamily="34" charset="0"/>
                          <a:cs typeface="Arial" charset="0"/>
                        </a:rPr>
                        <a:t>Iglaste</a:t>
                      </a:r>
                      <a:endParaRPr kumimoji="0" lang="pl-PL" sz="1000" b="1" i="0" u="none" strike="noStrike" cap="none" normalizeH="0" baseline="0" smtClean="0">
                        <a:ln>
                          <a:noFill/>
                        </a:ln>
                        <a:solidFill>
                          <a:schemeClr val="tx1"/>
                        </a:solidFill>
                        <a:effectLst/>
                        <a:latin typeface="Arial" charset="0"/>
                        <a:ea typeface="Calibri" pitchFamily="34" charset="0"/>
                        <a:cs typeface="Arial" charset="0"/>
                      </a:endParaRPr>
                    </a:p>
                  </a:txBody>
                  <a:tcPr marL="91439" marR="9143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l-PL" sz="1000" b="1" i="0" u="none" strike="noStrike" cap="none" normalizeH="0" baseline="0" dirty="0" smtClean="0">
                          <a:ln>
                            <a:noFill/>
                          </a:ln>
                          <a:solidFill>
                            <a:srgbClr val="000000"/>
                          </a:solidFill>
                          <a:effectLst/>
                          <a:latin typeface="Tahoma" pitchFamily="34" charset="0"/>
                          <a:ea typeface="Calibri" pitchFamily="34" charset="0"/>
                          <a:cs typeface="Arial" charset="0"/>
                        </a:rPr>
                        <a:t>Liściaste</a:t>
                      </a:r>
                      <a:endParaRPr kumimoji="0" lang="pl-PL" sz="1000" b="1" i="0" u="none" strike="noStrike" cap="none" normalizeH="0" baseline="0" dirty="0" smtClean="0">
                        <a:ln>
                          <a:noFill/>
                        </a:ln>
                        <a:solidFill>
                          <a:schemeClr val="tx1"/>
                        </a:solidFill>
                        <a:effectLst/>
                        <a:latin typeface="Arial" charset="0"/>
                        <a:ea typeface="Calibri" pitchFamily="34" charset="0"/>
                        <a:cs typeface="Arial" charset="0"/>
                      </a:endParaRPr>
                    </a:p>
                  </a:txBody>
                  <a:tcPr marL="91439" marR="9143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0754">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l-PL" sz="1000" b="0" i="0" u="none" strike="noStrike" cap="none" normalizeH="0" baseline="0" smtClean="0">
                          <a:ln>
                            <a:noFill/>
                          </a:ln>
                          <a:solidFill>
                            <a:srgbClr val="000000"/>
                          </a:solidFill>
                          <a:effectLst/>
                          <a:latin typeface="Tahoma" pitchFamily="34" charset="0"/>
                          <a:ea typeface="Calibri" pitchFamily="34" charset="0"/>
                          <a:cs typeface="Arial" charset="0"/>
                        </a:rPr>
                        <a:t>1</a:t>
                      </a:r>
                      <a:endParaRPr kumimoji="0" lang="pl-PL" sz="1000" b="0" i="0" u="none" strike="noStrike" cap="none" normalizeH="0" baseline="0" smtClean="0">
                        <a:ln>
                          <a:noFill/>
                        </a:ln>
                        <a:solidFill>
                          <a:schemeClr val="tx1"/>
                        </a:solidFill>
                        <a:effectLst/>
                        <a:latin typeface="Arial" charset="0"/>
                        <a:ea typeface="Calibri" pitchFamily="34" charset="0"/>
                        <a:cs typeface="Arial" charset="0"/>
                      </a:endParaRPr>
                    </a:p>
                  </a:txBody>
                  <a:tcPr marL="91439" marR="9143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gridSpan="4">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pl-PL" sz="1000" b="1" i="0" u="none" strike="noStrike" cap="none" normalizeH="0" baseline="0" dirty="0" smtClean="0">
                          <a:ln>
                            <a:noFill/>
                          </a:ln>
                          <a:solidFill>
                            <a:srgbClr val="000000"/>
                          </a:solidFill>
                          <a:effectLst/>
                          <a:latin typeface="Tahoma" pitchFamily="34" charset="0"/>
                          <a:ea typeface="Calibri" pitchFamily="34" charset="0"/>
                          <a:cs typeface="Arial" charset="0"/>
                        </a:rPr>
                        <a:t>Wsparcie na zalesienie</a:t>
                      </a:r>
                      <a:endParaRPr kumimoji="0" lang="pl-PL" sz="1000" b="1" i="0" u="none" strike="noStrike" cap="none" normalizeH="0" baseline="0" dirty="0" smtClean="0">
                        <a:ln>
                          <a:noFill/>
                        </a:ln>
                        <a:solidFill>
                          <a:schemeClr val="tx1"/>
                        </a:solidFill>
                        <a:effectLst/>
                        <a:latin typeface="Arial" charset="0"/>
                        <a:ea typeface="Calibri" pitchFamily="34" charset="0"/>
                        <a:cs typeface="Arial" charset="0"/>
                      </a:endParaRPr>
                    </a:p>
                  </a:txBody>
                  <a:tcPr marL="91439" marR="9143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hMerge="1">
                  <a:txBody>
                    <a:bodyPr/>
                    <a:lstStyle/>
                    <a:p>
                      <a:endParaRPr lang="pl-PL"/>
                    </a:p>
                  </a:txBody>
                  <a:tcPr/>
                </a:tc>
                <a:tc hMerge="1">
                  <a:txBody>
                    <a:bodyPr/>
                    <a:lstStyle/>
                    <a:p>
                      <a:endParaRPr lang="pl-PL"/>
                    </a:p>
                  </a:txBody>
                  <a:tcPr/>
                </a:tc>
                <a:tc hMerge="1">
                  <a:txBody>
                    <a:bodyPr/>
                    <a:lstStyle/>
                    <a:p>
                      <a:endParaRPr lang="pl-PL"/>
                    </a:p>
                  </a:txBody>
                  <a:tcPr/>
                </a:tc>
              </a:tr>
              <a:tr h="250754">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l-PL" sz="1000" b="0" i="0" u="none" strike="noStrike" cap="none" normalizeH="0" baseline="0" dirty="0" smtClean="0">
                          <a:ln>
                            <a:noFill/>
                          </a:ln>
                          <a:solidFill>
                            <a:srgbClr val="000000"/>
                          </a:solidFill>
                          <a:effectLst/>
                          <a:latin typeface="Tahoma" pitchFamily="34" charset="0"/>
                          <a:ea typeface="Calibri" pitchFamily="34" charset="0"/>
                          <a:cs typeface="Arial" charset="0"/>
                        </a:rPr>
                        <a:t>A</a:t>
                      </a:r>
                      <a:endParaRPr kumimoji="0" lang="pl-PL" sz="1000" b="0" i="0" u="none" strike="noStrike" cap="none" normalizeH="0" baseline="0" dirty="0" smtClean="0">
                        <a:ln>
                          <a:noFill/>
                        </a:ln>
                        <a:solidFill>
                          <a:schemeClr val="tx1"/>
                        </a:solidFill>
                        <a:effectLst/>
                        <a:latin typeface="Arial" charset="0"/>
                        <a:ea typeface="Calibri" pitchFamily="34" charset="0"/>
                        <a:cs typeface="Arial" charset="0"/>
                      </a:endParaRPr>
                    </a:p>
                  </a:txBody>
                  <a:tcPr marL="91439" marR="9143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l-PL" sz="1000" b="0" i="0" u="none" strike="noStrike" cap="none" normalizeH="0" baseline="0" smtClean="0">
                          <a:ln>
                            <a:noFill/>
                          </a:ln>
                          <a:solidFill>
                            <a:srgbClr val="000000"/>
                          </a:solidFill>
                          <a:effectLst/>
                          <a:latin typeface="Tahoma" pitchFamily="34" charset="0"/>
                          <a:ea typeface="Calibri" pitchFamily="34" charset="0"/>
                          <a:cs typeface="Arial" charset="0"/>
                        </a:rPr>
                        <a:t>Zalesianie w warunkach korzystnych</a:t>
                      </a:r>
                      <a:endParaRPr kumimoji="0" lang="pl-PL" sz="1000" b="0" i="0" u="none" strike="noStrike" cap="none" normalizeH="0" baseline="0" smtClean="0">
                        <a:ln>
                          <a:noFill/>
                        </a:ln>
                        <a:solidFill>
                          <a:schemeClr val="tx1"/>
                        </a:solidFill>
                        <a:effectLst/>
                        <a:latin typeface="Arial" charset="0"/>
                        <a:ea typeface="Calibri" pitchFamily="34" charset="0"/>
                        <a:cs typeface="Arial" charset="0"/>
                      </a:endParaRPr>
                    </a:p>
                  </a:txBody>
                  <a:tcPr marL="91439" marR="9143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6">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l-PL" sz="1000" b="1" i="0" u="none" strike="noStrike" cap="none" normalizeH="0" baseline="0" dirty="0" smtClean="0">
                          <a:ln>
                            <a:noFill/>
                          </a:ln>
                          <a:solidFill>
                            <a:srgbClr val="000000"/>
                          </a:solidFill>
                          <a:effectLst/>
                          <a:latin typeface="Tahoma" pitchFamily="34" charset="0"/>
                          <a:ea typeface="Calibri" pitchFamily="34" charset="0"/>
                          <a:cs typeface="Arial" charset="0"/>
                        </a:rPr>
                        <a:t>zł/ha</a:t>
                      </a:r>
                      <a:endParaRPr kumimoji="0" lang="pl-PL" sz="1000" b="1" i="0" u="none" strike="noStrike" cap="none" normalizeH="0" baseline="0" dirty="0" smtClean="0">
                        <a:ln>
                          <a:noFill/>
                        </a:ln>
                        <a:solidFill>
                          <a:schemeClr val="tx1"/>
                        </a:solidFill>
                        <a:effectLst/>
                        <a:latin typeface="Arial" charset="0"/>
                        <a:ea typeface="Calibri" pitchFamily="34" charset="0"/>
                        <a:cs typeface="Arial" charset="0"/>
                      </a:endParaRPr>
                    </a:p>
                  </a:txBody>
                  <a:tcPr marL="91439" marR="9143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l-PL" sz="1000" b="1" i="0" u="none" strike="noStrike" cap="none" normalizeH="0" baseline="0" dirty="0" smtClean="0">
                          <a:ln>
                            <a:noFill/>
                          </a:ln>
                          <a:solidFill>
                            <a:srgbClr val="000000"/>
                          </a:solidFill>
                          <a:effectLst/>
                          <a:latin typeface="Tahoma" pitchFamily="34" charset="0"/>
                          <a:ea typeface="Calibri" pitchFamily="34" charset="0"/>
                          <a:cs typeface="Arial" charset="0"/>
                        </a:rPr>
                        <a:t>6 553</a:t>
                      </a:r>
                      <a:endParaRPr kumimoji="0" lang="pl-PL" sz="1000" b="1" i="0" u="none" strike="noStrike" cap="none" normalizeH="0" baseline="0" dirty="0" smtClean="0">
                        <a:ln>
                          <a:noFill/>
                        </a:ln>
                        <a:solidFill>
                          <a:schemeClr val="tx1"/>
                        </a:solidFill>
                        <a:effectLst/>
                        <a:latin typeface="Arial" charset="0"/>
                        <a:ea typeface="Calibri" pitchFamily="34" charset="0"/>
                        <a:cs typeface="Arial" charset="0"/>
                      </a:endParaRPr>
                    </a:p>
                  </a:txBody>
                  <a:tcPr marL="91439" marR="914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l-PL" sz="1000" b="1" i="0" u="none" strike="noStrike" cap="none" normalizeH="0" baseline="0" dirty="0" smtClean="0">
                          <a:ln>
                            <a:noFill/>
                          </a:ln>
                          <a:solidFill>
                            <a:srgbClr val="000000"/>
                          </a:solidFill>
                          <a:effectLst/>
                          <a:latin typeface="Tahoma" pitchFamily="34" charset="0"/>
                          <a:ea typeface="Calibri" pitchFamily="34" charset="0"/>
                          <a:cs typeface="Arial" charset="0"/>
                        </a:rPr>
                        <a:t>7 152</a:t>
                      </a:r>
                      <a:endParaRPr kumimoji="0" lang="pl-PL" sz="1000" b="1" i="0" u="none" strike="noStrike" cap="none" normalizeH="0" baseline="0" dirty="0" smtClean="0">
                        <a:ln>
                          <a:noFill/>
                        </a:ln>
                        <a:solidFill>
                          <a:schemeClr val="tx1"/>
                        </a:solidFill>
                        <a:effectLst/>
                        <a:latin typeface="Arial" charset="0"/>
                        <a:ea typeface="Calibri" pitchFamily="34" charset="0"/>
                        <a:cs typeface="Arial" charset="0"/>
                      </a:endParaRPr>
                    </a:p>
                  </a:txBody>
                  <a:tcPr marL="91439" marR="914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0754">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l-PL" sz="1000" b="0" i="0" u="none" strike="noStrike" cap="none" normalizeH="0" baseline="0" smtClean="0">
                          <a:ln>
                            <a:noFill/>
                          </a:ln>
                          <a:solidFill>
                            <a:srgbClr val="000000"/>
                          </a:solidFill>
                          <a:effectLst/>
                          <a:latin typeface="Tahoma" pitchFamily="34" charset="0"/>
                          <a:ea typeface="Calibri" pitchFamily="34" charset="0"/>
                          <a:cs typeface="Arial" charset="0"/>
                        </a:rPr>
                        <a:t>B</a:t>
                      </a:r>
                      <a:endParaRPr kumimoji="0" lang="pl-PL" sz="1000" b="0" i="0" u="none" strike="noStrike" cap="none" normalizeH="0" baseline="0" smtClean="0">
                        <a:ln>
                          <a:noFill/>
                        </a:ln>
                        <a:solidFill>
                          <a:schemeClr val="tx1"/>
                        </a:solidFill>
                        <a:effectLst/>
                        <a:latin typeface="Arial" charset="0"/>
                        <a:ea typeface="Calibri" pitchFamily="34" charset="0"/>
                        <a:cs typeface="Arial" charset="0"/>
                      </a:endParaRPr>
                    </a:p>
                  </a:txBody>
                  <a:tcPr marL="91439" marR="9143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l-PL" sz="1000" b="0" i="0" u="none" strike="noStrike" cap="none" normalizeH="0" baseline="0" smtClean="0">
                          <a:ln>
                            <a:noFill/>
                          </a:ln>
                          <a:solidFill>
                            <a:srgbClr val="000000"/>
                          </a:solidFill>
                          <a:effectLst/>
                          <a:latin typeface="Tahoma" pitchFamily="34" charset="0"/>
                          <a:ea typeface="Calibri" pitchFamily="34" charset="0"/>
                          <a:cs typeface="Arial" charset="0"/>
                        </a:rPr>
                        <a:t>Zalesianie na gruntach o nachyleniu powyżej 12°</a:t>
                      </a:r>
                      <a:endParaRPr kumimoji="0" lang="pl-PL" sz="1000" b="0" i="0" u="none" strike="noStrike" cap="none" normalizeH="0" baseline="0" smtClean="0">
                        <a:ln>
                          <a:noFill/>
                        </a:ln>
                        <a:solidFill>
                          <a:schemeClr val="tx1"/>
                        </a:solidFill>
                        <a:effectLst/>
                        <a:latin typeface="Arial" charset="0"/>
                        <a:ea typeface="Calibri" pitchFamily="34" charset="0"/>
                        <a:cs typeface="Arial" charset="0"/>
                      </a:endParaRPr>
                    </a:p>
                  </a:txBody>
                  <a:tcPr marL="91439" marR="9143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pl-PL"/>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l-PL" sz="1000" b="1" i="0" u="none" strike="noStrike" cap="none" normalizeH="0" baseline="0" dirty="0" smtClean="0">
                          <a:ln>
                            <a:noFill/>
                          </a:ln>
                          <a:solidFill>
                            <a:srgbClr val="000000"/>
                          </a:solidFill>
                          <a:effectLst/>
                          <a:latin typeface="Tahoma" pitchFamily="34" charset="0"/>
                          <a:ea typeface="Calibri" pitchFamily="34" charset="0"/>
                          <a:cs typeface="Arial" charset="0"/>
                        </a:rPr>
                        <a:t>7 146</a:t>
                      </a:r>
                      <a:endParaRPr kumimoji="0" lang="pl-PL" sz="1000" b="1" i="0" u="none" strike="noStrike" cap="none" normalizeH="0" baseline="0" dirty="0" smtClean="0">
                        <a:ln>
                          <a:noFill/>
                        </a:ln>
                        <a:solidFill>
                          <a:schemeClr val="tx1"/>
                        </a:solidFill>
                        <a:effectLst/>
                        <a:latin typeface="Arial" charset="0"/>
                        <a:ea typeface="Calibri" pitchFamily="34" charset="0"/>
                        <a:cs typeface="Arial" charset="0"/>
                      </a:endParaRPr>
                    </a:p>
                  </a:txBody>
                  <a:tcPr marL="91439" marR="914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l-PL" sz="1000" b="1" i="0" u="none" strike="noStrike" cap="none" normalizeH="0" baseline="0" dirty="0" smtClean="0">
                          <a:ln>
                            <a:noFill/>
                          </a:ln>
                          <a:solidFill>
                            <a:srgbClr val="000000"/>
                          </a:solidFill>
                          <a:effectLst/>
                          <a:latin typeface="Tahoma" pitchFamily="34" charset="0"/>
                          <a:ea typeface="Calibri" pitchFamily="34" charset="0"/>
                          <a:cs typeface="Arial" charset="0"/>
                        </a:rPr>
                        <a:t>7 624</a:t>
                      </a:r>
                      <a:endParaRPr kumimoji="0" lang="pl-PL" sz="1000" b="1" i="0" u="none" strike="noStrike" cap="none" normalizeH="0" baseline="0" dirty="0" smtClean="0">
                        <a:ln>
                          <a:noFill/>
                        </a:ln>
                        <a:solidFill>
                          <a:schemeClr val="tx1"/>
                        </a:solidFill>
                        <a:effectLst/>
                        <a:latin typeface="Arial" charset="0"/>
                        <a:ea typeface="Calibri" pitchFamily="34" charset="0"/>
                        <a:cs typeface="Arial" charset="0"/>
                      </a:endParaRPr>
                    </a:p>
                  </a:txBody>
                  <a:tcPr marL="91439" marR="914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0754">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l-PL" sz="1000" b="0" i="0" u="none" strike="noStrike" cap="none" normalizeH="0" baseline="0" smtClean="0">
                          <a:ln>
                            <a:noFill/>
                          </a:ln>
                          <a:solidFill>
                            <a:srgbClr val="000000"/>
                          </a:solidFill>
                          <a:effectLst/>
                          <a:latin typeface="Tahoma" pitchFamily="34" charset="0"/>
                          <a:ea typeface="Calibri" pitchFamily="34" charset="0"/>
                          <a:cs typeface="Arial" charset="0"/>
                        </a:rPr>
                        <a:t>C</a:t>
                      </a:r>
                      <a:endParaRPr kumimoji="0" lang="pl-PL" sz="1000" b="0" i="0" u="none" strike="noStrike" cap="none" normalizeH="0" baseline="0" smtClean="0">
                        <a:ln>
                          <a:noFill/>
                        </a:ln>
                        <a:solidFill>
                          <a:schemeClr val="tx1"/>
                        </a:solidFill>
                        <a:effectLst/>
                        <a:latin typeface="Arial" charset="0"/>
                        <a:ea typeface="Calibri" pitchFamily="34" charset="0"/>
                        <a:cs typeface="Arial" charset="0"/>
                      </a:endParaRPr>
                    </a:p>
                  </a:txBody>
                  <a:tcPr marL="91439" marR="9143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l-PL" sz="1000" b="0" i="0" u="none" strike="noStrike" cap="none" normalizeH="0" baseline="0" smtClean="0">
                          <a:ln>
                            <a:noFill/>
                          </a:ln>
                          <a:solidFill>
                            <a:srgbClr val="000000"/>
                          </a:solidFill>
                          <a:effectLst/>
                          <a:latin typeface="Tahoma" pitchFamily="34" charset="0"/>
                          <a:ea typeface="Calibri" pitchFamily="34" charset="0"/>
                          <a:cs typeface="Arial" charset="0"/>
                        </a:rPr>
                        <a:t>Zalesianie na gruntach erozyjnych </a:t>
                      </a:r>
                      <a:endParaRPr kumimoji="0" lang="pl-PL" sz="1000" b="0" i="0" u="none" strike="noStrike" cap="none" normalizeH="0" baseline="0" smtClean="0">
                        <a:ln>
                          <a:noFill/>
                        </a:ln>
                        <a:solidFill>
                          <a:schemeClr val="tx1"/>
                        </a:solidFill>
                        <a:effectLst/>
                        <a:latin typeface="Arial" charset="0"/>
                        <a:ea typeface="Calibri" pitchFamily="34" charset="0"/>
                        <a:cs typeface="Arial" charset="0"/>
                      </a:endParaRPr>
                    </a:p>
                  </a:txBody>
                  <a:tcPr marL="91439" marR="9143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pl-PL"/>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l-PL" sz="1000" b="1" i="0" u="none" strike="noStrike" cap="none" normalizeH="0" baseline="0" dirty="0" smtClean="0">
                          <a:ln>
                            <a:noFill/>
                          </a:ln>
                          <a:solidFill>
                            <a:srgbClr val="000000"/>
                          </a:solidFill>
                          <a:effectLst/>
                          <a:latin typeface="Tahoma" pitchFamily="34" charset="0"/>
                          <a:ea typeface="Calibri" pitchFamily="34" charset="0"/>
                          <a:cs typeface="Arial" charset="0"/>
                        </a:rPr>
                        <a:t>5 012</a:t>
                      </a:r>
                      <a:endParaRPr kumimoji="0" lang="pl-PL" sz="1000" b="1" i="0" u="none" strike="noStrike" cap="none" normalizeH="0" baseline="0" dirty="0" smtClean="0">
                        <a:ln>
                          <a:noFill/>
                        </a:ln>
                        <a:solidFill>
                          <a:schemeClr val="tx1"/>
                        </a:solidFill>
                        <a:effectLst/>
                        <a:latin typeface="Arial" charset="0"/>
                        <a:ea typeface="Calibri" pitchFamily="34" charset="0"/>
                        <a:cs typeface="Arial" charset="0"/>
                      </a:endParaRPr>
                    </a:p>
                  </a:txBody>
                  <a:tcPr marL="91439" marR="914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l-PL" sz="1000" b="1" i="0" u="none" strike="noStrike" cap="none" normalizeH="0" baseline="0" smtClean="0">
                          <a:ln>
                            <a:noFill/>
                          </a:ln>
                          <a:solidFill>
                            <a:srgbClr val="000000"/>
                          </a:solidFill>
                          <a:effectLst/>
                          <a:latin typeface="Tahoma" pitchFamily="34" charset="0"/>
                          <a:ea typeface="Calibri" pitchFamily="34" charset="0"/>
                          <a:cs typeface="Arial" charset="0"/>
                        </a:rPr>
                        <a:t>5 470</a:t>
                      </a:r>
                      <a:endParaRPr kumimoji="0" lang="pl-PL" sz="1000" b="1" i="0" u="none" strike="noStrike" cap="none" normalizeH="0" baseline="0" smtClean="0">
                        <a:ln>
                          <a:noFill/>
                        </a:ln>
                        <a:solidFill>
                          <a:schemeClr val="tx1"/>
                        </a:solidFill>
                        <a:effectLst/>
                        <a:latin typeface="Arial" charset="0"/>
                        <a:ea typeface="Calibri" pitchFamily="34" charset="0"/>
                        <a:cs typeface="Arial" charset="0"/>
                      </a:endParaRPr>
                    </a:p>
                  </a:txBody>
                  <a:tcPr marL="91439" marR="914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0754">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l-PL" sz="1000" b="0" i="0" u="none" strike="noStrike" cap="none" normalizeH="0" baseline="0" smtClean="0">
                          <a:ln>
                            <a:noFill/>
                          </a:ln>
                          <a:solidFill>
                            <a:srgbClr val="000000"/>
                          </a:solidFill>
                          <a:effectLst/>
                          <a:latin typeface="Tahoma" pitchFamily="34" charset="0"/>
                          <a:ea typeface="Calibri" pitchFamily="34" charset="0"/>
                          <a:cs typeface="Arial" charset="0"/>
                        </a:rPr>
                        <a:t>D</a:t>
                      </a:r>
                      <a:endParaRPr kumimoji="0" lang="pl-PL" sz="1000" b="0" i="0" u="none" strike="noStrike" cap="none" normalizeH="0" baseline="0" smtClean="0">
                        <a:ln>
                          <a:noFill/>
                        </a:ln>
                        <a:solidFill>
                          <a:schemeClr val="tx1"/>
                        </a:solidFill>
                        <a:effectLst/>
                        <a:latin typeface="Arial" charset="0"/>
                        <a:ea typeface="Calibri" pitchFamily="34" charset="0"/>
                        <a:cs typeface="Arial" charset="0"/>
                      </a:endParaRPr>
                    </a:p>
                  </a:txBody>
                  <a:tcPr marL="91439" marR="9143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l-PL" sz="1000" b="0" i="0" u="none" strike="noStrike" cap="none" normalizeH="0" baseline="0" smtClean="0">
                          <a:ln>
                            <a:noFill/>
                          </a:ln>
                          <a:solidFill>
                            <a:srgbClr val="000000"/>
                          </a:solidFill>
                          <a:effectLst/>
                          <a:latin typeface="Tahoma" pitchFamily="34" charset="0"/>
                          <a:ea typeface="Calibri" pitchFamily="34" charset="0"/>
                          <a:cs typeface="Arial" charset="0"/>
                        </a:rPr>
                        <a:t>Zalesianie na gruntach erozyjnych o nachyleniu powyżej 12° </a:t>
                      </a:r>
                      <a:endParaRPr kumimoji="0" lang="pl-PL" sz="1000" b="0" i="0" u="none" strike="noStrike" cap="none" normalizeH="0" baseline="0" smtClean="0">
                        <a:ln>
                          <a:noFill/>
                        </a:ln>
                        <a:solidFill>
                          <a:schemeClr val="tx1"/>
                        </a:solidFill>
                        <a:effectLst/>
                        <a:latin typeface="Arial" charset="0"/>
                        <a:ea typeface="Calibri" pitchFamily="34" charset="0"/>
                        <a:cs typeface="Arial" charset="0"/>
                      </a:endParaRPr>
                    </a:p>
                  </a:txBody>
                  <a:tcPr marL="91439" marR="9143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pl-PL"/>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l-PL" sz="1000" b="1" i="0" u="none" strike="noStrike" cap="none" normalizeH="0" baseline="0" smtClean="0">
                          <a:ln>
                            <a:noFill/>
                          </a:ln>
                          <a:solidFill>
                            <a:srgbClr val="000000"/>
                          </a:solidFill>
                          <a:effectLst/>
                          <a:latin typeface="Tahoma" pitchFamily="34" charset="0"/>
                          <a:ea typeface="Calibri" pitchFamily="34" charset="0"/>
                          <a:cs typeface="Arial" charset="0"/>
                        </a:rPr>
                        <a:t>5 711</a:t>
                      </a:r>
                      <a:endParaRPr kumimoji="0" lang="pl-PL" sz="1000" b="1" i="0" u="none" strike="noStrike" cap="none" normalizeH="0" baseline="0" smtClean="0">
                        <a:ln>
                          <a:noFill/>
                        </a:ln>
                        <a:solidFill>
                          <a:schemeClr val="tx1"/>
                        </a:solidFill>
                        <a:effectLst/>
                        <a:latin typeface="Arial" charset="0"/>
                        <a:ea typeface="Calibri" pitchFamily="34" charset="0"/>
                        <a:cs typeface="Arial" charset="0"/>
                      </a:endParaRPr>
                    </a:p>
                  </a:txBody>
                  <a:tcPr marL="91439" marR="914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l-PL" sz="1000" b="1" i="0" u="none" strike="noStrike" cap="none" normalizeH="0" baseline="0" dirty="0" smtClean="0">
                          <a:ln>
                            <a:noFill/>
                          </a:ln>
                          <a:solidFill>
                            <a:srgbClr val="000000"/>
                          </a:solidFill>
                          <a:effectLst/>
                          <a:latin typeface="Tahoma" pitchFamily="34" charset="0"/>
                          <a:ea typeface="Calibri" pitchFamily="34" charset="0"/>
                          <a:cs typeface="Arial" charset="0"/>
                        </a:rPr>
                        <a:t>6 098</a:t>
                      </a:r>
                      <a:endParaRPr kumimoji="0" lang="pl-PL" sz="1000" b="1" i="0" u="none" strike="noStrike" cap="none" normalizeH="0" baseline="0" dirty="0" smtClean="0">
                        <a:ln>
                          <a:noFill/>
                        </a:ln>
                        <a:solidFill>
                          <a:schemeClr val="tx1"/>
                        </a:solidFill>
                        <a:effectLst/>
                        <a:latin typeface="Arial" charset="0"/>
                        <a:ea typeface="Calibri" pitchFamily="34" charset="0"/>
                        <a:cs typeface="Arial" charset="0"/>
                      </a:endParaRPr>
                    </a:p>
                  </a:txBody>
                  <a:tcPr marL="91439" marR="914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7477">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l-PL" sz="1000" b="0" i="0" u="none" strike="noStrike" cap="none" normalizeH="0" baseline="0" smtClean="0">
                          <a:ln>
                            <a:noFill/>
                          </a:ln>
                          <a:solidFill>
                            <a:srgbClr val="000000"/>
                          </a:solidFill>
                          <a:effectLst/>
                          <a:latin typeface="Tahoma" pitchFamily="34" charset="0"/>
                          <a:ea typeface="Calibri" pitchFamily="34" charset="0"/>
                          <a:cs typeface="Arial" charset="0"/>
                        </a:rPr>
                        <a:t>E</a:t>
                      </a:r>
                      <a:endParaRPr kumimoji="0" lang="pl-PL" sz="1000" b="0" i="0" u="none" strike="noStrike" cap="none" normalizeH="0" baseline="0" smtClean="0">
                        <a:ln>
                          <a:noFill/>
                        </a:ln>
                        <a:solidFill>
                          <a:schemeClr val="tx1"/>
                        </a:solidFill>
                        <a:effectLst/>
                        <a:latin typeface="Arial" charset="0"/>
                        <a:ea typeface="Calibri" pitchFamily="34" charset="0"/>
                        <a:cs typeface="Arial" charset="0"/>
                      </a:endParaRPr>
                    </a:p>
                  </a:txBody>
                  <a:tcPr marL="91439" marR="9143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l-PL" sz="1000" b="0" i="0" u="none" strike="noStrike" cap="none" normalizeH="0" baseline="0" smtClean="0">
                          <a:ln>
                            <a:noFill/>
                          </a:ln>
                          <a:solidFill>
                            <a:srgbClr val="000000"/>
                          </a:solidFill>
                          <a:effectLst/>
                          <a:latin typeface="Tahoma" pitchFamily="34" charset="0"/>
                          <a:ea typeface="Calibri" pitchFamily="34" charset="0"/>
                          <a:cs typeface="Arial" charset="0"/>
                        </a:rPr>
                        <a:t>Zalesianie sadzonkami z zakrytym systemem korzeniowym </a:t>
                      </a:r>
                      <a:br>
                        <a:rPr kumimoji="0" lang="pl-PL" sz="1000" b="0" i="0" u="none" strike="noStrike" cap="none" normalizeH="0" baseline="0" smtClean="0">
                          <a:ln>
                            <a:noFill/>
                          </a:ln>
                          <a:solidFill>
                            <a:srgbClr val="000000"/>
                          </a:solidFill>
                          <a:effectLst/>
                          <a:latin typeface="Tahoma" pitchFamily="34" charset="0"/>
                          <a:ea typeface="Calibri" pitchFamily="34" charset="0"/>
                          <a:cs typeface="Arial" charset="0"/>
                        </a:rPr>
                      </a:br>
                      <a:r>
                        <a:rPr kumimoji="0" lang="pl-PL" sz="1000" b="0" i="0" u="none" strike="noStrike" cap="none" normalizeH="0" baseline="0" smtClean="0">
                          <a:ln>
                            <a:noFill/>
                          </a:ln>
                          <a:solidFill>
                            <a:srgbClr val="000000"/>
                          </a:solidFill>
                          <a:effectLst/>
                          <a:latin typeface="Tahoma" pitchFamily="34" charset="0"/>
                          <a:ea typeface="Calibri" pitchFamily="34" charset="0"/>
                          <a:cs typeface="Arial" charset="0"/>
                        </a:rPr>
                        <a:t>i mikoryzowanymi w warunkach korzystnych</a:t>
                      </a:r>
                      <a:endParaRPr kumimoji="0" lang="pl-PL" sz="1000" b="0" i="0" u="none" strike="noStrike" cap="none" normalizeH="0" baseline="0" smtClean="0">
                        <a:ln>
                          <a:noFill/>
                        </a:ln>
                        <a:solidFill>
                          <a:schemeClr val="tx1"/>
                        </a:solidFill>
                        <a:effectLst/>
                        <a:latin typeface="Arial" charset="0"/>
                        <a:ea typeface="Calibri" pitchFamily="34" charset="0"/>
                        <a:cs typeface="Arial" charset="0"/>
                      </a:endParaRPr>
                    </a:p>
                  </a:txBody>
                  <a:tcPr marL="91439" marR="9143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pl-PL"/>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l-PL" sz="1000" b="1" i="0" u="none" strike="noStrike" cap="none" normalizeH="0" baseline="0" smtClean="0">
                          <a:ln>
                            <a:noFill/>
                          </a:ln>
                          <a:solidFill>
                            <a:srgbClr val="000000"/>
                          </a:solidFill>
                          <a:effectLst/>
                          <a:latin typeface="Tahoma" pitchFamily="34" charset="0"/>
                          <a:ea typeface="Calibri" pitchFamily="34" charset="0"/>
                          <a:cs typeface="Arial" charset="0"/>
                        </a:rPr>
                        <a:t>6 934</a:t>
                      </a:r>
                      <a:endParaRPr kumimoji="0" lang="pl-PL" sz="1000" b="1" i="0" u="none" strike="noStrike" cap="none" normalizeH="0" baseline="0" smtClean="0">
                        <a:ln>
                          <a:noFill/>
                        </a:ln>
                        <a:solidFill>
                          <a:schemeClr val="tx1"/>
                        </a:solidFill>
                        <a:effectLst/>
                        <a:latin typeface="Arial" charset="0"/>
                        <a:ea typeface="Calibri" pitchFamily="34" charset="0"/>
                        <a:cs typeface="Arial" charset="0"/>
                      </a:endParaRPr>
                    </a:p>
                  </a:txBody>
                  <a:tcPr marL="91439" marR="914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l-PL" sz="1000" b="1" i="0" u="none" strike="noStrike" cap="none" normalizeH="0" baseline="0" dirty="0" smtClean="0">
                          <a:ln>
                            <a:noFill/>
                          </a:ln>
                          <a:solidFill>
                            <a:srgbClr val="000000"/>
                          </a:solidFill>
                          <a:effectLst/>
                          <a:latin typeface="Tahoma" pitchFamily="34" charset="0"/>
                          <a:ea typeface="Calibri" pitchFamily="34" charset="0"/>
                          <a:cs typeface="Arial" charset="0"/>
                        </a:rPr>
                        <a:t>4 984</a:t>
                      </a:r>
                      <a:endParaRPr kumimoji="0" lang="pl-PL" sz="1000" b="1" i="0" u="none" strike="noStrike" cap="none" normalizeH="0" baseline="0" dirty="0" smtClean="0">
                        <a:ln>
                          <a:noFill/>
                        </a:ln>
                        <a:solidFill>
                          <a:schemeClr val="tx1"/>
                        </a:solidFill>
                        <a:effectLst/>
                        <a:latin typeface="Arial" charset="0"/>
                        <a:ea typeface="Calibri" pitchFamily="34" charset="0"/>
                        <a:cs typeface="Arial" charset="0"/>
                      </a:endParaRPr>
                    </a:p>
                  </a:txBody>
                  <a:tcPr marL="91439" marR="914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7477">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l-PL" sz="1000" b="0" i="0" u="none" strike="noStrike" cap="none" normalizeH="0" baseline="0" smtClean="0">
                          <a:ln>
                            <a:noFill/>
                          </a:ln>
                          <a:solidFill>
                            <a:srgbClr val="000000"/>
                          </a:solidFill>
                          <a:effectLst/>
                          <a:latin typeface="Tahoma" pitchFamily="34" charset="0"/>
                          <a:ea typeface="Calibri" pitchFamily="34" charset="0"/>
                          <a:cs typeface="Arial" charset="0"/>
                        </a:rPr>
                        <a:t>F</a:t>
                      </a:r>
                      <a:endParaRPr kumimoji="0" lang="pl-PL" sz="1000" b="0" i="0" u="none" strike="noStrike" cap="none" normalizeH="0" baseline="0" smtClean="0">
                        <a:ln>
                          <a:noFill/>
                        </a:ln>
                        <a:solidFill>
                          <a:schemeClr val="tx1"/>
                        </a:solidFill>
                        <a:effectLst/>
                        <a:latin typeface="Arial" charset="0"/>
                        <a:ea typeface="Calibri" pitchFamily="34" charset="0"/>
                        <a:cs typeface="Arial" charset="0"/>
                      </a:endParaRPr>
                    </a:p>
                  </a:txBody>
                  <a:tcPr marL="91439" marR="9143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l-PL" sz="1000" b="0" i="0" u="none" strike="noStrike" cap="none" normalizeH="0" baseline="0" smtClean="0">
                          <a:ln>
                            <a:noFill/>
                          </a:ln>
                          <a:solidFill>
                            <a:srgbClr val="000000"/>
                          </a:solidFill>
                          <a:effectLst/>
                          <a:latin typeface="Tahoma" pitchFamily="34" charset="0"/>
                          <a:ea typeface="Calibri" pitchFamily="34" charset="0"/>
                          <a:cs typeface="Arial" charset="0"/>
                        </a:rPr>
                        <a:t>Zalesianie sadzonkami z zakrytym systemem korzeniowym </a:t>
                      </a:r>
                      <a:br>
                        <a:rPr kumimoji="0" lang="pl-PL" sz="1000" b="0" i="0" u="none" strike="noStrike" cap="none" normalizeH="0" baseline="0" smtClean="0">
                          <a:ln>
                            <a:noFill/>
                          </a:ln>
                          <a:solidFill>
                            <a:srgbClr val="000000"/>
                          </a:solidFill>
                          <a:effectLst/>
                          <a:latin typeface="Tahoma" pitchFamily="34" charset="0"/>
                          <a:ea typeface="Calibri" pitchFamily="34" charset="0"/>
                          <a:cs typeface="Arial" charset="0"/>
                        </a:rPr>
                      </a:br>
                      <a:r>
                        <a:rPr kumimoji="0" lang="pl-PL" sz="1000" b="0" i="0" u="none" strike="noStrike" cap="none" normalizeH="0" baseline="0" smtClean="0">
                          <a:ln>
                            <a:noFill/>
                          </a:ln>
                          <a:solidFill>
                            <a:srgbClr val="000000"/>
                          </a:solidFill>
                          <a:effectLst/>
                          <a:latin typeface="Tahoma" pitchFamily="34" charset="0"/>
                          <a:ea typeface="Calibri" pitchFamily="34" charset="0"/>
                          <a:cs typeface="Arial" charset="0"/>
                        </a:rPr>
                        <a:t>i mikoryzowanymi na gruntach o nachyleniu powyżej 12°</a:t>
                      </a:r>
                      <a:endParaRPr kumimoji="0" lang="pl-PL" sz="1000" b="0" i="0" u="none" strike="noStrike" cap="none" normalizeH="0" baseline="0" smtClean="0">
                        <a:ln>
                          <a:noFill/>
                        </a:ln>
                        <a:solidFill>
                          <a:schemeClr val="tx1"/>
                        </a:solidFill>
                        <a:effectLst/>
                        <a:latin typeface="Arial" charset="0"/>
                        <a:ea typeface="Calibri" pitchFamily="34" charset="0"/>
                        <a:cs typeface="Arial" charset="0"/>
                      </a:endParaRPr>
                    </a:p>
                  </a:txBody>
                  <a:tcPr marL="91439" marR="9143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pl-PL"/>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l-PL" sz="1000" b="1" i="0" u="none" strike="noStrike" cap="none" normalizeH="0" baseline="0" smtClean="0">
                          <a:ln>
                            <a:noFill/>
                          </a:ln>
                          <a:solidFill>
                            <a:srgbClr val="000000"/>
                          </a:solidFill>
                          <a:effectLst/>
                          <a:latin typeface="Tahoma" pitchFamily="34" charset="0"/>
                          <a:ea typeface="Calibri" pitchFamily="34" charset="0"/>
                          <a:cs typeface="Arial" charset="0"/>
                        </a:rPr>
                        <a:t>7 385</a:t>
                      </a:r>
                      <a:endParaRPr kumimoji="0" lang="pl-PL" sz="1000" b="1" i="0" u="none" strike="noStrike" cap="none" normalizeH="0" baseline="0" smtClean="0">
                        <a:ln>
                          <a:noFill/>
                        </a:ln>
                        <a:solidFill>
                          <a:schemeClr val="tx1"/>
                        </a:solidFill>
                        <a:effectLst/>
                        <a:latin typeface="Arial" charset="0"/>
                        <a:ea typeface="Calibri" pitchFamily="34" charset="0"/>
                        <a:cs typeface="Arial" charset="0"/>
                      </a:endParaRPr>
                    </a:p>
                  </a:txBody>
                  <a:tcPr marL="91439" marR="914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l-PL" sz="1000" b="1" i="0" u="none" strike="noStrike" cap="none" normalizeH="0" baseline="0" dirty="0" smtClean="0">
                          <a:ln>
                            <a:noFill/>
                          </a:ln>
                          <a:solidFill>
                            <a:srgbClr val="000000"/>
                          </a:solidFill>
                          <a:effectLst/>
                          <a:latin typeface="Tahoma" pitchFamily="34" charset="0"/>
                          <a:ea typeface="Calibri" pitchFamily="34" charset="0"/>
                          <a:cs typeface="Arial" charset="0"/>
                        </a:rPr>
                        <a:t>5 366</a:t>
                      </a:r>
                      <a:endParaRPr kumimoji="0" lang="pl-PL" sz="1000" b="1" i="0" u="none" strike="noStrike" cap="none" normalizeH="0" baseline="0" dirty="0" smtClean="0">
                        <a:ln>
                          <a:noFill/>
                        </a:ln>
                        <a:solidFill>
                          <a:schemeClr val="tx1"/>
                        </a:solidFill>
                        <a:effectLst/>
                        <a:latin typeface="Arial" charset="0"/>
                        <a:ea typeface="Calibri" pitchFamily="34" charset="0"/>
                        <a:cs typeface="Arial" charset="0"/>
                      </a:endParaRPr>
                    </a:p>
                  </a:txBody>
                  <a:tcPr marL="91439" marR="914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118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l-PL" sz="1000" b="0" i="0" u="none" strike="noStrike" cap="none" normalizeH="0" baseline="0" smtClean="0">
                          <a:ln>
                            <a:noFill/>
                          </a:ln>
                          <a:solidFill>
                            <a:srgbClr val="000000"/>
                          </a:solidFill>
                          <a:effectLst/>
                          <a:latin typeface="Tahoma" pitchFamily="34" charset="0"/>
                          <a:ea typeface="Calibri" pitchFamily="34" charset="0"/>
                          <a:cs typeface="Arial" charset="0"/>
                        </a:rPr>
                        <a:t>G</a:t>
                      </a:r>
                      <a:endParaRPr kumimoji="0" lang="pl-PL" sz="1000" b="0" i="0" u="none" strike="noStrike" cap="none" normalizeH="0" baseline="0" smtClean="0">
                        <a:ln>
                          <a:noFill/>
                        </a:ln>
                        <a:solidFill>
                          <a:schemeClr val="tx1"/>
                        </a:solidFill>
                        <a:effectLst/>
                        <a:latin typeface="Arial" charset="0"/>
                        <a:ea typeface="Calibri" pitchFamily="34" charset="0"/>
                        <a:cs typeface="Arial" charset="0"/>
                      </a:endParaRPr>
                    </a:p>
                  </a:txBody>
                  <a:tcPr marL="91439" marR="9143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l-PL" sz="1000" b="0" i="0" u="none" strike="noStrike" cap="none" normalizeH="0" baseline="0" dirty="0" smtClean="0">
                          <a:ln>
                            <a:noFill/>
                          </a:ln>
                          <a:solidFill>
                            <a:srgbClr val="000000"/>
                          </a:solidFill>
                          <a:effectLst/>
                          <a:latin typeface="Tahoma" pitchFamily="34" charset="0"/>
                          <a:ea typeface="Calibri" pitchFamily="34" charset="0"/>
                          <a:cs typeface="Arial" charset="0"/>
                        </a:rPr>
                        <a:t>Zabezpieczanie przed zwierzyną - grodzenie 2-metrową siatką metalową</a:t>
                      </a:r>
                      <a:endParaRPr kumimoji="0" lang="pl-PL" sz="1000" b="0" i="0" u="none" strike="noStrike" cap="none" normalizeH="0" baseline="0" dirty="0" smtClean="0">
                        <a:ln>
                          <a:noFill/>
                        </a:ln>
                        <a:solidFill>
                          <a:schemeClr val="tx1"/>
                        </a:solidFill>
                        <a:effectLst/>
                        <a:latin typeface="Arial" charset="0"/>
                        <a:ea typeface="Calibri" pitchFamily="34" charset="0"/>
                        <a:cs typeface="Arial" charset="0"/>
                      </a:endParaRPr>
                    </a:p>
                  </a:txBody>
                  <a:tcPr marL="91439" marR="9143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l-PL" sz="1000" b="1" i="0" u="none" strike="noStrike" cap="none" normalizeH="0" baseline="0" dirty="0" smtClean="0">
                          <a:ln>
                            <a:noFill/>
                          </a:ln>
                          <a:solidFill>
                            <a:srgbClr val="000000"/>
                          </a:solidFill>
                          <a:effectLst/>
                          <a:latin typeface="Tahoma" pitchFamily="34" charset="0"/>
                          <a:ea typeface="Calibri" pitchFamily="34" charset="0"/>
                          <a:cs typeface="Arial" charset="0"/>
                        </a:rPr>
                        <a:t>zł/mb</a:t>
                      </a:r>
                      <a:endParaRPr kumimoji="0" lang="pl-PL" sz="1000" b="1" i="0" u="none" strike="noStrike" cap="none" normalizeH="0" baseline="0" dirty="0" smtClean="0">
                        <a:ln>
                          <a:noFill/>
                        </a:ln>
                        <a:solidFill>
                          <a:schemeClr val="tx1"/>
                        </a:solidFill>
                        <a:effectLst/>
                        <a:latin typeface="Arial" charset="0"/>
                        <a:ea typeface="Calibri" pitchFamily="34" charset="0"/>
                        <a:cs typeface="Arial" charset="0"/>
                      </a:endParaRPr>
                    </a:p>
                  </a:txBody>
                  <a:tcPr marL="91439" marR="9143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l-PL" sz="1000" b="1" i="0" u="none" strike="noStrike" cap="none" normalizeH="0" baseline="0" dirty="0" smtClean="0">
                          <a:ln>
                            <a:noFill/>
                          </a:ln>
                          <a:solidFill>
                            <a:srgbClr val="000000"/>
                          </a:solidFill>
                          <a:effectLst/>
                          <a:latin typeface="Tahoma" pitchFamily="34" charset="0"/>
                          <a:ea typeface="Calibri" pitchFamily="34" charset="0"/>
                          <a:cs typeface="Arial" charset="0"/>
                        </a:rPr>
                        <a:t>8,82</a:t>
                      </a:r>
                      <a:endParaRPr kumimoji="0" lang="pl-PL" sz="1000" b="1" i="0" u="none" strike="noStrike" cap="none" normalizeH="0" baseline="0" dirty="0" smtClean="0">
                        <a:ln>
                          <a:noFill/>
                        </a:ln>
                        <a:solidFill>
                          <a:schemeClr val="tx1"/>
                        </a:solidFill>
                        <a:effectLst/>
                        <a:latin typeface="Arial" charset="0"/>
                        <a:ea typeface="Calibri" pitchFamily="34" charset="0"/>
                        <a:cs typeface="Arial" charset="0"/>
                      </a:endParaRPr>
                    </a:p>
                  </a:txBody>
                  <a:tcPr marL="91439" marR="914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pl-PL"/>
                    </a:p>
                  </a:txBody>
                  <a:tcPr/>
                </a:tc>
              </a:tr>
              <a:tr h="250754">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l-PL" sz="1000" b="0" i="0" u="none" strike="noStrike" cap="none" normalizeH="0" baseline="0" smtClean="0">
                          <a:ln>
                            <a:noFill/>
                          </a:ln>
                          <a:solidFill>
                            <a:srgbClr val="000000"/>
                          </a:solidFill>
                          <a:effectLst/>
                          <a:latin typeface="Tahoma" pitchFamily="34" charset="0"/>
                          <a:ea typeface="Calibri" pitchFamily="34" charset="0"/>
                          <a:cs typeface="Arial" charset="0"/>
                        </a:rPr>
                        <a:t>H</a:t>
                      </a:r>
                      <a:endParaRPr kumimoji="0" lang="pl-PL" sz="1000" b="0" i="0" u="none" strike="noStrike" cap="none" normalizeH="0" baseline="0" smtClean="0">
                        <a:ln>
                          <a:noFill/>
                        </a:ln>
                        <a:solidFill>
                          <a:schemeClr val="tx1"/>
                        </a:solidFill>
                        <a:effectLst/>
                        <a:latin typeface="Arial" charset="0"/>
                        <a:ea typeface="Calibri" pitchFamily="34" charset="0"/>
                        <a:cs typeface="Arial" charset="0"/>
                      </a:endParaRPr>
                    </a:p>
                  </a:txBody>
                  <a:tcPr marL="91439" marR="9143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l-PL" sz="1000" b="0" i="0" u="none" strike="noStrike" cap="none" normalizeH="0" baseline="0" smtClean="0">
                          <a:ln>
                            <a:noFill/>
                          </a:ln>
                          <a:solidFill>
                            <a:srgbClr val="000000"/>
                          </a:solidFill>
                          <a:effectLst/>
                          <a:latin typeface="Tahoma" pitchFamily="34" charset="0"/>
                          <a:ea typeface="Calibri" pitchFamily="34" charset="0"/>
                          <a:cs typeface="Arial" charset="0"/>
                        </a:rPr>
                        <a:t>Zabezpieczenie 3 palikami</a:t>
                      </a:r>
                      <a:endParaRPr kumimoji="0" lang="pl-PL" sz="1000" b="0" i="0" u="none" strike="noStrike" cap="none" normalizeH="0" baseline="0" smtClean="0">
                        <a:ln>
                          <a:noFill/>
                        </a:ln>
                        <a:solidFill>
                          <a:schemeClr val="tx1"/>
                        </a:solidFill>
                        <a:effectLst/>
                        <a:latin typeface="Arial" charset="0"/>
                        <a:ea typeface="Calibri" pitchFamily="34" charset="0"/>
                        <a:cs typeface="Arial" charset="0"/>
                      </a:endParaRPr>
                    </a:p>
                  </a:txBody>
                  <a:tcPr marL="91439" marR="9143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l-PL" sz="1000" b="1" i="0" u="none" strike="noStrike" cap="none" normalizeH="0" baseline="0" dirty="0" smtClean="0">
                          <a:ln>
                            <a:noFill/>
                          </a:ln>
                          <a:solidFill>
                            <a:srgbClr val="000000"/>
                          </a:solidFill>
                          <a:effectLst/>
                          <a:latin typeface="Tahoma" pitchFamily="34" charset="0"/>
                          <a:ea typeface="Calibri" pitchFamily="34" charset="0"/>
                          <a:cs typeface="Arial" charset="0"/>
                        </a:rPr>
                        <a:t>zł/ha</a:t>
                      </a:r>
                      <a:endParaRPr kumimoji="0" lang="pl-PL" sz="1000" b="1" i="0" u="none" strike="noStrike" cap="none" normalizeH="0" baseline="0" dirty="0" smtClean="0">
                        <a:ln>
                          <a:noFill/>
                        </a:ln>
                        <a:solidFill>
                          <a:schemeClr val="tx1"/>
                        </a:solidFill>
                        <a:effectLst/>
                        <a:latin typeface="Arial" charset="0"/>
                        <a:ea typeface="Calibri" pitchFamily="34" charset="0"/>
                        <a:cs typeface="Arial" charset="0"/>
                      </a:endParaRPr>
                    </a:p>
                  </a:txBody>
                  <a:tcPr marL="91439" marR="9143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l-PL" sz="1000" b="1" i="0" u="none" strike="noStrike" cap="none" normalizeH="0" baseline="0" dirty="0" smtClean="0">
                          <a:ln>
                            <a:noFill/>
                          </a:ln>
                          <a:solidFill>
                            <a:srgbClr val="000000"/>
                          </a:solidFill>
                          <a:effectLst/>
                          <a:latin typeface="Tahoma" pitchFamily="34" charset="0"/>
                          <a:ea typeface="Calibri" pitchFamily="34" charset="0"/>
                          <a:cs typeface="Arial" charset="0"/>
                        </a:rPr>
                        <a:t>1 132</a:t>
                      </a:r>
                      <a:endParaRPr kumimoji="0" lang="pl-PL" sz="1000" b="1" i="0" u="none" strike="noStrike" cap="none" normalizeH="0" baseline="0" dirty="0" smtClean="0">
                        <a:ln>
                          <a:noFill/>
                        </a:ln>
                        <a:solidFill>
                          <a:schemeClr val="tx1"/>
                        </a:solidFill>
                        <a:effectLst/>
                        <a:latin typeface="Arial" charset="0"/>
                        <a:ea typeface="Calibri" pitchFamily="34" charset="0"/>
                        <a:cs typeface="Arial" charset="0"/>
                      </a:endParaRPr>
                    </a:p>
                  </a:txBody>
                  <a:tcPr marL="91439" marR="914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pl-PL"/>
                    </a:p>
                  </a:txBody>
                  <a:tcPr/>
                </a:tc>
              </a:tr>
              <a:tr h="250754">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l-PL" sz="1000" b="0" i="0" u="none" strike="noStrike" cap="none" normalizeH="0" baseline="0" smtClean="0">
                          <a:ln>
                            <a:noFill/>
                          </a:ln>
                          <a:solidFill>
                            <a:srgbClr val="000000"/>
                          </a:solidFill>
                          <a:effectLst/>
                          <a:latin typeface="Tahoma" pitchFamily="34" charset="0"/>
                          <a:ea typeface="Calibri" pitchFamily="34" charset="0"/>
                          <a:cs typeface="Arial" charset="0"/>
                        </a:rPr>
                        <a:t>2</a:t>
                      </a:r>
                      <a:endParaRPr kumimoji="0" lang="pl-PL" sz="1000" b="0" i="0" u="none" strike="noStrike" cap="none" normalizeH="0" baseline="0" smtClean="0">
                        <a:ln>
                          <a:noFill/>
                        </a:ln>
                        <a:solidFill>
                          <a:schemeClr val="tx1"/>
                        </a:solidFill>
                        <a:effectLst/>
                        <a:latin typeface="Arial" charset="0"/>
                        <a:ea typeface="Calibri" pitchFamily="34" charset="0"/>
                        <a:cs typeface="Arial" charset="0"/>
                      </a:endParaRPr>
                    </a:p>
                  </a:txBody>
                  <a:tcPr marL="91439" marR="9143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gridSpan="4">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l-PL" sz="1000" b="1" i="0" u="none" strike="noStrike" cap="none" normalizeH="0" baseline="0" dirty="0" smtClean="0">
                          <a:ln>
                            <a:noFill/>
                          </a:ln>
                          <a:solidFill>
                            <a:srgbClr val="000000"/>
                          </a:solidFill>
                          <a:effectLst/>
                          <a:latin typeface="Tahoma" pitchFamily="34" charset="0"/>
                          <a:ea typeface="Calibri" pitchFamily="34" charset="0"/>
                          <a:cs typeface="Arial" charset="0"/>
                        </a:rPr>
                        <a:t>Premia pielęgnacyjna</a:t>
                      </a:r>
                      <a:endParaRPr kumimoji="0" lang="pl-PL" sz="1000" b="1" i="0" u="none" strike="noStrike" cap="none" normalizeH="0" baseline="0" dirty="0" smtClean="0">
                        <a:ln>
                          <a:noFill/>
                        </a:ln>
                        <a:solidFill>
                          <a:schemeClr val="tx1"/>
                        </a:solidFill>
                        <a:effectLst/>
                        <a:latin typeface="Arial" charset="0"/>
                        <a:ea typeface="Calibri" pitchFamily="34" charset="0"/>
                        <a:cs typeface="Arial" charset="0"/>
                      </a:endParaRPr>
                    </a:p>
                  </a:txBody>
                  <a:tcPr marL="91439" marR="9143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hMerge="1">
                  <a:txBody>
                    <a:bodyPr/>
                    <a:lstStyle/>
                    <a:p>
                      <a:endParaRPr lang="pl-PL"/>
                    </a:p>
                  </a:txBody>
                  <a:tcPr/>
                </a:tc>
                <a:tc hMerge="1">
                  <a:txBody>
                    <a:bodyPr/>
                    <a:lstStyle/>
                    <a:p>
                      <a:endParaRPr lang="pl-PL"/>
                    </a:p>
                  </a:txBody>
                  <a:tcPr/>
                </a:tc>
                <a:tc hMerge="1">
                  <a:txBody>
                    <a:bodyPr/>
                    <a:lstStyle/>
                    <a:p>
                      <a:endParaRPr lang="pl-PL"/>
                    </a:p>
                  </a:txBody>
                  <a:tcPr/>
                </a:tc>
              </a:tr>
              <a:tr h="250754">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l-PL" sz="1000" b="0" i="0" u="none" strike="noStrike" cap="none" normalizeH="0" baseline="0" smtClean="0">
                          <a:ln>
                            <a:noFill/>
                          </a:ln>
                          <a:solidFill>
                            <a:srgbClr val="000000"/>
                          </a:solidFill>
                          <a:effectLst/>
                          <a:latin typeface="Tahoma" pitchFamily="34" charset="0"/>
                          <a:ea typeface="Calibri" pitchFamily="34" charset="0"/>
                          <a:cs typeface="Arial" charset="0"/>
                        </a:rPr>
                        <a:t>A</a:t>
                      </a:r>
                      <a:endParaRPr kumimoji="0" lang="pl-PL" sz="1000" b="0" i="0" u="none" strike="noStrike" cap="none" normalizeH="0" baseline="0" smtClean="0">
                        <a:ln>
                          <a:noFill/>
                        </a:ln>
                        <a:solidFill>
                          <a:schemeClr val="tx1"/>
                        </a:solidFill>
                        <a:effectLst/>
                        <a:latin typeface="Arial" charset="0"/>
                        <a:ea typeface="Calibri" pitchFamily="34" charset="0"/>
                        <a:cs typeface="Arial" charset="0"/>
                      </a:endParaRPr>
                    </a:p>
                  </a:txBody>
                  <a:tcPr marL="91439" marR="9143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l-PL" sz="1000" b="0" i="0" u="none" strike="noStrike" cap="none" normalizeH="0" baseline="0" dirty="0" smtClean="0">
                          <a:ln>
                            <a:noFill/>
                          </a:ln>
                          <a:solidFill>
                            <a:srgbClr val="000000"/>
                          </a:solidFill>
                          <a:effectLst/>
                          <a:latin typeface="Tahoma" pitchFamily="34" charset="0"/>
                          <a:ea typeface="Calibri" pitchFamily="34" charset="0"/>
                          <a:cs typeface="Arial" charset="0"/>
                        </a:rPr>
                        <a:t>Na gruntach w warunkach korzystnych </a:t>
                      </a:r>
                      <a:endParaRPr kumimoji="0" lang="pl-PL" sz="1000" b="0" i="0" u="none" strike="noStrike" cap="none" normalizeH="0" baseline="0" dirty="0" smtClean="0">
                        <a:ln>
                          <a:noFill/>
                        </a:ln>
                        <a:solidFill>
                          <a:schemeClr val="tx1"/>
                        </a:solidFill>
                        <a:effectLst/>
                        <a:latin typeface="Arial" charset="0"/>
                        <a:ea typeface="Calibri" pitchFamily="34" charset="0"/>
                        <a:cs typeface="Arial" charset="0"/>
                      </a:endParaRPr>
                    </a:p>
                  </a:txBody>
                  <a:tcPr marL="91439" marR="9143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7">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l-PL" sz="1000" b="1" i="0" u="none" strike="noStrike" cap="none" normalizeH="0" baseline="0" dirty="0" smtClean="0">
                          <a:ln>
                            <a:noFill/>
                          </a:ln>
                          <a:solidFill>
                            <a:srgbClr val="000000"/>
                          </a:solidFill>
                          <a:effectLst/>
                          <a:latin typeface="Tahoma" pitchFamily="34" charset="0"/>
                          <a:ea typeface="Calibri" pitchFamily="34" charset="0"/>
                          <a:cs typeface="Arial" charset="0"/>
                        </a:rPr>
                        <a:t>zł/ha</a:t>
                      </a:r>
                      <a:endParaRPr kumimoji="0" lang="pl-PL" sz="1000" b="1" i="0" u="none" strike="noStrike" cap="none" normalizeH="0" baseline="0" dirty="0" smtClean="0">
                        <a:ln>
                          <a:noFill/>
                        </a:ln>
                        <a:solidFill>
                          <a:schemeClr val="tx1"/>
                        </a:solidFill>
                        <a:effectLst/>
                        <a:latin typeface="Arial" charset="0"/>
                        <a:ea typeface="Calibri" pitchFamily="34" charset="0"/>
                        <a:cs typeface="Arial" charset="0"/>
                      </a:endParaRPr>
                    </a:p>
                  </a:txBody>
                  <a:tcPr marL="91439" marR="9143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l-PL" sz="1000" b="1" i="0" u="none" strike="noStrike" cap="none" normalizeH="0" baseline="0" smtClean="0">
                          <a:ln>
                            <a:noFill/>
                          </a:ln>
                          <a:solidFill>
                            <a:srgbClr val="000000"/>
                          </a:solidFill>
                          <a:effectLst/>
                          <a:latin typeface="Tahoma" pitchFamily="34" charset="0"/>
                          <a:ea typeface="Calibri" pitchFamily="34" charset="0"/>
                          <a:cs typeface="Arial" charset="0"/>
                        </a:rPr>
                        <a:t>1 075</a:t>
                      </a:r>
                      <a:endParaRPr kumimoji="0" lang="pl-PL" sz="1000" b="1" i="0" u="none" strike="noStrike" cap="none" normalizeH="0" baseline="0" smtClean="0">
                        <a:ln>
                          <a:noFill/>
                        </a:ln>
                        <a:solidFill>
                          <a:schemeClr val="tx1"/>
                        </a:solidFill>
                        <a:effectLst/>
                        <a:latin typeface="Arial" charset="0"/>
                        <a:ea typeface="Calibri" pitchFamily="34" charset="0"/>
                        <a:cs typeface="Arial" charset="0"/>
                      </a:endParaRPr>
                    </a:p>
                  </a:txBody>
                  <a:tcPr marL="91439" marR="9143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pl-PL"/>
                    </a:p>
                  </a:txBody>
                  <a:tcPr/>
                </a:tc>
              </a:tr>
              <a:tr h="250754">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l-PL" sz="1000" b="0" i="0" u="none" strike="noStrike" cap="none" normalizeH="0" baseline="0" smtClean="0">
                          <a:ln>
                            <a:noFill/>
                          </a:ln>
                          <a:solidFill>
                            <a:srgbClr val="000000"/>
                          </a:solidFill>
                          <a:effectLst/>
                          <a:latin typeface="Tahoma" pitchFamily="34" charset="0"/>
                          <a:ea typeface="Calibri" pitchFamily="34" charset="0"/>
                          <a:cs typeface="Arial" charset="0"/>
                        </a:rPr>
                        <a:t>B</a:t>
                      </a:r>
                      <a:endParaRPr kumimoji="0" lang="pl-PL" sz="1000" b="0" i="0" u="none" strike="noStrike" cap="none" normalizeH="0" baseline="0" smtClean="0">
                        <a:ln>
                          <a:noFill/>
                        </a:ln>
                        <a:solidFill>
                          <a:schemeClr val="tx1"/>
                        </a:solidFill>
                        <a:effectLst/>
                        <a:latin typeface="Arial" charset="0"/>
                        <a:ea typeface="Calibri" pitchFamily="34" charset="0"/>
                        <a:cs typeface="Arial" charset="0"/>
                      </a:endParaRPr>
                    </a:p>
                  </a:txBody>
                  <a:tcPr marL="91439" marR="9143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l-PL" sz="1000" b="0" i="0" u="none" strike="noStrike" cap="none" normalizeH="0" baseline="0" smtClean="0">
                          <a:ln>
                            <a:noFill/>
                          </a:ln>
                          <a:solidFill>
                            <a:srgbClr val="000000"/>
                          </a:solidFill>
                          <a:effectLst/>
                          <a:latin typeface="Tahoma" pitchFamily="34" charset="0"/>
                          <a:ea typeface="Calibri" pitchFamily="34" charset="0"/>
                          <a:cs typeface="Arial" charset="0"/>
                        </a:rPr>
                        <a:t>Na gruntach o nachyleniu powyżej 12°</a:t>
                      </a:r>
                      <a:endParaRPr kumimoji="0" lang="pl-PL" sz="1000" b="0" i="0" u="none" strike="noStrike" cap="none" normalizeH="0" baseline="0" smtClean="0">
                        <a:ln>
                          <a:noFill/>
                        </a:ln>
                        <a:solidFill>
                          <a:schemeClr val="tx1"/>
                        </a:solidFill>
                        <a:effectLst/>
                        <a:latin typeface="Arial" charset="0"/>
                        <a:ea typeface="Calibri" pitchFamily="34" charset="0"/>
                        <a:cs typeface="Arial" charset="0"/>
                      </a:endParaRPr>
                    </a:p>
                  </a:txBody>
                  <a:tcPr marL="91439" marR="9143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pl-PL"/>
                    </a:p>
                  </a:txBody>
                  <a:tcPr/>
                </a:tc>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l-PL" sz="1000" b="1" i="0" u="none" strike="noStrike" cap="none" normalizeH="0" baseline="0" smtClean="0">
                          <a:ln>
                            <a:noFill/>
                          </a:ln>
                          <a:solidFill>
                            <a:srgbClr val="000000"/>
                          </a:solidFill>
                          <a:effectLst/>
                          <a:latin typeface="Tahoma" pitchFamily="34" charset="0"/>
                          <a:ea typeface="Calibri" pitchFamily="34" charset="0"/>
                          <a:cs typeface="Arial" charset="0"/>
                        </a:rPr>
                        <a:t>1 237</a:t>
                      </a:r>
                      <a:endParaRPr kumimoji="0" lang="pl-PL" sz="1000" b="1" i="0" u="none" strike="noStrike" cap="none" normalizeH="0" baseline="0" smtClean="0">
                        <a:ln>
                          <a:noFill/>
                        </a:ln>
                        <a:solidFill>
                          <a:schemeClr val="tx1"/>
                        </a:solidFill>
                        <a:effectLst/>
                        <a:latin typeface="Arial" charset="0"/>
                        <a:ea typeface="Calibri" pitchFamily="34" charset="0"/>
                        <a:cs typeface="Arial" charset="0"/>
                      </a:endParaRPr>
                    </a:p>
                  </a:txBody>
                  <a:tcPr marL="91439" marR="9143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pl-PL"/>
                    </a:p>
                  </a:txBody>
                  <a:tcPr/>
                </a:tc>
              </a:tr>
              <a:tr h="250754">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l-PL" sz="1000" b="0" i="0" u="none" strike="noStrike" cap="none" normalizeH="0" baseline="0" smtClean="0">
                          <a:ln>
                            <a:noFill/>
                          </a:ln>
                          <a:solidFill>
                            <a:srgbClr val="000000"/>
                          </a:solidFill>
                          <a:effectLst/>
                          <a:latin typeface="Tahoma" pitchFamily="34" charset="0"/>
                          <a:ea typeface="Calibri" pitchFamily="34" charset="0"/>
                          <a:cs typeface="Arial" charset="0"/>
                        </a:rPr>
                        <a:t>C</a:t>
                      </a:r>
                      <a:endParaRPr kumimoji="0" lang="pl-PL" sz="1000" b="0" i="0" u="none" strike="noStrike" cap="none" normalizeH="0" baseline="0" smtClean="0">
                        <a:ln>
                          <a:noFill/>
                        </a:ln>
                        <a:solidFill>
                          <a:schemeClr val="tx1"/>
                        </a:solidFill>
                        <a:effectLst/>
                        <a:latin typeface="Arial" charset="0"/>
                        <a:ea typeface="Calibri" pitchFamily="34" charset="0"/>
                        <a:cs typeface="Arial" charset="0"/>
                      </a:endParaRPr>
                    </a:p>
                  </a:txBody>
                  <a:tcPr marL="91439" marR="9143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l-PL" sz="1000" b="0" i="0" u="none" strike="noStrike" cap="none" normalizeH="0" baseline="0" dirty="0" smtClean="0">
                          <a:ln>
                            <a:noFill/>
                          </a:ln>
                          <a:solidFill>
                            <a:srgbClr val="000000"/>
                          </a:solidFill>
                          <a:effectLst/>
                          <a:latin typeface="Tahoma" pitchFamily="34" charset="0"/>
                          <a:ea typeface="Calibri" pitchFamily="34" charset="0"/>
                          <a:cs typeface="Arial" charset="0"/>
                        </a:rPr>
                        <a:t>Na gruntach erozyjnych</a:t>
                      </a:r>
                      <a:endParaRPr kumimoji="0" lang="pl-PL" sz="1000" b="0" i="0" u="none" strike="noStrike" cap="none" normalizeH="0" baseline="0" dirty="0" smtClean="0">
                        <a:ln>
                          <a:noFill/>
                        </a:ln>
                        <a:solidFill>
                          <a:schemeClr val="tx1"/>
                        </a:solidFill>
                        <a:effectLst/>
                        <a:latin typeface="Arial" charset="0"/>
                        <a:ea typeface="Calibri" pitchFamily="34" charset="0"/>
                        <a:cs typeface="Arial" charset="0"/>
                      </a:endParaRPr>
                    </a:p>
                  </a:txBody>
                  <a:tcPr marL="91439" marR="9143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pl-PL"/>
                    </a:p>
                  </a:txBody>
                  <a:tcPr/>
                </a:tc>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l-PL" sz="1000" b="1" i="0" u="none" strike="noStrike" cap="none" normalizeH="0" baseline="0" smtClean="0">
                          <a:ln>
                            <a:noFill/>
                          </a:ln>
                          <a:solidFill>
                            <a:srgbClr val="000000"/>
                          </a:solidFill>
                          <a:effectLst/>
                          <a:latin typeface="Tahoma" pitchFamily="34" charset="0"/>
                          <a:ea typeface="Calibri" pitchFamily="34" charset="0"/>
                          <a:cs typeface="Arial" charset="0"/>
                        </a:rPr>
                        <a:t>1</a:t>
                      </a:r>
                      <a:r>
                        <a:rPr kumimoji="0" lang="pl-PL" sz="1000" b="1" i="0" u="none" strike="noStrike" cap="none" normalizeH="0" baseline="0" smtClean="0">
                          <a:ln>
                            <a:noFill/>
                          </a:ln>
                          <a:solidFill>
                            <a:srgbClr val="000000"/>
                          </a:solidFill>
                          <a:effectLst/>
                          <a:latin typeface="Arial"/>
                          <a:ea typeface="Calibri" pitchFamily="34" charset="0"/>
                          <a:cs typeface="Arial" charset="0"/>
                        </a:rPr>
                        <a:t> </a:t>
                      </a:r>
                      <a:r>
                        <a:rPr kumimoji="0" lang="pl-PL" sz="1000" b="1" i="0" u="none" strike="noStrike" cap="none" normalizeH="0" baseline="0" smtClean="0">
                          <a:ln>
                            <a:noFill/>
                          </a:ln>
                          <a:solidFill>
                            <a:srgbClr val="000000"/>
                          </a:solidFill>
                          <a:effectLst/>
                          <a:latin typeface="Tahoma" pitchFamily="34" charset="0"/>
                          <a:ea typeface="Calibri" pitchFamily="34" charset="0"/>
                          <a:cs typeface="Arial" charset="0"/>
                        </a:rPr>
                        <a:t>358</a:t>
                      </a:r>
                      <a:endParaRPr kumimoji="0" lang="pl-PL" sz="1000" b="1" i="0" u="none" strike="noStrike" cap="none" normalizeH="0" baseline="0" smtClean="0">
                        <a:ln>
                          <a:noFill/>
                        </a:ln>
                        <a:solidFill>
                          <a:schemeClr val="tx1"/>
                        </a:solidFill>
                        <a:effectLst/>
                        <a:latin typeface="Arial" charset="0"/>
                        <a:ea typeface="Calibri" pitchFamily="34" charset="0"/>
                        <a:cs typeface="Arial" charset="0"/>
                      </a:endParaRPr>
                    </a:p>
                  </a:txBody>
                  <a:tcPr marL="91439" marR="9143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pl-PL"/>
                    </a:p>
                  </a:txBody>
                  <a:tcPr/>
                </a:tc>
              </a:tr>
              <a:tr h="250754">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l-PL" sz="1000" b="0" i="0" u="none" strike="noStrike" cap="none" normalizeH="0" baseline="0" smtClean="0">
                          <a:ln>
                            <a:noFill/>
                          </a:ln>
                          <a:solidFill>
                            <a:srgbClr val="000000"/>
                          </a:solidFill>
                          <a:effectLst/>
                          <a:latin typeface="Tahoma" pitchFamily="34" charset="0"/>
                          <a:ea typeface="Calibri" pitchFamily="34" charset="0"/>
                          <a:cs typeface="Arial" charset="0"/>
                        </a:rPr>
                        <a:t>D</a:t>
                      </a:r>
                      <a:endParaRPr kumimoji="0" lang="pl-PL" sz="1000" b="0" i="0" u="none" strike="noStrike" cap="none" normalizeH="0" baseline="0" smtClean="0">
                        <a:ln>
                          <a:noFill/>
                        </a:ln>
                        <a:solidFill>
                          <a:schemeClr val="tx1"/>
                        </a:solidFill>
                        <a:effectLst/>
                        <a:latin typeface="Arial" charset="0"/>
                        <a:ea typeface="Calibri" pitchFamily="34" charset="0"/>
                        <a:cs typeface="Arial" charset="0"/>
                      </a:endParaRPr>
                    </a:p>
                  </a:txBody>
                  <a:tcPr marL="91439" marR="9143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l-PL" sz="1000" b="0" i="0" u="none" strike="noStrike" cap="none" normalizeH="0" baseline="0" smtClean="0">
                          <a:ln>
                            <a:noFill/>
                          </a:ln>
                          <a:solidFill>
                            <a:srgbClr val="000000"/>
                          </a:solidFill>
                          <a:effectLst/>
                          <a:latin typeface="Tahoma" pitchFamily="34" charset="0"/>
                          <a:ea typeface="Calibri" pitchFamily="34" charset="0"/>
                          <a:cs typeface="Arial" charset="0"/>
                        </a:rPr>
                        <a:t>Na gruntach erozyjnych o nachyleniu powyżej 12°</a:t>
                      </a:r>
                      <a:endParaRPr kumimoji="0" lang="pl-PL" sz="1000" b="0" i="0" u="none" strike="noStrike" cap="none" normalizeH="0" baseline="0" smtClean="0">
                        <a:ln>
                          <a:noFill/>
                        </a:ln>
                        <a:solidFill>
                          <a:schemeClr val="tx1"/>
                        </a:solidFill>
                        <a:effectLst/>
                        <a:latin typeface="Arial" charset="0"/>
                        <a:ea typeface="Calibri" pitchFamily="34" charset="0"/>
                        <a:cs typeface="Arial" charset="0"/>
                      </a:endParaRPr>
                    </a:p>
                  </a:txBody>
                  <a:tcPr marL="91439" marR="9143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pl-PL"/>
                    </a:p>
                  </a:txBody>
                  <a:tcPr/>
                </a:tc>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l-PL" sz="1000" b="1" i="0" u="none" strike="noStrike" cap="none" normalizeH="0" baseline="0" smtClean="0">
                          <a:ln>
                            <a:noFill/>
                          </a:ln>
                          <a:solidFill>
                            <a:srgbClr val="000000"/>
                          </a:solidFill>
                          <a:effectLst/>
                          <a:latin typeface="Tahoma" pitchFamily="34" charset="0"/>
                          <a:ea typeface="Calibri" pitchFamily="34" charset="0"/>
                          <a:cs typeface="Arial" charset="0"/>
                        </a:rPr>
                        <a:t>1 628</a:t>
                      </a:r>
                      <a:endParaRPr kumimoji="0" lang="pl-PL" sz="1000" b="1" i="0" u="none" strike="noStrike" cap="none" normalizeH="0" baseline="0" smtClean="0">
                        <a:ln>
                          <a:noFill/>
                        </a:ln>
                        <a:solidFill>
                          <a:schemeClr val="tx1"/>
                        </a:solidFill>
                        <a:effectLst/>
                        <a:latin typeface="Arial" charset="0"/>
                        <a:ea typeface="Calibri" pitchFamily="34" charset="0"/>
                        <a:cs typeface="Arial" charset="0"/>
                      </a:endParaRPr>
                    </a:p>
                  </a:txBody>
                  <a:tcPr marL="91439" marR="9143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pl-PL"/>
                    </a:p>
                  </a:txBody>
                  <a:tcPr/>
                </a:tc>
              </a:tr>
              <a:tr h="250754">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l-PL" sz="1000" b="0" i="0" u="none" strike="noStrike" cap="none" normalizeH="0" baseline="0" smtClean="0">
                          <a:ln>
                            <a:noFill/>
                          </a:ln>
                          <a:solidFill>
                            <a:srgbClr val="000000"/>
                          </a:solidFill>
                          <a:effectLst/>
                          <a:latin typeface="Tahoma" pitchFamily="34" charset="0"/>
                          <a:ea typeface="Calibri" pitchFamily="34" charset="0"/>
                          <a:cs typeface="Arial" charset="0"/>
                        </a:rPr>
                        <a:t>E</a:t>
                      </a:r>
                      <a:endParaRPr kumimoji="0" lang="pl-PL" sz="1000" b="0" i="0" u="none" strike="noStrike" cap="none" normalizeH="0" baseline="0" smtClean="0">
                        <a:ln>
                          <a:noFill/>
                        </a:ln>
                        <a:solidFill>
                          <a:schemeClr val="tx1"/>
                        </a:solidFill>
                        <a:effectLst/>
                        <a:latin typeface="Arial" charset="0"/>
                        <a:ea typeface="Calibri" pitchFamily="34" charset="0"/>
                        <a:cs typeface="Arial" charset="0"/>
                      </a:endParaRPr>
                    </a:p>
                  </a:txBody>
                  <a:tcPr marL="91439" marR="9143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l-PL" sz="1000" b="0" i="0" u="none" strike="noStrike" cap="none" normalizeH="0" baseline="0" smtClean="0">
                          <a:ln>
                            <a:noFill/>
                          </a:ln>
                          <a:solidFill>
                            <a:srgbClr val="000000"/>
                          </a:solidFill>
                          <a:effectLst/>
                          <a:latin typeface="Tahoma" pitchFamily="34" charset="0"/>
                          <a:ea typeface="Calibri" pitchFamily="34" charset="0"/>
                          <a:cs typeface="Arial" charset="0"/>
                        </a:rPr>
                        <a:t>Na gruntach innych niż rolne z wykorzystaniem sukcesji naturalnej</a:t>
                      </a:r>
                      <a:endParaRPr kumimoji="0" lang="pl-PL" sz="1000" b="0" i="0" u="none" strike="noStrike" cap="none" normalizeH="0" baseline="0" smtClean="0">
                        <a:ln>
                          <a:noFill/>
                        </a:ln>
                        <a:solidFill>
                          <a:schemeClr val="tx1"/>
                        </a:solidFill>
                        <a:effectLst/>
                        <a:latin typeface="Arial" charset="0"/>
                        <a:ea typeface="Calibri" pitchFamily="34" charset="0"/>
                        <a:cs typeface="Arial" charset="0"/>
                      </a:endParaRPr>
                    </a:p>
                  </a:txBody>
                  <a:tcPr marL="91439" marR="9143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pl-PL"/>
                    </a:p>
                  </a:txBody>
                  <a:tcPr/>
                </a:tc>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l-PL" sz="1000" b="1" i="0" u="none" strike="noStrike" cap="none" normalizeH="0" baseline="0" smtClean="0">
                          <a:ln>
                            <a:noFill/>
                          </a:ln>
                          <a:solidFill>
                            <a:srgbClr val="000000"/>
                          </a:solidFill>
                          <a:effectLst/>
                          <a:latin typeface="Tahoma" pitchFamily="34" charset="0"/>
                          <a:ea typeface="Calibri" pitchFamily="34" charset="0"/>
                          <a:cs typeface="Arial" charset="0"/>
                        </a:rPr>
                        <a:t>794</a:t>
                      </a:r>
                      <a:endParaRPr kumimoji="0" lang="pl-PL" sz="1000" b="1" i="0" u="none" strike="noStrike" cap="none" normalizeH="0" baseline="0" smtClean="0">
                        <a:ln>
                          <a:noFill/>
                        </a:ln>
                        <a:solidFill>
                          <a:schemeClr val="tx1"/>
                        </a:solidFill>
                        <a:effectLst/>
                        <a:latin typeface="Arial" charset="0"/>
                        <a:ea typeface="Calibri" pitchFamily="34" charset="0"/>
                        <a:cs typeface="Arial" charset="0"/>
                      </a:endParaRPr>
                    </a:p>
                  </a:txBody>
                  <a:tcPr marL="91439" marR="9143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pl-PL"/>
                    </a:p>
                  </a:txBody>
                  <a:tcPr/>
                </a:tc>
              </a:tr>
              <a:tr h="407477">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l-PL" sz="1000" b="0" i="0" u="none" strike="noStrike" cap="none" normalizeH="0" baseline="0" smtClean="0">
                          <a:ln>
                            <a:noFill/>
                          </a:ln>
                          <a:solidFill>
                            <a:srgbClr val="000000"/>
                          </a:solidFill>
                          <a:effectLst/>
                          <a:latin typeface="Tahoma" pitchFamily="34" charset="0"/>
                          <a:ea typeface="Calibri" pitchFamily="34" charset="0"/>
                          <a:cs typeface="Arial" charset="0"/>
                        </a:rPr>
                        <a:t>F</a:t>
                      </a:r>
                      <a:endParaRPr kumimoji="0" lang="pl-PL" sz="1000" b="0" i="0" u="none" strike="noStrike" cap="none" normalizeH="0" baseline="0" smtClean="0">
                        <a:ln>
                          <a:noFill/>
                        </a:ln>
                        <a:solidFill>
                          <a:schemeClr val="tx1"/>
                        </a:solidFill>
                        <a:effectLst/>
                        <a:latin typeface="Arial" charset="0"/>
                        <a:ea typeface="Calibri" pitchFamily="34" charset="0"/>
                        <a:cs typeface="Arial" charset="0"/>
                      </a:endParaRPr>
                    </a:p>
                  </a:txBody>
                  <a:tcPr marL="91439" marR="9143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l-PL" sz="1000" b="0" i="0" u="none" strike="noStrike" cap="none" normalizeH="0" baseline="0" smtClean="0">
                          <a:ln>
                            <a:noFill/>
                          </a:ln>
                          <a:solidFill>
                            <a:srgbClr val="000000"/>
                          </a:solidFill>
                          <a:effectLst/>
                          <a:latin typeface="Tahoma" pitchFamily="34" charset="0"/>
                          <a:ea typeface="Calibri" pitchFamily="34" charset="0"/>
                          <a:cs typeface="Arial" charset="0"/>
                        </a:rPr>
                        <a:t>Na gruntach innych niż rolne o nachyleniu powyżej 12° </a:t>
                      </a:r>
                      <a:br>
                        <a:rPr kumimoji="0" lang="pl-PL" sz="1000" b="0" i="0" u="none" strike="noStrike" cap="none" normalizeH="0" baseline="0" smtClean="0">
                          <a:ln>
                            <a:noFill/>
                          </a:ln>
                          <a:solidFill>
                            <a:srgbClr val="000000"/>
                          </a:solidFill>
                          <a:effectLst/>
                          <a:latin typeface="Tahoma" pitchFamily="34" charset="0"/>
                          <a:ea typeface="Calibri" pitchFamily="34" charset="0"/>
                          <a:cs typeface="Arial" charset="0"/>
                        </a:rPr>
                      </a:br>
                      <a:r>
                        <a:rPr kumimoji="0" lang="pl-PL" sz="1000" b="0" i="0" u="none" strike="noStrike" cap="none" normalizeH="0" baseline="0" smtClean="0">
                          <a:ln>
                            <a:noFill/>
                          </a:ln>
                          <a:solidFill>
                            <a:srgbClr val="000000"/>
                          </a:solidFill>
                          <a:effectLst/>
                          <a:latin typeface="Tahoma" pitchFamily="34" charset="0"/>
                          <a:ea typeface="Calibri" pitchFamily="34" charset="0"/>
                          <a:cs typeface="Arial" charset="0"/>
                        </a:rPr>
                        <a:t>z wykorzystaniem sukcesji naturalnej </a:t>
                      </a:r>
                      <a:endParaRPr kumimoji="0" lang="pl-PL" sz="1000" b="0" i="0" u="none" strike="noStrike" cap="none" normalizeH="0" baseline="0" smtClean="0">
                        <a:ln>
                          <a:noFill/>
                        </a:ln>
                        <a:solidFill>
                          <a:schemeClr val="tx1"/>
                        </a:solidFill>
                        <a:effectLst/>
                        <a:latin typeface="Arial" charset="0"/>
                        <a:ea typeface="Calibri" pitchFamily="34" charset="0"/>
                        <a:cs typeface="Arial" charset="0"/>
                      </a:endParaRPr>
                    </a:p>
                  </a:txBody>
                  <a:tcPr marL="91439" marR="9143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pl-PL"/>
                    </a:p>
                  </a:txBody>
                  <a:tcPr/>
                </a:tc>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l-PL" sz="1000" b="1" i="0" u="none" strike="noStrike" cap="none" normalizeH="0" baseline="0" smtClean="0">
                          <a:ln>
                            <a:noFill/>
                          </a:ln>
                          <a:solidFill>
                            <a:srgbClr val="000000"/>
                          </a:solidFill>
                          <a:effectLst/>
                          <a:latin typeface="Tahoma" pitchFamily="34" charset="0"/>
                          <a:ea typeface="Calibri" pitchFamily="34" charset="0"/>
                          <a:cs typeface="Arial" charset="0"/>
                        </a:rPr>
                        <a:t>968</a:t>
                      </a:r>
                      <a:endParaRPr kumimoji="0" lang="pl-PL" sz="1000" b="1" i="0" u="none" strike="noStrike" cap="none" normalizeH="0" baseline="0" smtClean="0">
                        <a:ln>
                          <a:noFill/>
                        </a:ln>
                        <a:solidFill>
                          <a:schemeClr val="tx1"/>
                        </a:solidFill>
                        <a:effectLst/>
                        <a:latin typeface="Arial" charset="0"/>
                        <a:ea typeface="Calibri" pitchFamily="34" charset="0"/>
                        <a:cs typeface="Arial" charset="0"/>
                      </a:endParaRPr>
                    </a:p>
                  </a:txBody>
                  <a:tcPr marL="91439" marR="9143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pl-PL"/>
                    </a:p>
                  </a:txBody>
                  <a:tcPr/>
                </a:tc>
              </a:tr>
              <a:tr h="250754">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l-PL" sz="1000" b="0" i="0" u="none" strike="noStrike" cap="none" normalizeH="0" baseline="0" smtClean="0">
                          <a:ln>
                            <a:noFill/>
                          </a:ln>
                          <a:solidFill>
                            <a:srgbClr val="000000"/>
                          </a:solidFill>
                          <a:effectLst/>
                          <a:latin typeface="Tahoma" pitchFamily="34" charset="0"/>
                          <a:ea typeface="Calibri" pitchFamily="34" charset="0"/>
                          <a:cs typeface="Arial" charset="0"/>
                        </a:rPr>
                        <a:t>G</a:t>
                      </a:r>
                      <a:endParaRPr kumimoji="0" lang="pl-PL" sz="1000" b="0" i="0" u="none" strike="noStrike" cap="none" normalizeH="0" baseline="0" smtClean="0">
                        <a:ln>
                          <a:noFill/>
                        </a:ln>
                        <a:solidFill>
                          <a:schemeClr val="tx1"/>
                        </a:solidFill>
                        <a:effectLst/>
                        <a:latin typeface="Arial" charset="0"/>
                        <a:ea typeface="Calibri" pitchFamily="34" charset="0"/>
                        <a:cs typeface="Arial" charset="0"/>
                      </a:endParaRPr>
                    </a:p>
                  </a:txBody>
                  <a:tcPr marL="91439" marR="9143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l-PL" sz="1000" b="0" i="0" u="none" strike="noStrike" cap="none" normalizeH="0" baseline="0" smtClean="0">
                          <a:ln>
                            <a:noFill/>
                          </a:ln>
                          <a:solidFill>
                            <a:srgbClr val="000000"/>
                          </a:solidFill>
                          <a:effectLst/>
                          <a:latin typeface="Tahoma" pitchFamily="34" charset="0"/>
                          <a:ea typeface="Calibri" pitchFamily="34" charset="0"/>
                          <a:cs typeface="Arial" charset="0"/>
                        </a:rPr>
                        <a:t> Zabezpieczenie repelentami</a:t>
                      </a:r>
                      <a:endParaRPr kumimoji="0" lang="pl-PL" sz="1000" b="0" i="0" u="none" strike="noStrike" cap="none" normalizeH="0" baseline="0" smtClean="0">
                        <a:ln>
                          <a:noFill/>
                        </a:ln>
                        <a:solidFill>
                          <a:schemeClr val="tx1"/>
                        </a:solidFill>
                        <a:effectLst/>
                        <a:latin typeface="Arial" charset="0"/>
                        <a:ea typeface="Calibri" pitchFamily="34" charset="0"/>
                        <a:cs typeface="Arial" charset="0"/>
                      </a:endParaRPr>
                    </a:p>
                  </a:txBody>
                  <a:tcPr marL="91439" marR="9143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pl-PL"/>
                    </a:p>
                  </a:txBody>
                  <a:tcPr/>
                </a:tc>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l-PL" sz="1000" b="1" i="0" u="none" strike="noStrike" cap="none" normalizeH="0" baseline="0" dirty="0" smtClean="0">
                          <a:ln>
                            <a:noFill/>
                          </a:ln>
                          <a:solidFill>
                            <a:srgbClr val="000000"/>
                          </a:solidFill>
                          <a:effectLst/>
                          <a:latin typeface="Tahoma" pitchFamily="34" charset="0"/>
                          <a:ea typeface="Calibri" pitchFamily="34" charset="0"/>
                          <a:cs typeface="Arial" charset="0"/>
                        </a:rPr>
                        <a:t>424</a:t>
                      </a:r>
                      <a:endParaRPr kumimoji="0" lang="pl-PL" sz="1000" b="1" i="0" u="none" strike="noStrike" cap="none" normalizeH="0" baseline="0" dirty="0" smtClean="0">
                        <a:ln>
                          <a:noFill/>
                        </a:ln>
                        <a:solidFill>
                          <a:schemeClr val="tx1"/>
                        </a:solidFill>
                        <a:effectLst/>
                        <a:latin typeface="Arial" charset="0"/>
                        <a:ea typeface="Calibri" pitchFamily="34" charset="0"/>
                        <a:cs typeface="Arial" charset="0"/>
                      </a:endParaRPr>
                    </a:p>
                  </a:txBody>
                  <a:tcPr marL="91439" marR="9143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pl-PL"/>
                    </a:p>
                  </a:txBody>
                  <a:tcPr/>
                </a:tc>
              </a:tr>
              <a:tr h="250754">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l-PL" sz="1000" b="0" i="0" u="none" strike="noStrike" cap="none" normalizeH="0" baseline="0" smtClean="0">
                          <a:ln>
                            <a:noFill/>
                          </a:ln>
                          <a:solidFill>
                            <a:srgbClr val="000000"/>
                          </a:solidFill>
                          <a:effectLst/>
                          <a:latin typeface="Tahoma" pitchFamily="34" charset="0"/>
                          <a:ea typeface="Calibri" pitchFamily="34" charset="0"/>
                          <a:cs typeface="Arial" charset="0"/>
                        </a:rPr>
                        <a:t>3</a:t>
                      </a:r>
                      <a:endParaRPr kumimoji="0" lang="pl-PL" sz="1000" b="0" i="0" u="none" strike="noStrike" cap="none" normalizeH="0" baseline="0" smtClean="0">
                        <a:ln>
                          <a:noFill/>
                        </a:ln>
                        <a:solidFill>
                          <a:schemeClr val="tx1"/>
                        </a:solidFill>
                        <a:effectLst/>
                        <a:latin typeface="Arial" charset="0"/>
                        <a:ea typeface="Calibri" pitchFamily="34" charset="0"/>
                        <a:cs typeface="Arial" charset="0"/>
                      </a:endParaRPr>
                    </a:p>
                  </a:txBody>
                  <a:tcPr marL="91439" marR="9143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gridSpan="4">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l-PL" sz="1000" b="1" i="0" u="none" strike="noStrike" cap="none" normalizeH="0" baseline="0" smtClean="0">
                          <a:ln>
                            <a:noFill/>
                          </a:ln>
                          <a:solidFill>
                            <a:srgbClr val="000000"/>
                          </a:solidFill>
                          <a:effectLst/>
                          <a:latin typeface="Tahoma" pitchFamily="34" charset="0"/>
                          <a:ea typeface="Calibri" pitchFamily="34" charset="0"/>
                          <a:cs typeface="Arial" charset="0"/>
                        </a:rPr>
                        <a:t>Premia zalesieniowa</a:t>
                      </a:r>
                      <a:endParaRPr kumimoji="0" lang="pl-PL" sz="1000" b="1" i="0" u="none" strike="noStrike" cap="none" normalizeH="0" baseline="0" smtClean="0">
                        <a:ln>
                          <a:noFill/>
                        </a:ln>
                        <a:solidFill>
                          <a:schemeClr val="tx1"/>
                        </a:solidFill>
                        <a:effectLst/>
                        <a:latin typeface="Arial" charset="0"/>
                        <a:ea typeface="Calibri" pitchFamily="34" charset="0"/>
                        <a:cs typeface="Arial" charset="0"/>
                      </a:endParaRPr>
                    </a:p>
                  </a:txBody>
                  <a:tcPr marL="91439" marR="9143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hMerge="1">
                  <a:txBody>
                    <a:bodyPr/>
                    <a:lstStyle/>
                    <a:p>
                      <a:endParaRPr lang="pl-PL"/>
                    </a:p>
                  </a:txBody>
                  <a:tcPr/>
                </a:tc>
                <a:tc hMerge="1">
                  <a:txBody>
                    <a:bodyPr/>
                    <a:lstStyle/>
                    <a:p>
                      <a:endParaRPr lang="pl-PL"/>
                    </a:p>
                  </a:txBody>
                  <a:tcPr/>
                </a:tc>
                <a:tc hMerge="1">
                  <a:txBody>
                    <a:bodyPr/>
                    <a:lstStyle/>
                    <a:p>
                      <a:endParaRPr lang="pl-PL"/>
                    </a:p>
                  </a:txBody>
                  <a:tcPr/>
                </a:tc>
              </a:tr>
              <a:tr h="250754">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l-PL" sz="1000" b="0" i="0" u="none" strike="noStrike" cap="none" normalizeH="0" baseline="0" dirty="0" smtClean="0">
                          <a:ln>
                            <a:noFill/>
                          </a:ln>
                          <a:solidFill>
                            <a:srgbClr val="000000"/>
                          </a:solidFill>
                          <a:effectLst/>
                          <a:latin typeface="Tahoma" pitchFamily="34" charset="0"/>
                          <a:ea typeface="Calibri" pitchFamily="34" charset="0"/>
                          <a:cs typeface="Arial" charset="0"/>
                        </a:rPr>
                        <a:t>A</a:t>
                      </a:r>
                      <a:endParaRPr kumimoji="0" lang="pl-PL" sz="1000" b="0" i="0" u="none" strike="noStrike" cap="none" normalizeH="0" baseline="0" dirty="0" smtClean="0">
                        <a:ln>
                          <a:noFill/>
                        </a:ln>
                        <a:solidFill>
                          <a:schemeClr val="tx1"/>
                        </a:solidFill>
                        <a:effectLst/>
                        <a:latin typeface="Arial" charset="0"/>
                        <a:ea typeface="Calibri" pitchFamily="34" charset="0"/>
                        <a:cs typeface="Arial" charset="0"/>
                      </a:endParaRPr>
                    </a:p>
                  </a:txBody>
                  <a:tcPr marL="91439" marR="9143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l-PL" sz="1000" b="0" i="0" u="none" strike="noStrike" cap="none" normalizeH="0" baseline="0" dirty="0" smtClean="0">
                          <a:ln>
                            <a:noFill/>
                          </a:ln>
                          <a:solidFill>
                            <a:srgbClr val="000000"/>
                          </a:solidFill>
                          <a:effectLst/>
                          <a:latin typeface="Tahoma" pitchFamily="34" charset="0"/>
                          <a:ea typeface="Calibri" pitchFamily="34" charset="0"/>
                          <a:cs typeface="Arial" charset="0"/>
                        </a:rPr>
                        <a:t>Premia zalesieniowa</a:t>
                      </a:r>
                      <a:endParaRPr kumimoji="0" lang="pl-PL" sz="1000" b="0" i="0" u="none" strike="noStrike" cap="none" normalizeH="0" baseline="0" dirty="0" smtClean="0">
                        <a:ln>
                          <a:noFill/>
                        </a:ln>
                        <a:solidFill>
                          <a:schemeClr val="tx1"/>
                        </a:solidFill>
                        <a:effectLst/>
                        <a:latin typeface="Arial" charset="0"/>
                        <a:ea typeface="Calibri" pitchFamily="34" charset="0"/>
                        <a:cs typeface="Arial" charset="0"/>
                      </a:endParaRPr>
                    </a:p>
                  </a:txBody>
                  <a:tcPr marL="91439" marR="9143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l-PL" sz="1000" b="1" i="0" u="none" strike="noStrike" cap="none" normalizeH="0" baseline="0" dirty="0" smtClean="0">
                          <a:ln>
                            <a:noFill/>
                          </a:ln>
                          <a:solidFill>
                            <a:srgbClr val="000000"/>
                          </a:solidFill>
                          <a:effectLst/>
                          <a:latin typeface="Tahoma" pitchFamily="34" charset="0"/>
                          <a:ea typeface="Calibri" pitchFamily="34" charset="0"/>
                          <a:cs typeface="Arial" charset="0"/>
                        </a:rPr>
                        <a:t>zł/ha </a:t>
                      </a:r>
                      <a:endParaRPr kumimoji="0" lang="pl-PL" sz="1000" b="1" i="0" u="none" strike="noStrike" cap="none" normalizeH="0" baseline="0" dirty="0" smtClean="0">
                        <a:ln>
                          <a:noFill/>
                        </a:ln>
                        <a:solidFill>
                          <a:schemeClr val="tx1"/>
                        </a:solidFill>
                        <a:effectLst/>
                        <a:latin typeface="Arial" charset="0"/>
                        <a:ea typeface="Calibri" pitchFamily="34" charset="0"/>
                        <a:cs typeface="Arial" charset="0"/>
                      </a:endParaRPr>
                    </a:p>
                  </a:txBody>
                  <a:tcPr marL="91439" marR="9143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l-PL" sz="1000" b="1" i="0" u="none" strike="noStrike" cap="none" normalizeH="0" baseline="0" dirty="0" smtClean="0">
                          <a:ln>
                            <a:noFill/>
                          </a:ln>
                          <a:solidFill>
                            <a:srgbClr val="000000"/>
                          </a:solidFill>
                          <a:effectLst/>
                          <a:latin typeface="Tahoma" pitchFamily="34" charset="0"/>
                          <a:ea typeface="Calibri" pitchFamily="34" charset="0"/>
                          <a:cs typeface="Arial" charset="0"/>
                        </a:rPr>
                        <a:t>1 215</a:t>
                      </a:r>
                      <a:endParaRPr kumimoji="0" lang="pl-PL" sz="1000" b="1" i="0" u="none" strike="noStrike" cap="none" normalizeH="0" baseline="0" dirty="0" smtClean="0">
                        <a:ln>
                          <a:noFill/>
                        </a:ln>
                        <a:solidFill>
                          <a:schemeClr val="tx1"/>
                        </a:solidFill>
                        <a:effectLst/>
                        <a:latin typeface="Arial" charset="0"/>
                        <a:ea typeface="Calibri" pitchFamily="34" charset="0"/>
                        <a:cs typeface="Arial" charset="0"/>
                      </a:endParaRPr>
                    </a:p>
                  </a:txBody>
                  <a:tcPr marL="91439" marR="9143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pl-PL"/>
                    </a:p>
                  </a:txBody>
                  <a:tcPr/>
                </a:tc>
              </a:tr>
            </a:tbl>
          </a:graphicData>
        </a:graphic>
      </p:graphicFrame>
      <p:sp>
        <p:nvSpPr>
          <p:cNvPr id="4" name="Symbol zastępczy numeru slajdu 3"/>
          <p:cNvSpPr>
            <a:spLocks noGrp="1"/>
          </p:cNvSpPr>
          <p:nvPr>
            <p:ph type="sldNum" sz="quarter" idx="12"/>
          </p:nvPr>
        </p:nvSpPr>
        <p:spPr/>
        <p:txBody>
          <a:bodyPr/>
          <a:lstStyle/>
          <a:p>
            <a:pPr>
              <a:defRPr/>
            </a:pPr>
            <a:fld id="{827DB400-EF1B-408F-897A-A3FA3A1DB194}" type="slidenum">
              <a:rPr lang="pl-PL" smtClean="0"/>
              <a:pPr>
                <a:defRPr/>
              </a:pPr>
              <a:t>88</a:t>
            </a:fld>
            <a:endParaRPr lang="pl-PL" dirty="0"/>
          </a:p>
        </p:txBody>
      </p:sp>
    </p:spTree>
    <p:extLst>
      <p:ext uri="{BB962C8B-B14F-4D97-AF65-F5344CB8AC3E}">
        <p14:creationId xmlns:p14="http://schemas.microsoft.com/office/powerpoint/2010/main" xmlns="" val="1994091161"/>
      </p:ext>
    </p:extLst>
  </p:cSld>
  <p:clrMapOvr>
    <a:masterClrMapping/>
  </p:clrMapOvr>
  <p:transition>
    <p:fade thruBlk="1"/>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ytuł 1"/>
          <p:cNvSpPr>
            <a:spLocks noGrp="1"/>
          </p:cNvSpPr>
          <p:nvPr>
            <p:ph type="title"/>
          </p:nvPr>
        </p:nvSpPr>
        <p:spPr/>
        <p:txBody>
          <a:bodyPr/>
          <a:lstStyle/>
          <a:p>
            <a:r>
              <a:rPr lang="pl-PL" smtClean="0"/>
              <a:t> </a:t>
            </a:r>
          </a:p>
        </p:txBody>
      </p:sp>
      <p:sp>
        <p:nvSpPr>
          <p:cNvPr id="3" name="Symbol zastępczy zawartości 2"/>
          <p:cNvSpPr>
            <a:spLocks noGrp="1"/>
          </p:cNvSpPr>
          <p:nvPr>
            <p:ph idx="1"/>
          </p:nvPr>
        </p:nvSpPr>
        <p:spPr/>
        <p:txBody>
          <a:bodyPr/>
          <a:lstStyle/>
          <a:p>
            <a:pPr algn="ctr">
              <a:buFont typeface="Arial" charset="0"/>
              <a:buNone/>
              <a:defRPr/>
            </a:pPr>
            <a:r>
              <a:rPr lang="pl-PL" b="1" dirty="0" smtClean="0">
                <a:solidFill>
                  <a:srgbClr val="008000"/>
                </a:solidFill>
                <a:effectLst>
                  <a:outerShdw blurRad="38100" dist="38100" dir="2700000" algn="tl">
                    <a:srgbClr val="C0C0C0"/>
                  </a:outerShdw>
                </a:effectLst>
                <a:latin typeface="Times New Roman" pitchFamily="18" charset="0"/>
                <a:cs typeface="Times New Roman" pitchFamily="18" charset="0"/>
              </a:rPr>
              <a:t>Inwestycje w środki trwałe</a:t>
            </a:r>
          </a:p>
          <a:p>
            <a:pPr algn="ctr">
              <a:buFont typeface="Arial" charset="0"/>
              <a:buNone/>
              <a:defRPr/>
            </a:pPr>
            <a:endParaRPr lang="pl-PL" b="1" dirty="0" smtClean="0">
              <a:solidFill>
                <a:srgbClr val="008000"/>
              </a:solidFill>
              <a:effectLst>
                <a:outerShdw blurRad="38100" dist="38100" dir="2700000" algn="tl">
                  <a:srgbClr val="C0C0C0"/>
                </a:outerShdw>
              </a:effectLst>
              <a:latin typeface="Times New Roman" pitchFamily="18" charset="0"/>
              <a:cs typeface="Times New Roman" pitchFamily="18" charset="0"/>
            </a:endParaRPr>
          </a:p>
          <a:p>
            <a:pPr marL="0" algn="ctr">
              <a:buFont typeface="Arial" charset="0"/>
              <a:buNone/>
              <a:defRPr/>
            </a:pPr>
            <a:r>
              <a:rPr lang="pl-PL" b="1" dirty="0" err="1" smtClean="0">
                <a:solidFill>
                  <a:srgbClr val="008000"/>
                </a:solidFill>
                <a:effectLst>
                  <a:outerShdw blurRad="38100" dist="38100" dir="2700000" algn="tl">
                    <a:srgbClr val="C0C0C0"/>
                  </a:outerShdw>
                </a:effectLst>
                <a:latin typeface="Times New Roman" pitchFamily="18" charset="0"/>
                <a:cs typeface="Times New Roman" pitchFamily="18" charset="0"/>
              </a:rPr>
              <a:t>Poddziałanie</a:t>
            </a:r>
            <a:r>
              <a:rPr lang="pl-PL" b="1" dirty="0" smtClean="0">
                <a:solidFill>
                  <a:srgbClr val="008000"/>
                </a:solidFill>
                <a:effectLst>
                  <a:outerShdw blurRad="38100" dist="38100" dir="2700000" algn="tl">
                    <a:srgbClr val="C0C0C0"/>
                  </a:outerShdw>
                </a:effectLst>
                <a:latin typeface="Times New Roman" pitchFamily="18" charset="0"/>
                <a:cs typeface="Times New Roman" pitchFamily="18" charset="0"/>
              </a:rPr>
              <a:t> </a:t>
            </a:r>
            <a:br>
              <a:rPr lang="pl-PL" b="1" dirty="0" smtClean="0">
                <a:solidFill>
                  <a:srgbClr val="008000"/>
                </a:solidFill>
                <a:effectLst>
                  <a:outerShdw blurRad="38100" dist="38100" dir="2700000" algn="tl">
                    <a:srgbClr val="C0C0C0"/>
                  </a:outerShdw>
                </a:effectLst>
                <a:latin typeface="Times New Roman" pitchFamily="18" charset="0"/>
                <a:cs typeface="Times New Roman" pitchFamily="18" charset="0"/>
              </a:rPr>
            </a:br>
            <a:r>
              <a:rPr lang="pl-PL" b="1" dirty="0" smtClean="0">
                <a:solidFill>
                  <a:srgbClr val="008000"/>
                </a:solidFill>
                <a:effectLst>
                  <a:outerShdw blurRad="38100" dist="38100" dir="2700000" algn="tl">
                    <a:srgbClr val="C0C0C0"/>
                  </a:outerShdw>
                </a:effectLst>
                <a:latin typeface="Times New Roman" pitchFamily="18" charset="0"/>
                <a:cs typeface="Times New Roman" pitchFamily="18" charset="0"/>
              </a:rPr>
              <a:t>„Przetwórstwo i marketing produktów rolnych” </a:t>
            </a:r>
          </a:p>
          <a:p>
            <a:pPr>
              <a:buFont typeface="Arial" charset="0"/>
              <a:buNone/>
              <a:defRPr/>
            </a:pPr>
            <a:endParaRPr lang="pl-PL" dirty="0"/>
          </a:p>
        </p:txBody>
      </p:sp>
      <p:sp>
        <p:nvSpPr>
          <p:cNvPr id="5" name="Symbol zastępczy numeru slajdu 4"/>
          <p:cNvSpPr>
            <a:spLocks noGrp="1"/>
          </p:cNvSpPr>
          <p:nvPr>
            <p:ph type="sldNum" sz="quarter" idx="12"/>
          </p:nvPr>
        </p:nvSpPr>
        <p:spPr/>
        <p:txBody>
          <a:bodyPr/>
          <a:lstStyle/>
          <a:p>
            <a:pPr>
              <a:defRPr/>
            </a:pPr>
            <a:fld id="{24B65095-A88D-4ED4-98BC-379CCEAE9A66}" type="slidenum">
              <a:rPr lang="pl-PL" smtClean="0"/>
              <a:pPr>
                <a:defRPr/>
              </a:pPr>
              <a:t>89</a:t>
            </a:fld>
            <a:endParaRPr lang="pl-PL" dirty="0"/>
          </a:p>
        </p:txBody>
      </p:sp>
    </p:spTree>
    <p:extLst>
      <p:ext uri="{BB962C8B-B14F-4D97-AF65-F5344CB8AC3E}">
        <p14:creationId xmlns:p14="http://schemas.microsoft.com/office/powerpoint/2010/main" xmlns="" val="1325049372"/>
      </p:ext>
    </p:extLst>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ytuł 1"/>
          <p:cNvSpPr>
            <a:spLocks noGrp="1"/>
          </p:cNvSpPr>
          <p:nvPr>
            <p:ph type="title"/>
          </p:nvPr>
        </p:nvSpPr>
        <p:spPr>
          <a:xfrm>
            <a:off x="1115616" y="404664"/>
            <a:ext cx="7772400" cy="1008062"/>
          </a:xfrm>
        </p:spPr>
        <p:txBody>
          <a:bodyPr anchor="t"/>
          <a:lstStyle/>
          <a:p>
            <a:pPr algn="l"/>
            <a:r>
              <a:rPr lang="pl-PL" sz="2000" dirty="0" smtClean="0">
                <a:solidFill>
                  <a:srgbClr val="008000"/>
                </a:solidFill>
                <a:latin typeface="Times New Roman" pitchFamily="18" charset="0"/>
                <a:ea typeface="Calibri" pitchFamily="34" charset="0"/>
                <a:cs typeface="Times New Roman" pitchFamily="18" charset="0"/>
              </a:rPr>
              <a:t>DZIAŁANIE 7.5  </a:t>
            </a:r>
            <a:r>
              <a:rPr lang="pl-PL" sz="2400" b="1" dirty="0" smtClean="0">
                <a:solidFill>
                  <a:srgbClr val="008000"/>
                </a:solidFill>
                <a:latin typeface="Times New Roman" pitchFamily="18" charset="0"/>
                <a:ea typeface="Calibri" pitchFamily="34" charset="0"/>
                <a:cs typeface="Times New Roman" pitchFamily="18" charset="0"/>
              </a:rPr>
              <a:t>Inwestycje w środki trwałe</a:t>
            </a:r>
            <a:r>
              <a:rPr lang="pl-PL" sz="1800" b="1" dirty="0" smtClean="0">
                <a:latin typeface="Times New Roman" pitchFamily="18" charset="0"/>
                <a:ea typeface="Calibri" pitchFamily="34" charset="0"/>
                <a:cs typeface="Times New Roman" pitchFamily="18" charset="0"/>
              </a:rPr>
              <a:t/>
            </a:r>
            <a:br>
              <a:rPr lang="pl-PL" sz="1800" b="1" dirty="0" smtClean="0">
                <a:latin typeface="Times New Roman" pitchFamily="18" charset="0"/>
                <a:ea typeface="Calibri" pitchFamily="34" charset="0"/>
                <a:cs typeface="Times New Roman" pitchFamily="18" charset="0"/>
              </a:rPr>
            </a:br>
            <a:r>
              <a:rPr lang="pl-PL" sz="1800" b="1" dirty="0" smtClean="0">
                <a:latin typeface="Times New Roman" pitchFamily="18" charset="0"/>
                <a:ea typeface="Calibri" pitchFamily="34" charset="0"/>
                <a:cs typeface="Times New Roman" pitchFamily="18" charset="0"/>
              </a:rPr>
              <a:t> </a:t>
            </a:r>
            <a:r>
              <a:rPr lang="pl-PL" sz="1800" i="1" dirty="0" smtClean="0">
                <a:latin typeface="Times New Roman" pitchFamily="18" charset="0"/>
                <a:ea typeface="Calibri" pitchFamily="34" charset="0"/>
                <a:cs typeface="Times New Roman" pitchFamily="18" charset="0"/>
              </a:rPr>
              <a:t/>
            </a:r>
            <a:br>
              <a:rPr lang="pl-PL" sz="1800" i="1" dirty="0" smtClean="0">
                <a:latin typeface="Times New Roman" pitchFamily="18" charset="0"/>
                <a:ea typeface="Calibri" pitchFamily="34" charset="0"/>
                <a:cs typeface="Times New Roman" pitchFamily="18" charset="0"/>
              </a:rPr>
            </a:br>
            <a:r>
              <a:rPr lang="pl-PL" sz="1800" i="1" dirty="0" smtClean="0">
                <a:latin typeface="Times New Roman" pitchFamily="18" charset="0"/>
                <a:ea typeface="Calibri" pitchFamily="34" charset="0"/>
                <a:cs typeface="Times New Roman" pitchFamily="18" charset="0"/>
              </a:rPr>
              <a:t>Poddziałanie 7.5.1 </a:t>
            </a:r>
            <a:r>
              <a:rPr lang="pl-PL" sz="1800" b="1" dirty="0" smtClean="0">
                <a:latin typeface="Times New Roman" pitchFamily="18" charset="0"/>
                <a:ea typeface="Calibri" pitchFamily="34" charset="0"/>
                <a:cs typeface="Times New Roman" pitchFamily="18" charset="0"/>
              </a:rPr>
              <a:t>Pomoc na inwestycje w gospodarstwach rolnych (Modernizacja gospodarstw rolnych) </a:t>
            </a:r>
            <a:r>
              <a:rPr lang="pl-PL" sz="2000" b="1" dirty="0" smtClean="0">
                <a:solidFill>
                  <a:schemeClr val="tx2"/>
                </a:solidFill>
                <a:latin typeface="Times New Roman" pitchFamily="18" charset="0"/>
                <a:cs typeface="Times New Roman" pitchFamily="18" charset="0"/>
              </a:rPr>
              <a:t/>
            </a:r>
            <a:br>
              <a:rPr lang="pl-PL" sz="2000" b="1" dirty="0" smtClean="0">
                <a:solidFill>
                  <a:schemeClr val="tx2"/>
                </a:solidFill>
                <a:latin typeface="Times New Roman" pitchFamily="18" charset="0"/>
                <a:cs typeface="Times New Roman" pitchFamily="18" charset="0"/>
              </a:rPr>
            </a:br>
            <a:r>
              <a:rPr lang="pl-PL" sz="2000" dirty="0" smtClean="0">
                <a:solidFill>
                  <a:schemeClr val="tx2"/>
                </a:solidFill>
                <a:latin typeface="+mj-lt"/>
                <a:ea typeface="+mj-ea"/>
                <a:cs typeface="+mj-cs"/>
              </a:rPr>
              <a:t/>
            </a:r>
            <a:br>
              <a:rPr lang="pl-PL" sz="2000" dirty="0" smtClean="0">
                <a:solidFill>
                  <a:schemeClr val="tx2"/>
                </a:solidFill>
                <a:latin typeface="+mj-lt"/>
                <a:ea typeface="+mj-ea"/>
                <a:cs typeface="+mj-cs"/>
              </a:rPr>
            </a:br>
            <a:r>
              <a:rPr lang="pl-PL" sz="2000" b="1" i="1" dirty="0" smtClean="0">
                <a:solidFill>
                  <a:schemeClr val="tx2"/>
                </a:solidFill>
                <a:latin typeface="+mj-lt"/>
                <a:ea typeface="+mj-ea"/>
                <a:cs typeface="+mj-cs"/>
              </a:rPr>
              <a:t> </a:t>
            </a:r>
            <a:r>
              <a:rPr lang="pl-PL" sz="2000" dirty="0" smtClean="0">
                <a:solidFill>
                  <a:schemeClr val="tx2"/>
                </a:solidFill>
                <a:latin typeface="+mj-lt"/>
                <a:ea typeface="+mj-ea"/>
                <a:cs typeface="+mj-cs"/>
              </a:rPr>
              <a:t/>
            </a:r>
            <a:br>
              <a:rPr lang="pl-PL" sz="2000" dirty="0" smtClean="0">
                <a:solidFill>
                  <a:schemeClr val="tx2"/>
                </a:solidFill>
                <a:latin typeface="+mj-lt"/>
                <a:ea typeface="+mj-ea"/>
                <a:cs typeface="+mj-cs"/>
              </a:rPr>
            </a:br>
            <a:r>
              <a:rPr lang="pl-PL" sz="2000" dirty="0" smtClean="0">
                <a:solidFill>
                  <a:schemeClr val="tx2"/>
                </a:solidFill>
                <a:latin typeface="+mj-lt"/>
                <a:ea typeface="+mj-ea"/>
                <a:cs typeface="+mj-cs"/>
              </a:rPr>
              <a:t/>
            </a:r>
            <a:br>
              <a:rPr lang="pl-PL" sz="2000" dirty="0" smtClean="0">
                <a:solidFill>
                  <a:schemeClr val="tx2"/>
                </a:solidFill>
                <a:latin typeface="+mj-lt"/>
                <a:ea typeface="+mj-ea"/>
                <a:cs typeface="+mj-cs"/>
              </a:rPr>
            </a:br>
            <a:endParaRPr lang="pl-PL" altLang="pl-PL" sz="2000" dirty="0" smtClean="0"/>
          </a:p>
        </p:txBody>
      </p:sp>
      <p:sp>
        <p:nvSpPr>
          <p:cNvPr id="7" name="Rectangle 3"/>
          <p:cNvSpPr txBox="1">
            <a:spLocks noChangeArrowheads="1"/>
          </p:cNvSpPr>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lnSpc>
                <a:spcPct val="80000"/>
              </a:lnSpc>
              <a:spcBef>
                <a:spcPct val="20000"/>
              </a:spcBef>
              <a:defRPr/>
            </a:pPr>
            <a:endParaRPr lang="pl-PL" sz="2800" i="1" kern="0" dirty="0" smtClean="0">
              <a:solidFill>
                <a:srgbClr val="000000"/>
              </a:solidFill>
              <a:latin typeface="Tahoma"/>
              <a:cs typeface="Arial" pitchFamily="34" charset="0"/>
            </a:endParaRPr>
          </a:p>
          <a:p>
            <a:pPr marL="342900" indent="-342900" algn="ctr">
              <a:lnSpc>
                <a:spcPct val="80000"/>
              </a:lnSpc>
              <a:spcBef>
                <a:spcPct val="20000"/>
              </a:spcBef>
              <a:defRPr/>
            </a:pPr>
            <a:endParaRPr lang="pl-PL" sz="2800" b="1" kern="0" dirty="0" smtClean="0">
              <a:solidFill>
                <a:srgbClr val="000000"/>
              </a:solidFill>
              <a:latin typeface="Tahoma"/>
              <a:cs typeface="Arial" pitchFamily="34" charset="0"/>
            </a:endParaRPr>
          </a:p>
          <a:p>
            <a:pPr marL="342900" indent="-342900" algn="ctr">
              <a:lnSpc>
                <a:spcPct val="80000"/>
              </a:lnSpc>
              <a:spcBef>
                <a:spcPct val="20000"/>
              </a:spcBef>
              <a:defRPr/>
            </a:pPr>
            <a:endParaRPr lang="pl-PL" sz="2800" b="1" kern="0" dirty="0" smtClean="0">
              <a:solidFill>
                <a:srgbClr val="000000"/>
              </a:solidFill>
              <a:latin typeface="Tahoma"/>
              <a:cs typeface="Arial" pitchFamily="34" charset="0"/>
            </a:endParaRPr>
          </a:p>
        </p:txBody>
      </p:sp>
      <p:sp>
        <p:nvSpPr>
          <p:cNvPr id="8" name="Rectangle 3"/>
          <p:cNvSpPr txBox="1">
            <a:spLocks noChangeArrowheads="1"/>
          </p:cNvSpPr>
          <p:nvPr/>
        </p:nvSpPr>
        <p:spPr bwMode="auto">
          <a:xfrm>
            <a:off x="179512" y="1052736"/>
            <a:ext cx="8712968" cy="46085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pl-PL" sz="2000" b="1" i="1" dirty="0" smtClean="0">
                <a:solidFill>
                  <a:srgbClr val="000000"/>
                </a:solidFill>
                <a:cs typeface="Arial" pitchFamily="34" charset="0"/>
              </a:rPr>
              <a:t>    </a:t>
            </a:r>
          </a:p>
          <a:p>
            <a:endParaRPr lang="pl-PL" b="1" i="1" dirty="0" smtClean="0">
              <a:solidFill>
                <a:srgbClr val="000000"/>
              </a:solidFill>
              <a:cs typeface="Arial" pitchFamily="34" charset="0"/>
            </a:endParaRPr>
          </a:p>
          <a:p>
            <a:endParaRPr lang="pl-PL" b="1" i="1" dirty="0" smtClean="0">
              <a:solidFill>
                <a:srgbClr val="000000"/>
              </a:solidFill>
              <a:cs typeface="Arial" pitchFamily="34" charset="0"/>
            </a:endParaRPr>
          </a:p>
          <a:p>
            <a:r>
              <a:rPr lang="pl-PL" b="1" dirty="0" smtClean="0">
                <a:solidFill>
                  <a:srgbClr val="000000"/>
                </a:solidFill>
                <a:cs typeface="Arial" pitchFamily="34" charset="0"/>
              </a:rPr>
              <a:t>BUDŻET</a:t>
            </a:r>
            <a:r>
              <a:rPr lang="pl-PL" b="1" i="1" dirty="0" smtClean="0">
                <a:solidFill>
                  <a:srgbClr val="000000"/>
                </a:solidFill>
                <a:cs typeface="Arial" pitchFamily="34" charset="0"/>
              </a:rPr>
              <a:t> </a:t>
            </a:r>
            <a:r>
              <a:rPr lang="pl-PL" dirty="0" smtClean="0">
                <a:solidFill>
                  <a:srgbClr val="000000"/>
                </a:solidFill>
                <a:cs typeface="Arial" pitchFamily="34" charset="0"/>
              </a:rPr>
              <a:t>– 2 816 064 486 euro</a:t>
            </a:r>
            <a:endParaRPr lang="pl-PL" b="1" i="1" dirty="0" smtClean="0">
              <a:solidFill>
                <a:srgbClr val="000000"/>
              </a:solidFill>
              <a:cs typeface="Arial" pitchFamily="34" charset="0"/>
            </a:endParaRPr>
          </a:p>
          <a:p>
            <a:endParaRPr lang="pl-PL" b="1" i="1" dirty="0" smtClean="0">
              <a:solidFill>
                <a:srgbClr val="000000"/>
              </a:solidFill>
              <a:cs typeface="Arial" pitchFamily="34" charset="0"/>
            </a:endParaRPr>
          </a:p>
          <a:p>
            <a:pPr marL="0" lvl="1"/>
            <a:r>
              <a:rPr lang="pl-PL" b="1" dirty="0" smtClean="0">
                <a:solidFill>
                  <a:srgbClr val="000000"/>
                </a:solidFill>
                <a:cs typeface="Arial" pitchFamily="34" charset="0"/>
              </a:rPr>
              <a:t>RODZAJ WSPARCIA </a:t>
            </a:r>
            <a:r>
              <a:rPr lang="pl-PL" dirty="0" smtClean="0">
                <a:solidFill>
                  <a:srgbClr val="000000"/>
                </a:solidFill>
                <a:cs typeface="Arial" pitchFamily="34" charset="0"/>
              </a:rPr>
              <a:t>- refundacja części kosztów kwalifikowalnych operacji</a:t>
            </a:r>
          </a:p>
          <a:p>
            <a:endParaRPr lang="pl-PL" b="1" i="1" dirty="0" smtClean="0">
              <a:solidFill>
                <a:srgbClr val="000000"/>
              </a:solidFill>
              <a:cs typeface="Arial" pitchFamily="34" charset="0"/>
            </a:endParaRPr>
          </a:p>
          <a:p>
            <a:r>
              <a:rPr lang="pl-PL" b="1" i="1" dirty="0" smtClean="0">
                <a:solidFill>
                  <a:srgbClr val="000000"/>
                </a:solidFill>
                <a:cs typeface="Arial" pitchFamily="34" charset="0"/>
              </a:rPr>
              <a:t>Cel poddziałania</a:t>
            </a:r>
            <a:endParaRPr lang="pl-PL" dirty="0">
              <a:solidFill>
                <a:srgbClr val="000000"/>
              </a:solidFill>
              <a:cs typeface="Arial" pitchFamily="34" charset="0"/>
            </a:endParaRPr>
          </a:p>
          <a:p>
            <a:pPr algn="just"/>
            <a:r>
              <a:rPr lang="pl-PL" dirty="0">
                <a:solidFill>
                  <a:srgbClr val="000000"/>
                </a:solidFill>
                <a:cs typeface="Arial" pitchFamily="34" charset="0"/>
              </a:rPr>
              <a:t>Zwiększenie rentowności i konkurencyjności </a:t>
            </a:r>
            <a:r>
              <a:rPr lang="pl-PL" dirty="0" smtClean="0">
                <a:solidFill>
                  <a:srgbClr val="000000"/>
                </a:solidFill>
                <a:cs typeface="Arial" pitchFamily="34" charset="0"/>
              </a:rPr>
              <a:t>gospodarstw w </a:t>
            </a:r>
            <a:r>
              <a:rPr lang="pl-PL" dirty="0">
                <a:solidFill>
                  <a:srgbClr val="000000"/>
                </a:solidFill>
                <a:cs typeface="Arial" pitchFamily="34" charset="0"/>
              </a:rPr>
              <a:t>następujących obszarach:</a:t>
            </a:r>
          </a:p>
          <a:p>
            <a:pPr lvl="1">
              <a:buClr>
                <a:srgbClr val="000000"/>
              </a:buClr>
              <a:buFont typeface="Wingdings" pitchFamily="2" charset="2"/>
              <a:buChar char="q"/>
            </a:pPr>
            <a:r>
              <a:rPr lang="pl-PL" dirty="0" smtClean="0">
                <a:solidFill>
                  <a:srgbClr val="000000"/>
                </a:solidFill>
                <a:cs typeface="Arial" pitchFamily="34" charset="0"/>
              </a:rPr>
              <a:t> rozwój </a:t>
            </a:r>
            <a:r>
              <a:rPr lang="pl-PL" dirty="0">
                <a:solidFill>
                  <a:srgbClr val="000000"/>
                </a:solidFill>
                <a:cs typeface="Arial" pitchFamily="34" charset="0"/>
              </a:rPr>
              <a:t>produkcji prosiąt,</a:t>
            </a:r>
          </a:p>
          <a:p>
            <a:pPr lvl="1">
              <a:buClr>
                <a:srgbClr val="000000"/>
              </a:buClr>
              <a:buFont typeface="Wingdings" pitchFamily="2" charset="2"/>
              <a:buChar char="q"/>
            </a:pPr>
            <a:r>
              <a:rPr lang="pl-PL" dirty="0" smtClean="0">
                <a:solidFill>
                  <a:srgbClr val="000000"/>
                </a:solidFill>
                <a:cs typeface="Arial" pitchFamily="34" charset="0"/>
              </a:rPr>
              <a:t> rozwój produkcji mleka krowiego,</a:t>
            </a:r>
            <a:endParaRPr lang="pl-PL" dirty="0">
              <a:solidFill>
                <a:srgbClr val="000000"/>
              </a:solidFill>
              <a:cs typeface="Arial" pitchFamily="34" charset="0"/>
            </a:endParaRPr>
          </a:p>
          <a:p>
            <a:pPr lvl="1">
              <a:buClr>
                <a:srgbClr val="000000"/>
              </a:buClr>
              <a:buFont typeface="Wingdings" pitchFamily="2" charset="2"/>
              <a:buChar char="q"/>
            </a:pPr>
            <a:r>
              <a:rPr lang="pl-PL" dirty="0" smtClean="0">
                <a:solidFill>
                  <a:srgbClr val="000000"/>
                </a:solidFill>
                <a:cs typeface="Arial" pitchFamily="34" charset="0"/>
              </a:rPr>
              <a:t> rozwój </a:t>
            </a:r>
            <a:r>
              <a:rPr lang="pl-PL" dirty="0">
                <a:solidFill>
                  <a:srgbClr val="000000"/>
                </a:solidFill>
                <a:cs typeface="Arial" pitchFamily="34" charset="0"/>
              </a:rPr>
              <a:t>produkcji bydła mięsnego,</a:t>
            </a:r>
          </a:p>
          <a:p>
            <a:pPr marL="712788" lvl="1" indent="-255588" algn="just">
              <a:buClr>
                <a:srgbClr val="000000"/>
              </a:buClr>
              <a:buFont typeface="Wingdings" pitchFamily="2" charset="2"/>
              <a:buChar char="q"/>
            </a:pPr>
            <a:r>
              <a:rPr lang="pl-PL" dirty="0" smtClean="0">
                <a:solidFill>
                  <a:srgbClr val="000000"/>
                </a:solidFill>
                <a:cs typeface="Arial" pitchFamily="34" charset="0"/>
              </a:rPr>
              <a:t>operacje </a:t>
            </a:r>
            <a:r>
              <a:rPr lang="pl-PL" dirty="0">
                <a:solidFill>
                  <a:srgbClr val="000000"/>
                </a:solidFill>
                <a:cs typeface="Arial" pitchFamily="34" charset="0"/>
              </a:rPr>
              <a:t>związane z racjonalizacją technologii produkcji, wprowadzeniem innowacji, zmianą profilu produkcji, zwiększeniem skali produkcji, poprawą jakości produkcji lub zwiększeniem wartości dodanej </a:t>
            </a:r>
            <a:r>
              <a:rPr lang="pl-PL" dirty="0" smtClean="0">
                <a:solidFill>
                  <a:srgbClr val="000000"/>
                </a:solidFill>
                <a:cs typeface="Arial" pitchFamily="34" charset="0"/>
              </a:rPr>
              <a:t>produktu.</a:t>
            </a:r>
          </a:p>
          <a:p>
            <a:pPr lvl="1" algn="just">
              <a:buClr>
                <a:srgbClr val="000000"/>
              </a:buClr>
              <a:buFont typeface="Wingdings" pitchFamily="2" charset="2"/>
              <a:buChar char="q"/>
            </a:pPr>
            <a:endParaRPr lang="pl-PL" sz="2000" dirty="0" smtClean="0">
              <a:solidFill>
                <a:srgbClr val="000000"/>
              </a:solidFill>
              <a:cs typeface="Arial" pitchFamily="34" charset="0"/>
            </a:endParaRPr>
          </a:p>
          <a:p>
            <a:pPr algn="just" eaLnBrk="0" hangingPunct="0"/>
            <a:endParaRPr lang="pl-PL" sz="2800" b="1" kern="0" dirty="0" smtClean="0">
              <a:solidFill>
                <a:srgbClr val="000000"/>
              </a:solidFill>
              <a:latin typeface="Tahoma"/>
              <a:cs typeface="Arial" pitchFamily="34" charset="0"/>
            </a:endParaRPr>
          </a:p>
        </p:txBody>
      </p:sp>
      <p:sp>
        <p:nvSpPr>
          <p:cNvPr id="5" name="Symbol zastępczy numeru slajdu 4"/>
          <p:cNvSpPr>
            <a:spLocks noGrp="1"/>
          </p:cNvSpPr>
          <p:nvPr>
            <p:ph type="sldNum" sz="quarter" idx="12"/>
          </p:nvPr>
        </p:nvSpPr>
        <p:spPr/>
        <p:txBody>
          <a:bodyPr/>
          <a:lstStyle/>
          <a:p>
            <a:pPr>
              <a:defRPr/>
            </a:pPr>
            <a:fld id="{24B65095-A88D-4ED4-98BC-379CCEAE9A66}" type="slidenum">
              <a:rPr lang="pl-PL" smtClean="0"/>
              <a:pPr>
                <a:defRPr/>
              </a:pPr>
              <a:t>9</a:t>
            </a:fld>
            <a:endParaRPr lang="pl-PL" dirty="0"/>
          </a:p>
        </p:txBody>
      </p:sp>
    </p:spTree>
    <p:extLst>
      <p:ext uri="{BB962C8B-B14F-4D97-AF65-F5344CB8AC3E}">
        <p14:creationId xmlns:p14="http://schemas.microsoft.com/office/powerpoint/2010/main" xmlns="" val="3354304227"/>
      </p:ext>
    </p:extLst>
  </p:cSld>
  <p:clrMapOvr>
    <a:masterClrMapping/>
  </p:clrMapOvr>
  <p:transition>
    <p:fade thruBlk="1"/>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5"/>
          <p:cNvSpPr txBox="1">
            <a:spLocks noChangeArrowheads="1"/>
          </p:cNvSpPr>
          <p:nvPr/>
        </p:nvSpPr>
        <p:spPr bwMode="auto">
          <a:xfrm>
            <a:off x="900113" y="5805488"/>
            <a:ext cx="7580312"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endParaRPr lang="pl-PL">
              <a:latin typeface="Calibri" pitchFamily="34" charset="0"/>
            </a:endParaRPr>
          </a:p>
        </p:txBody>
      </p:sp>
      <p:sp>
        <p:nvSpPr>
          <p:cNvPr id="4100" name="Text Box 7"/>
          <p:cNvSpPr txBox="1">
            <a:spLocks noChangeArrowheads="1"/>
          </p:cNvSpPr>
          <p:nvPr/>
        </p:nvSpPr>
        <p:spPr bwMode="auto">
          <a:xfrm>
            <a:off x="519113" y="6040438"/>
            <a:ext cx="1841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endParaRPr lang="pl-PL">
              <a:latin typeface="Calibri" pitchFamily="34" charset="0"/>
            </a:endParaRPr>
          </a:p>
        </p:txBody>
      </p:sp>
      <p:sp>
        <p:nvSpPr>
          <p:cNvPr id="4101" name="Text Box 9"/>
          <p:cNvSpPr txBox="1">
            <a:spLocks noChangeArrowheads="1"/>
          </p:cNvSpPr>
          <p:nvPr/>
        </p:nvSpPr>
        <p:spPr bwMode="auto">
          <a:xfrm>
            <a:off x="7793038" y="6040438"/>
            <a:ext cx="1841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endParaRPr lang="pl-PL">
              <a:latin typeface="Calibri" pitchFamily="34" charset="0"/>
            </a:endParaRPr>
          </a:p>
        </p:txBody>
      </p:sp>
      <p:sp>
        <p:nvSpPr>
          <p:cNvPr id="4102" name="Rectangle 2"/>
          <p:cNvSpPr>
            <a:spLocks noChangeArrowheads="1"/>
          </p:cNvSpPr>
          <p:nvPr/>
        </p:nvSpPr>
        <p:spPr bwMode="auto">
          <a:xfrm>
            <a:off x="457200" y="188913"/>
            <a:ext cx="8229600" cy="503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endParaRPr lang="en-GB" sz="2400" b="1">
              <a:solidFill>
                <a:srgbClr val="009999"/>
              </a:solidFill>
              <a:latin typeface="Calibri" pitchFamily="34" charset="0"/>
            </a:endParaRPr>
          </a:p>
        </p:txBody>
      </p:sp>
      <p:sp>
        <p:nvSpPr>
          <p:cNvPr id="4103" name="Rectangle 3"/>
          <p:cNvSpPr txBox="1">
            <a:spLocks noChangeArrowheads="1"/>
          </p:cNvSpPr>
          <p:nvPr/>
        </p:nvSpPr>
        <p:spPr bwMode="auto">
          <a:xfrm>
            <a:off x="468313" y="1052513"/>
            <a:ext cx="8229600" cy="5040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endParaRPr lang="pl-PL" sz="2800" b="1">
              <a:latin typeface="Calibri" pitchFamily="34" charset="0"/>
            </a:endParaRPr>
          </a:p>
          <a:p>
            <a:pPr eaLnBrk="1" hangingPunct="1"/>
            <a:endParaRPr lang="pl-PL" sz="2800" b="1">
              <a:latin typeface="Calibri" pitchFamily="34" charset="0"/>
            </a:endParaRPr>
          </a:p>
        </p:txBody>
      </p:sp>
      <p:sp>
        <p:nvSpPr>
          <p:cNvPr id="4104" name="Rectangle 2"/>
          <p:cNvSpPr>
            <a:spLocks noChangeArrowheads="1"/>
          </p:cNvSpPr>
          <p:nvPr/>
        </p:nvSpPr>
        <p:spPr bwMode="auto">
          <a:xfrm>
            <a:off x="468313" y="260350"/>
            <a:ext cx="8229600" cy="503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endParaRPr lang="en-GB" sz="2400" b="1">
              <a:solidFill>
                <a:srgbClr val="009999"/>
              </a:solidFill>
              <a:latin typeface="Calibri" pitchFamily="34" charset="0"/>
            </a:endParaRPr>
          </a:p>
        </p:txBody>
      </p:sp>
      <p:sp>
        <p:nvSpPr>
          <p:cNvPr id="13" name="Rectangle 2"/>
          <p:cNvSpPr>
            <a:spLocks noChangeArrowheads="1"/>
          </p:cNvSpPr>
          <p:nvPr/>
        </p:nvSpPr>
        <p:spPr bwMode="auto">
          <a:xfrm>
            <a:off x="539750" y="188913"/>
            <a:ext cx="8229600" cy="503237"/>
          </a:xfrm>
          <a:prstGeom prst="rect">
            <a:avLst/>
          </a:prstGeom>
          <a:noFill/>
          <a:ln w="9525">
            <a:noFill/>
            <a:miter lim="800000"/>
            <a:headEnd/>
            <a:tailEnd/>
          </a:ln>
        </p:spPr>
        <p:txBody>
          <a:bodyPr anchor="ctr"/>
          <a:lstStyle/>
          <a:p>
            <a:pPr algn="ctr">
              <a:defRPr/>
            </a:pPr>
            <a:r>
              <a:rPr lang="pl-PL" sz="2800" b="1" dirty="0">
                <a:solidFill>
                  <a:srgbClr val="008000"/>
                </a:solidFill>
                <a:effectLst>
                  <a:outerShdw blurRad="38100" dist="38100" dir="2700000" algn="tl">
                    <a:srgbClr val="C0C0C0"/>
                  </a:outerShdw>
                </a:effectLst>
                <a:cs typeface="Times New Roman" pitchFamily="18" charset="0"/>
              </a:rPr>
              <a:t>Przetwórstwo i marketing produktów rolnych</a:t>
            </a:r>
            <a:endParaRPr lang="en-GB" sz="2800" b="1" dirty="0">
              <a:solidFill>
                <a:srgbClr val="008000"/>
              </a:solidFill>
              <a:effectLst>
                <a:outerShdw blurRad="38100" dist="38100" dir="2700000" algn="tl">
                  <a:srgbClr val="C0C0C0"/>
                </a:outerShdw>
              </a:effectLst>
              <a:cs typeface="Times New Roman" pitchFamily="18" charset="0"/>
            </a:endParaRPr>
          </a:p>
        </p:txBody>
      </p:sp>
      <p:sp>
        <p:nvSpPr>
          <p:cNvPr id="4106" name="Rectangle 3"/>
          <p:cNvSpPr>
            <a:spLocks/>
          </p:cNvSpPr>
          <p:nvPr/>
        </p:nvSpPr>
        <p:spPr bwMode="auto">
          <a:xfrm>
            <a:off x="446088" y="908050"/>
            <a:ext cx="8229600" cy="5218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just"/>
            <a:endParaRPr lang="pl-PL" sz="2000" b="1"/>
          </a:p>
        </p:txBody>
      </p:sp>
      <p:sp>
        <p:nvSpPr>
          <p:cNvPr id="4107" name="Prostokąt 13"/>
          <p:cNvSpPr>
            <a:spLocks noChangeArrowheads="1"/>
          </p:cNvSpPr>
          <p:nvPr/>
        </p:nvSpPr>
        <p:spPr bwMode="auto">
          <a:xfrm>
            <a:off x="468313" y="981075"/>
            <a:ext cx="8280400" cy="4708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endParaRPr lang="pl-PL" sz="2000" b="1" dirty="0"/>
          </a:p>
          <a:p>
            <a:pPr algn="ctr"/>
            <a:endParaRPr lang="pl-PL" sz="2000" b="1" dirty="0"/>
          </a:p>
          <a:p>
            <a:pPr algn="ctr"/>
            <a:r>
              <a:rPr lang="pl-PL" sz="3200" b="1" dirty="0">
                <a:cs typeface="Times New Roman" pitchFamily="18" charset="0"/>
              </a:rPr>
              <a:t>Zakres działania</a:t>
            </a:r>
          </a:p>
          <a:p>
            <a:pPr algn="ctr"/>
            <a:endParaRPr lang="pl-PL" sz="2400" b="1" dirty="0">
              <a:cs typeface="Times New Roman" pitchFamily="18" charset="0"/>
            </a:endParaRPr>
          </a:p>
          <a:p>
            <a:pPr algn="just"/>
            <a:r>
              <a:rPr lang="pl-PL" sz="2400" dirty="0">
                <a:cs typeface="Times New Roman" pitchFamily="18" charset="0"/>
              </a:rPr>
              <a:t>Wsparcie projektów dotyczących przetwórstwa i wprowadzania do obrotu produktów rolnych tj. produktów wymienionych </a:t>
            </a:r>
            <a:r>
              <a:rPr lang="pl-PL" sz="2400" dirty="0" smtClean="0">
                <a:cs typeface="Times New Roman" pitchFamily="18" charset="0"/>
              </a:rPr>
              <a:t/>
            </a:r>
            <a:br>
              <a:rPr lang="pl-PL" sz="2400" dirty="0" smtClean="0">
                <a:cs typeface="Times New Roman" pitchFamily="18" charset="0"/>
              </a:rPr>
            </a:br>
            <a:r>
              <a:rPr lang="pl-PL" sz="2400" dirty="0" smtClean="0">
                <a:cs typeface="Times New Roman" pitchFamily="18" charset="0"/>
              </a:rPr>
              <a:t>w </a:t>
            </a:r>
            <a:r>
              <a:rPr lang="pl-PL" sz="2400" dirty="0">
                <a:cs typeface="Times New Roman" pitchFamily="18" charset="0"/>
              </a:rPr>
              <a:t>Załączniku nr 1 do Traktatu o funkcjonowaniu Unii Europejskiej), przy czym produkt będący wynikiem przetwarzania powinien być również produktem rolnym.</a:t>
            </a:r>
          </a:p>
          <a:p>
            <a:endParaRPr lang="pl-PL" sz="2000" b="1" u="sng" dirty="0"/>
          </a:p>
          <a:p>
            <a:pPr algn="just"/>
            <a:endParaRPr lang="pl-PL" sz="2000" b="1" dirty="0"/>
          </a:p>
          <a:p>
            <a:pPr algn="just"/>
            <a:endParaRPr lang="pl-PL" sz="800" b="1" dirty="0"/>
          </a:p>
          <a:p>
            <a:pPr algn="just">
              <a:buFont typeface="Arial" charset="0"/>
              <a:buChar char="•"/>
            </a:pPr>
            <a:endParaRPr lang="pl-PL" dirty="0"/>
          </a:p>
          <a:p>
            <a:endParaRPr lang="pl-PL" dirty="0"/>
          </a:p>
        </p:txBody>
      </p:sp>
      <p:sp>
        <p:nvSpPr>
          <p:cNvPr id="4108" name="Prostokąt 14"/>
          <p:cNvSpPr>
            <a:spLocks noChangeArrowheads="1"/>
          </p:cNvSpPr>
          <p:nvPr/>
        </p:nvSpPr>
        <p:spPr bwMode="auto">
          <a:xfrm>
            <a:off x="611188" y="2133600"/>
            <a:ext cx="8208962" cy="2584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endParaRPr lang="pl-PL"/>
          </a:p>
          <a:p>
            <a:endParaRPr lang="pl-PL"/>
          </a:p>
          <a:p>
            <a:endParaRPr lang="pl-PL"/>
          </a:p>
          <a:p>
            <a:endParaRPr lang="pl-PL"/>
          </a:p>
          <a:p>
            <a:endParaRPr lang="pl-PL"/>
          </a:p>
          <a:p>
            <a:endParaRPr lang="pl-PL"/>
          </a:p>
          <a:p>
            <a:endParaRPr lang="pl-PL"/>
          </a:p>
          <a:p>
            <a:endParaRPr lang="pl-PL"/>
          </a:p>
          <a:p>
            <a:endParaRPr lang="pl-PL"/>
          </a:p>
        </p:txBody>
      </p:sp>
      <p:sp>
        <p:nvSpPr>
          <p:cNvPr id="4" name="Symbol zastępczy numeru slajdu 3"/>
          <p:cNvSpPr>
            <a:spLocks noGrp="1"/>
          </p:cNvSpPr>
          <p:nvPr>
            <p:ph type="sldNum" sz="quarter" idx="12"/>
          </p:nvPr>
        </p:nvSpPr>
        <p:spPr/>
        <p:txBody>
          <a:bodyPr/>
          <a:lstStyle/>
          <a:p>
            <a:pPr>
              <a:defRPr/>
            </a:pPr>
            <a:fld id="{827DB400-EF1B-408F-897A-A3FA3A1DB194}" type="slidenum">
              <a:rPr lang="pl-PL" smtClean="0"/>
              <a:pPr>
                <a:defRPr/>
              </a:pPr>
              <a:t>90</a:t>
            </a:fld>
            <a:endParaRPr lang="pl-PL" dirty="0"/>
          </a:p>
        </p:txBody>
      </p:sp>
    </p:spTree>
    <p:extLst>
      <p:ext uri="{BB962C8B-B14F-4D97-AF65-F5344CB8AC3E}">
        <p14:creationId xmlns:p14="http://schemas.microsoft.com/office/powerpoint/2010/main" xmlns="" val="3459047886"/>
      </p:ext>
    </p:extLst>
  </p:cSld>
  <p:clrMapOvr>
    <a:masterClrMapping/>
  </p:clrMapOvr>
  <p:transition>
    <p:fade thruBlk="1"/>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5"/>
          <p:cNvSpPr txBox="1">
            <a:spLocks noChangeArrowheads="1"/>
          </p:cNvSpPr>
          <p:nvPr/>
        </p:nvSpPr>
        <p:spPr bwMode="auto">
          <a:xfrm>
            <a:off x="900113" y="5805488"/>
            <a:ext cx="7580312"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endParaRPr lang="pl-PL">
              <a:latin typeface="Calibri" pitchFamily="34" charset="0"/>
            </a:endParaRPr>
          </a:p>
        </p:txBody>
      </p:sp>
      <p:sp>
        <p:nvSpPr>
          <p:cNvPr id="5124" name="Text Box 7"/>
          <p:cNvSpPr txBox="1">
            <a:spLocks noChangeArrowheads="1"/>
          </p:cNvSpPr>
          <p:nvPr/>
        </p:nvSpPr>
        <p:spPr bwMode="auto">
          <a:xfrm>
            <a:off x="519113" y="6040438"/>
            <a:ext cx="1841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endParaRPr lang="pl-PL">
              <a:latin typeface="Calibri" pitchFamily="34" charset="0"/>
            </a:endParaRPr>
          </a:p>
        </p:txBody>
      </p:sp>
      <p:sp>
        <p:nvSpPr>
          <p:cNvPr id="5125" name="Text Box 9"/>
          <p:cNvSpPr txBox="1">
            <a:spLocks noChangeArrowheads="1"/>
          </p:cNvSpPr>
          <p:nvPr/>
        </p:nvSpPr>
        <p:spPr bwMode="auto">
          <a:xfrm>
            <a:off x="7793038" y="6040438"/>
            <a:ext cx="1841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endParaRPr lang="pl-PL">
              <a:latin typeface="Calibri" pitchFamily="34" charset="0"/>
            </a:endParaRPr>
          </a:p>
        </p:txBody>
      </p:sp>
      <p:sp>
        <p:nvSpPr>
          <p:cNvPr id="5126" name="Rectangle 2"/>
          <p:cNvSpPr>
            <a:spLocks noChangeArrowheads="1"/>
          </p:cNvSpPr>
          <p:nvPr/>
        </p:nvSpPr>
        <p:spPr bwMode="auto">
          <a:xfrm>
            <a:off x="457200" y="188913"/>
            <a:ext cx="8229600" cy="503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endParaRPr lang="en-GB" sz="2400" b="1">
              <a:solidFill>
                <a:srgbClr val="009999"/>
              </a:solidFill>
              <a:latin typeface="Calibri" pitchFamily="34" charset="0"/>
            </a:endParaRPr>
          </a:p>
        </p:txBody>
      </p:sp>
      <p:sp>
        <p:nvSpPr>
          <p:cNvPr id="5127" name="Rectangle 3"/>
          <p:cNvSpPr txBox="1">
            <a:spLocks noChangeArrowheads="1"/>
          </p:cNvSpPr>
          <p:nvPr/>
        </p:nvSpPr>
        <p:spPr bwMode="auto">
          <a:xfrm>
            <a:off x="468313" y="1052513"/>
            <a:ext cx="8229600" cy="5040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endParaRPr lang="pl-PL" sz="2800" b="1">
              <a:latin typeface="Calibri" pitchFamily="34" charset="0"/>
            </a:endParaRPr>
          </a:p>
          <a:p>
            <a:pPr eaLnBrk="1" hangingPunct="1"/>
            <a:endParaRPr lang="pl-PL" sz="2800" b="1">
              <a:latin typeface="Calibri" pitchFamily="34" charset="0"/>
            </a:endParaRPr>
          </a:p>
        </p:txBody>
      </p:sp>
      <p:sp>
        <p:nvSpPr>
          <p:cNvPr id="5128" name="Rectangle 2"/>
          <p:cNvSpPr>
            <a:spLocks noChangeArrowheads="1"/>
          </p:cNvSpPr>
          <p:nvPr/>
        </p:nvSpPr>
        <p:spPr bwMode="auto">
          <a:xfrm>
            <a:off x="468313" y="260350"/>
            <a:ext cx="8229600" cy="503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endParaRPr lang="en-GB" sz="2400" b="1">
              <a:solidFill>
                <a:srgbClr val="009999"/>
              </a:solidFill>
              <a:latin typeface="Calibri" pitchFamily="34" charset="0"/>
            </a:endParaRPr>
          </a:p>
        </p:txBody>
      </p:sp>
      <p:sp>
        <p:nvSpPr>
          <p:cNvPr id="13" name="Rectangle 2"/>
          <p:cNvSpPr>
            <a:spLocks noChangeArrowheads="1"/>
          </p:cNvSpPr>
          <p:nvPr/>
        </p:nvSpPr>
        <p:spPr bwMode="auto">
          <a:xfrm>
            <a:off x="539750" y="188913"/>
            <a:ext cx="8229600" cy="503237"/>
          </a:xfrm>
          <a:prstGeom prst="rect">
            <a:avLst/>
          </a:prstGeom>
          <a:noFill/>
          <a:ln w="9525">
            <a:noFill/>
            <a:miter lim="800000"/>
            <a:headEnd/>
            <a:tailEnd/>
          </a:ln>
        </p:spPr>
        <p:txBody>
          <a:bodyPr anchor="ctr"/>
          <a:lstStyle/>
          <a:p>
            <a:pPr lvl="0" algn="ctr">
              <a:defRPr/>
            </a:pPr>
            <a:r>
              <a:rPr lang="pl-PL" sz="2800" b="1" dirty="0">
                <a:solidFill>
                  <a:srgbClr val="008000"/>
                </a:solidFill>
                <a:effectLst>
                  <a:outerShdw blurRad="38100" dist="38100" dir="2700000" algn="tl">
                    <a:srgbClr val="C0C0C0"/>
                  </a:outerShdw>
                </a:effectLst>
                <a:cs typeface="Times New Roman" pitchFamily="18" charset="0"/>
              </a:rPr>
              <a:t>Przetwórstwo i marketing produktów rolnych</a:t>
            </a:r>
            <a:endParaRPr lang="en-GB" sz="2800" b="1" dirty="0">
              <a:solidFill>
                <a:srgbClr val="008000"/>
              </a:solidFill>
              <a:effectLst>
                <a:outerShdw blurRad="38100" dist="38100" dir="2700000" algn="tl">
                  <a:srgbClr val="C0C0C0"/>
                </a:outerShdw>
              </a:effectLst>
              <a:cs typeface="Times New Roman" pitchFamily="18" charset="0"/>
            </a:endParaRPr>
          </a:p>
        </p:txBody>
      </p:sp>
      <p:sp>
        <p:nvSpPr>
          <p:cNvPr id="5130" name="Rectangle 3"/>
          <p:cNvSpPr>
            <a:spLocks/>
          </p:cNvSpPr>
          <p:nvPr/>
        </p:nvSpPr>
        <p:spPr bwMode="auto">
          <a:xfrm>
            <a:off x="457200" y="908050"/>
            <a:ext cx="8229600" cy="5218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just"/>
            <a:endParaRPr lang="pl-PL" sz="2000" b="1"/>
          </a:p>
        </p:txBody>
      </p:sp>
      <p:sp>
        <p:nvSpPr>
          <p:cNvPr id="28684" name="Prostokąt 13"/>
          <p:cNvSpPr>
            <a:spLocks noChangeArrowheads="1"/>
          </p:cNvSpPr>
          <p:nvPr/>
        </p:nvSpPr>
        <p:spPr bwMode="auto">
          <a:xfrm>
            <a:off x="468313" y="981075"/>
            <a:ext cx="8280400" cy="6432550"/>
          </a:xfrm>
          <a:prstGeom prst="rect">
            <a:avLst/>
          </a:prstGeom>
          <a:noFill/>
          <a:ln w="9525">
            <a:noFill/>
            <a:miter lim="800000"/>
            <a:headEnd/>
            <a:tailEnd/>
          </a:ln>
        </p:spPr>
        <p:txBody>
          <a:bodyPr>
            <a:spAutoFit/>
          </a:bodyPr>
          <a:lstStyle/>
          <a:p>
            <a:pPr algn="just">
              <a:defRPr/>
            </a:pPr>
            <a:r>
              <a:rPr lang="pl-PL" sz="2800" b="1" dirty="0">
                <a:cs typeface="Times New Roman" pitchFamily="18" charset="0"/>
              </a:rPr>
              <a:t>Beneficjent</a:t>
            </a:r>
          </a:p>
          <a:p>
            <a:pPr algn="just">
              <a:defRPr/>
            </a:pPr>
            <a:endParaRPr lang="pl-PL" sz="2000" b="1" dirty="0">
              <a:cs typeface="Times New Roman" pitchFamily="18" charset="0"/>
            </a:endParaRPr>
          </a:p>
          <a:p>
            <a:pPr algn="just">
              <a:spcAft>
                <a:spcPts val="600"/>
              </a:spcAft>
              <a:defRPr/>
            </a:pPr>
            <a:r>
              <a:rPr lang="pl-PL" sz="2000" dirty="0">
                <a:cs typeface="Times New Roman" pitchFamily="18" charset="0"/>
              </a:rPr>
              <a:t>Osoba fizyczna, osoba prawna lub jednostka organizacyjna nieposiadająca osobowości prawnej, która:</a:t>
            </a:r>
          </a:p>
          <a:p>
            <a:pPr marL="271463" indent="-271463" algn="just">
              <a:spcAft>
                <a:spcPts val="1200"/>
              </a:spcAft>
              <a:buFont typeface="Arial" charset="0"/>
              <a:buChar char="•"/>
              <a:defRPr/>
            </a:pPr>
            <a:r>
              <a:rPr lang="pl-PL" sz="2000" dirty="0">
                <a:cs typeface="Times New Roman" pitchFamily="18" charset="0"/>
              </a:rPr>
              <a:t>posiada zarejestrowaną działalność w zakresie przetwórstwa lub wprowadzania do obrotu produktów rolnych</a:t>
            </a:r>
          </a:p>
          <a:p>
            <a:pPr marL="271463" indent="-271463" algn="just">
              <a:spcAft>
                <a:spcPts val="1200"/>
              </a:spcAft>
              <a:buFont typeface="Arial" charset="0"/>
              <a:buChar char="•"/>
              <a:defRPr/>
            </a:pPr>
            <a:r>
              <a:rPr lang="pl-PL" sz="2000" dirty="0">
                <a:cs typeface="Times New Roman" pitchFamily="18" charset="0"/>
              </a:rPr>
              <a:t> działa jako przedsiębiorca wykonujący działalność jako mikro, małe lub średnie przedsiębiorstwo</a:t>
            </a:r>
          </a:p>
          <a:p>
            <a:pPr algn="just">
              <a:defRPr/>
            </a:pPr>
            <a:endParaRPr lang="pl-PL" sz="2000" b="1" dirty="0">
              <a:cs typeface="Times New Roman" pitchFamily="18" charset="0"/>
            </a:endParaRPr>
          </a:p>
          <a:p>
            <a:pPr marL="271463" indent="-271463" algn="just">
              <a:spcAft>
                <a:spcPts val="600"/>
              </a:spcAft>
              <a:defRPr/>
            </a:pPr>
            <a:r>
              <a:rPr lang="pl-PL" sz="2000" b="1" dirty="0">
                <a:cs typeface="Times New Roman" pitchFamily="18" charset="0"/>
              </a:rPr>
              <a:t>Nowy rodzaj beneficjenta</a:t>
            </a:r>
          </a:p>
          <a:p>
            <a:pPr algn="just">
              <a:spcAft>
                <a:spcPts val="600"/>
              </a:spcAft>
              <a:defRPr/>
            </a:pPr>
            <a:r>
              <a:rPr lang="pl-PL" sz="2000" dirty="0">
                <a:cs typeface="Times New Roman" pitchFamily="18" charset="0"/>
              </a:rPr>
              <a:t>Rolnik, domownik, małżonek rolnika podlegający ubezpieczeniu społecznemu rolników w pełnym zakresie.  </a:t>
            </a:r>
          </a:p>
          <a:p>
            <a:pPr algn="just">
              <a:spcAft>
                <a:spcPts val="600"/>
              </a:spcAft>
              <a:defRPr/>
            </a:pPr>
            <a:r>
              <a:rPr lang="pl-PL" sz="2000" dirty="0">
                <a:cs typeface="Times New Roman" pitchFamily="18" charset="0"/>
              </a:rPr>
              <a:t>Dotyczy rolników składających wnioski w </a:t>
            </a:r>
            <a:r>
              <a:rPr lang="pl-PL" sz="2000" u="sng" dirty="0">
                <a:cs typeface="Times New Roman" pitchFamily="18" charset="0"/>
              </a:rPr>
              <a:t>naborze tematycznym</a:t>
            </a:r>
            <a:r>
              <a:rPr lang="pl-PL" sz="2000" dirty="0">
                <a:cs typeface="Times New Roman" pitchFamily="18" charset="0"/>
              </a:rPr>
              <a:t> dotyczącym wsparcia rozpoczynania działalności gospodarczej w zakresie przetwórstwa produktów rolnych</a:t>
            </a:r>
          </a:p>
          <a:p>
            <a:pPr algn="just">
              <a:defRPr/>
            </a:pPr>
            <a:endParaRPr lang="pl-PL" sz="2000" b="1" dirty="0"/>
          </a:p>
          <a:p>
            <a:pPr algn="just">
              <a:defRPr/>
            </a:pPr>
            <a:endParaRPr lang="pl-PL" sz="800" b="1" dirty="0"/>
          </a:p>
          <a:p>
            <a:pPr algn="just">
              <a:buFont typeface="Arial" charset="0"/>
              <a:buChar char="•"/>
              <a:defRPr/>
            </a:pPr>
            <a:endParaRPr lang="pl-PL" dirty="0"/>
          </a:p>
          <a:p>
            <a:pPr>
              <a:defRPr/>
            </a:pPr>
            <a:endParaRPr lang="pl-PL" dirty="0"/>
          </a:p>
        </p:txBody>
      </p:sp>
      <p:sp>
        <p:nvSpPr>
          <p:cNvPr id="5132" name="Prostokąt 14"/>
          <p:cNvSpPr>
            <a:spLocks noChangeArrowheads="1"/>
          </p:cNvSpPr>
          <p:nvPr/>
        </p:nvSpPr>
        <p:spPr bwMode="auto">
          <a:xfrm>
            <a:off x="611188" y="2133600"/>
            <a:ext cx="8208962" cy="2584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endParaRPr lang="pl-PL"/>
          </a:p>
          <a:p>
            <a:endParaRPr lang="pl-PL"/>
          </a:p>
          <a:p>
            <a:endParaRPr lang="pl-PL"/>
          </a:p>
          <a:p>
            <a:endParaRPr lang="pl-PL"/>
          </a:p>
          <a:p>
            <a:endParaRPr lang="pl-PL"/>
          </a:p>
          <a:p>
            <a:endParaRPr lang="pl-PL"/>
          </a:p>
          <a:p>
            <a:endParaRPr lang="pl-PL"/>
          </a:p>
          <a:p>
            <a:endParaRPr lang="pl-PL"/>
          </a:p>
          <a:p>
            <a:endParaRPr lang="pl-PL"/>
          </a:p>
        </p:txBody>
      </p:sp>
      <p:sp>
        <p:nvSpPr>
          <p:cNvPr id="4" name="Symbol zastępczy numeru slajdu 3"/>
          <p:cNvSpPr>
            <a:spLocks noGrp="1"/>
          </p:cNvSpPr>
          <p:nvPr>
            <p:ph type="sldNum" sz="quarter" idx="12"/>
          </p:nvPr>
        </p:nvSpPr>
        <p:spPr/>
        <p:txBody>
          <a:bodyPr/>
          <a:lstStyle/>
          <a:p>
            <a:pPr>
              <a:defRPr/>
            </a:pPr>
            <a:fld id="{827DB400-EF1B-408F-897A-A3FA3A1DB194}" type="slidenum">
              <a:rPr lang="pl-PL" smtClean="0"/>
              <a:pPr>
                <a:defRPr/>
              </a:pPr>
              <a:t>91</a:t>
            </a:fld>
            <a:endParaRPr lang="pl-PL" dirty="0"/>
          </a:p>
        </p:txBody>
      </p:sp>
    </p:spTree>
    <p:extLst>
      <p:ext uri="{BB962C8B-B14F-4D97-AF65-F5344CB8AC3E}">
        <p14:creationId xmlns:p14="http://schemas.microsoft.com/office/powerpoint/2010/main" xmlns="" val="2962704832"/>
      </p:ext>
    </p:extLst>
  </p:cSld>
  <p:clrMapOvr>
    <a:masterClrMapping/>
  </p:clrMapOvr>
  <p:transition>
    <p:fade thruBlk="1"/>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5"/>
          <p:cNvSpPr txBox="1">
            <a:spLocks noChangeArrowheads="1"/>
          </p:cNvSpPr>
          <p:nvPr/>
        </p:nvSpPr>
        <p:spPr bwMode="auto">
          <a:xfrm>
            <a:off x="900113" y="5805488"/>
            <a:ext cx="7580312"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endParaRPr lang="pl-PL">
              <a:latin typeface="Calibri" pitchFamily="34" charset="0"/>
            </a:endParaRPr>
          </a:p>
        </p:txBody>
      </p:sp>
      <p:sp>
        <p:nvSpPr>
          <p:cNvPr id="6148" name="Text Box 7"/>
          <p:cNvSpPr txBox="1">
            <a:spLocks noChangeArrowheads="1"/>
          </p:cNvSpPr>
          <p:nvPr/>
        </p:nvSpPr>
        <p:spPr bwMode="auto">
          <a:xfrm>
            <a:off x="519113" y="6040438"/>
            <a:ext cx="1841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endParaRPr lang="pl-PL">
              <a:latin typeface="Calibri" pitchFamily="34" charset="0"/>
            </a:endParaRPr>
          </a:p>
        </p:txBody>
      </p:sp>
      <p:sp>
        <p:nvSpPr>
          <p:cNvPr id="6149" name="Text Box 9"/>
          <p:cNvSpPr txBox="1">
            <a:spLocks noChangeArrowheads="1"/>
          </p:cNvSpPr>
          <p:nvPr/>
        </p:nvSpPr>
        <p:spPr bwMode="auto">
          <a:xfrm>
            <a:off x="7793038" y="6040438"/>
            <a:ext cx="1841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endParaRPr lang="pl-PL">
              <a:latin typeface="Calibri" pitchFamily="34" charset="0"/>
            </a:endParaRPr>
          </a:p>
        </p:txBody>
      </p:sp>
      <p:sp>
        <p:nvSpPr>
          <p:cNvPr id="6150" name="Rectangle 2"/>
          <p:cNvSpPr>
            <a:spLocks noChangeArrowheads="1"/>
          </p:cNvSpPr>
          <p:nvPr/>
        </p:nvSpPr>
        <p:spPr bwMode="auto">
          <a:xfrm>
            <a:off x="457200" y="188913"/>
            <a:ext cx="8229600" cy="503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endParaRPr lang="en-GB" sz="2400" b="1">
              <a:solidFill>
                <a:srgbClr val="009999"/>
              </a:solidFill>
              <a:latin typeface="Calibri" pitchFamily="34" charset="0"/>
            </a:endParaRPr>
          </a:p>
        </p:txBody>
      </p:sp>
      <p:sp>
        <p:nvSpPr>
          <p:cNvPr id="6151" name="Rectangle 3"/>
          <p:cNvSpPr txBox="1">
            <a:spLocks noChangeArrowheads="1"/>
          </p:cNvSpPr>
          <p:nvPr/>
        </p:nvSpPr>
        <p:spPr bwMode="auto">
          <a:xfrm>
            <a:off x="468313" y="1052513"/>
            <a:ext cx="8229600" cy="5040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endParaRPr lang="pl-PL" sz="2800" b="1">
              <a:latin typeface="Calibri" pitchFamily="34" charset="0"/>
            </a:endParaRPr>
          </a:p>
          <a:p>
            <a:pPr eaLnBrk="1" hangingPunct="1"/>
            <a:endParaRPr lang="pl-PL" sz="2800" b="1">
              <a:latin typeface="Calibri" pitchFamily="34" charset="0"/>
            </a:endParaRPr>
          </a:p>
        </p:txBody>
      </p:sp>
      <p:sp>
        <p:nvSpPr>
          <p:cNvPr id="6152" name="Rectangle 2"/>
          <p:cNvSpPr>
            <a:spLocks noChangeArrowheads="1"/>
          </p:cNvSpPr>
          <p:nvPr/>
        </p:nvSpPr>
        <p:spPr bwMode="auto">
          <a:xfrm>
            <a:off x="468313" y="260350"/>
            <a:ext cx="8229600" cy="503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endParaRPr lang="en-GB" sz="2400" b="1">
              <a:solidFill>
                <a:srgbClr val="009999"/>
              </a:solidFill>
              <a:latin typeface="Calibri" pitchFamily="34" charset="0"/>
            </a:endParaRPr>
          </a:p>
        </p:txBody>
      </p:sp>
      <p:sp>
        <p:nvSpPr>
          <p:cNvPr id="13" name="Rectangle 2"/>
          <p:cNvSpPr>
            <a:spLocks noChangeArrowheads="1"/>
          </p:cNvSpPr>
          <p:nvPr/>
        </p:nvSpPr>
        <p:spPr bwMode="auto">
          <a:xfrm>
            <a:off x="703263" y="8732"/>
            <a:ext cx="8229600" cy="503237"/>
          </a:xfrm>
          <a:prstGeom prst="rect">
            <a:avLst/>
          </a:prstGeom>
          <a:noFill/>
          <a:ln w="9525">
            <a:noFill/>
            <a:miter lim="800000"/>
            <a:headEnd/>
            <a:tailEnd/>
          </a:ln>
        </p:spPr>
        <p:txBody>
          <a:bodyPr anchor="ctr"/>
          <a:lstStyle/>
          <a:p>
            <a:pPr lvl="0" algn="ctr">
              <a:defRPr/>
            </a:pPr>
            <a:endParaRPr lang="pl-PL" sz="2800" b="1" dirty="0" smtClean="0">
              <a:solidFill>
                <a:srgbClr val="008000"/>
              </a:solidFill>
              <a:effectLst>
                <a:outerShdw blurRad="38100" dist="38100" dir="2700000" algn="tl">
                  <a:srgbClr val="C0C0C0"/>
                </a:outerShdw>
              </a:effectLst>
              <a:cs typeface="Times New Roman" pitchFamily="18" charset="0"/>
            </a:endParaRPr>
          </a:p>
          <a:p>
            <a:pPr lvl="0" algn="ctr">
              <a:defRPr/>
            </a:pPr>
            <a:r>
              <a:rPr lang="pl-PL" sz="2800" b="1" dirty="0" smtClean="0">
                <a:solidFill>
                  <a:srgbClr val="008000"/>
                </a:solidFill>
                <a:effectLst>
                  <a:outerShdw blurRad="38100" dist="38100" dir="2700000" algn="tl">
                    <a:srgbClr val="C0C0C0"/>
                  </a:outerShdw>
                </a:effectLst>
                <a:cs typeface="Times New Roman" pitchFamily="18" charset="0"/>
              </a:rPr>
              <a:t>Przetwórstwo </a:t>
            </a:r>
            <a:r>
              <a:rPr lang="pl-PL" sz="2800" b="1" dirty="0">
                <a:solidFill>
                  <a:srgbClr val="008000"/>
                </a:solidFill>
                <a:effectLst>
                  <a:outerShdw blurRad="38100" dist="38100" dir="2700000" algn="tl">
                    <a:srgbClr val="C0C0C0"/>
                  </a:outerShdw>
                </a:effectLst>
                <a:cs typeface="Times New Roman" pitchFamily="18" charset="0"/>
              </a:rPr>
              <a:t>i marketing produktów rolnych</a:t>
            </a:r>
            <a:endParaRPr lang="en-GB" sz="2800" b="1" dirty="0">
              <a:solidFill>
                <a:srgbClr val="008000"/>
              </a:solidFill>
              <a:effectLst>
                <a:outerShdw blurRad="38100" dist="38100" dir="2700000" algn="tl">
                  <a:srgbClr val="C0C0C0"/>
                </a:outerShdw>
              </a:effectLst>
              <a:cs typeface="Times New Roman" pitchFamily="18" charset="0"/>
            </a:endParaRPr>
          </a:p>
        </p:txBody>
      </p:sp>
      <p:sp>
        <p:nvSpPr>
          <p:cNvPr id="6154" name="Rectangle 3"/>
          <p:cNvSpPr>
            <a:spLocks/>
          </p:cNvSpPr>
          <p:nvPr/>
        </p:nvSpPr>
        <p:spPr bwMode="auto">
          <a:xfrm>
            <a:off x="457200" y="908050"/>
            <a:ext cx="8229600" cy="5218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just"/>
            <a:endParaRPr lang="pl-PL" sz="2000" b="1"/>
          </a:p>
        </p:txBody>
      </p:sp>
      <p:sp>
        <p:nvSpPr>
          <p:cNvPr id="28684" name="Prostokąt 13"/>
          <p:cNvSpPr>
            <a:spLocks noChangeArrowheads="1"/>
          </p:cNvSpPr>
          <p:nvPr/>
        </p:nvSpPr>
        <p:spPr bwMode="auto">
          <a:xfrm>
            <a:off x="468313" y="981075"/>
            <a:ext cx="8280400" cy="5816600"/>
          </a:xfrm>
          <a:prstGeom prst="rect">
            <a:avLst/>
          </a:prstGeom>
          <a:noFill/>
          <a:ln w="9525">
            <a:noFill/>
            <a:miter lim="800000"/>
            <a:headEnd/>
            <a:tailEnd/>
          </a:ln>
        </p:spPr>
        <p:txBody>
          <a:bodyPr>
            <a:spAutoFit/>
          </a:bodyPr>
          <a:lstStyle/>
          <a:p>
            <a:pPr algn="ctr">
              <a:defRPr/>
            </a:pPr>
            <a:r>
              <a:rPr lang="pl-PL" sz="2800" b="1" dirty="0">
                <a:cs typeface="Times New Roman" pitchFamily="18" charset="0"/>
              </a:rPr>
              <a:t>Wsparcie</a:t>
            </a:r>
          </a:p>
          <a:p>
            <a:pPr algn="just">
              <a:defRPr/>
            </a:pPr>
            <a:endParaRPr lang="pl-PL" sz="2000" b="1" dirty="0">
              <a:cs typeface="Times New Roman" pitchFamily="18" charset="0"/>
            </a:endParaRPr>
          </a:p>
          <a:p>
            <a:pPr algn="just">
              <a:defRPr/>
            </a:pPr>
            <a:r>
              <a:rPr lang="pl-PL" sz="2000" dirty="0">
                <a:cs typeface="Times New Roman" pitchFamily="18" charset="0"/>
              </a:rPr>
              <a:t>–– do </a:t>
            </a:r>
            <a:r>
              <a:rPr lang="pl-PL" sz="2000" b="1" dirty="0">
                <a:cs typeface="Times New Roman" pitchFamily="18" charset="0"/>
              </a:rPr>
              <a:t>50%</a:t>
            </a:r>
            <a:r>
              <a:rPr lang="pl-PL" sz="2000" dirty="0">
                <a:cs typeface="Times New Roman" pitchFamily="18" charset="0"/>
              </a:rPr>
              <a:t> kosztów kwalifikowalnych, </a:t>
            </a:r>
          </a:p>
          <a:p>
            <a:pPr algn="just">
              <a:defRPr/>
            </a:pPr>
            <a:endParaRPr lang="pl-PL" sz="2000" dirty="0">
              <a:cs typeface="Times New Roman" pitchFamily="18" charset="0"/>
            </a:endParaRPr>
          </a:p>
          <a:p>
            <a:pPr marL="361950" indent="-361950" algn="just">
              <a:defRPr/>
            </a:pPr>
            <a:r>
              <a:rPr lang="pl-PL" sz="2000" dirty="0">
                <a:cs typeface="Times New Roman" pitchFamily="18" charset="0"/>
              </a:rPr>
              <a:t>–– do </a:t>
            </a:r>
            <a:r>
              <a:rPr lang="pl-PL" sz="2000" b="1" dirty="0">
                <a:cs typeface="Times New Roman" pitchFamily="18" charset="0"/>
              </a:rPr>
              <a:t>3 000 </a:t>
            </a:r>
            <a:r>
              <a:rPr lang="pl-PL" sz="2000" b="1" dirty="0" err="1">
                <a:cs typeface="Times New Roman" pitchFamily="18" charset="0"/>
              </a:rPr>
              <a:t>000</a:t>
            </a:r>
            <a:r>
              <a:rPr lang="pl-PL" sz="2000" b="1" dirty="0">
                <a:cs typeface="Times New Roman" pitchFamily="18" charset="0"/>
              </a:rPr>
              <a:t> zł </a:t>
            </a:r>
            <a:r>
              <a:rPr lang="pl-PL" sz="2000" dirty="0">
                <a:cs typeface="Times New Roman" pitchFamily="18" charset="0"/>
              </a:rPr>
              <a:t>dla jednego beneficjenta w okresie realizacji Programu i nie mniej niż </a:t>
            </a:r>
            <a:r>
              <a:rPr lang="pl-PL" sz="2000" b="1" dirty="0">
                <a:cs typeface="Times New Roman" pitchFamily="18" charset="0"/>
              </a:rPr>
              <a:t>100 000 </a:t>
            </a:r>
            <a:r>
              <a:rPr lang="pl-PL" sz="2000" dirty="0">
                <a:cs typeface="Times New Roman" pitchFamily="18" charset="0"/>
              </a:rPr>
              <a:t>zł na operację; </a:t>
            </a:r>
          </a:p>
          <a:p>
            <a:pPr marL="361950" indent="-361950" algn="just">
              <a:defRPr/>
            </a:pPr>
            <a:endParaRPr lang="pl-PL" sz="2000" dirty="0">
              <a:cs typeface="Times New Roman" pitchFamily="18" charset="0"/>
            </a:endParaRPr>
          </a:p>
          <a:p>
            <a:pPr marL="361950" indent="-361950" algn="just">
              <a:defRPr/>
            </a:pPr>
            <a:r>
              <a:rPr lang="pl-PL" sz="2000" dirty="0">
                <a:cs typeface="Times New Roman" pitchFamily="18" charset="0"/>
              </a:rPr>
              <a:t>–– do </a:t>
            </a:r>
            <a:r>
              <a:rPr lang="pl-PL" sz="2000" b="1" dirty="0">
                <a:cs typeface="Times New Roman" pitchFamily="18" charset="0"/>
              </a:rPr>
              <a:t>15 000 </a:t>
            </a:r>
            <a:r>
              <a:rPr lang="pl-PL" sz="2000" b="1" dirty="0" err="1">
                <a:cs typeface="Times New Roman" pitchFamily="18" charset="0"/>
              </a:rPr>
              <a:t>000</a:t>
            </a:r>
            <a:r>
              <a:rPr lang="pl-PL" sz="2000" b="1" dirty="0">
                <a:cs typeface="Times New Roman" pitchFamily="18" charset="0"/>
              </a:rPr>
              <a:t> zł</a:t>
            </a:r>
            <a:r>
              <a:rPr lang="pl-PL" sz="2000" dirty="0">
                <a:cs typeface="Times New Roman" pitchFamily="18" charset="0"/>
              </a:rPr>
              <a:t> w przypadku związków grup producentów rolnych lub zrzeszeń organizacji producentów dla jednego beneficjenta w okresie realizacji Programu i nie mniej niż 100 000 zł na operację; </a:t>
            </a:r>
          </a:p>
          <a:p>
            <a:pPr marL="361950" indent="-361950" algn="just">
              <a:defRPr/>
            </a:pPr>
            <a:endParaRPr lang="pl-PL" sz="2000" dirty="0">
              <a:cs typeface="Times New Roman" pitchFamily="18" charset="0"/>
            </a:endParaRPr>
          </a:p>
          <a:p>
            <a:pPr marL="361950" indent="-361950" algn="just">
              <a:defRPr/>
            </a:pPr>
            <a:r>
              <a:rPr lang="pl-PL" sz="2000" dirty="0">
                <a:cs typeface="Times New Roman" pitchFamily="18" charset="0"/>
              </a:rPr>
              <a:t>–– do </a:t>
            </a:r>
            <a:r>
              <a:rPr lang="pl-PL" sz="2000" b="1" dirty="0">
                <a:cs typeface="Times New Roman" pitchFamily="18" charset="0"/>
              </a:rPr>
              <a:t>100 000 zł </a:t>
            </a:r>
            <a:r>
              <a:rPr lang="pl-PL" sz="2000" dirty="0">
                <a:cs typeface="Times New Roman" pitchFamily="18" charset="0"/>
              </a:rPr>
              <a:t>dla rolników rozpoczynających działalność w zakresie przetwórstwa produktów rolnych i nie mniej niż 10 000zł. </a:t>
            </a:r>
          </a:p>
          <a:p>
            <a:pPr algn="just">
              <a:defRPr/>
            </a:pPr>
            <a:endParaRPr lang="pl-PL" sz="2000" dirty="0"/>
          </a:p>
          <a:p>
            <a:pPr algn="just">
              <a:defRPr/>
            </a:pPr>
            <a:endParaRPr lang="pl-PL" sz="2000" b="1" dirty="0"/>
          </a:p>
          <a:p>
            <a:pPr algn="just">
              <a:defRPr/>
            </a:pPr>
            <a:endParaRPr lang="pl-PL" sz="2000" b="1" dirty="0"/>
          </a:p>
          <a:p>
            <a:pPr algn="just">
              <a:defRPr/>
            </a:pPr>
            <a:endParaRPr lang="pl-PL" sz="800" b="1" dirty="0"/>
          </a:p>
          <a:p>
            <a:pPr algn="just">
              <a:defRPr/>
            </a:pPr>
            <a:endParaRPr lang="pl-PL" dirty="0"/>
          </a:p>
          <a:p>
            <a:pPr>
              <a:defRPr/>
            </a:pPr>
            <a:endParaRPr lang="pl-PL" dirty="0"/>
          </a:p>
        </p:txBody>
      </p:sp>
      <p:sp>
        <p:nvSpPr>
          <p:cNvPr id="6156" name="Prostokąt 14"/>
          <p:cNvSpPr>
            <a:spLocks noChangeArrowheads="1"/>
          </p:cNvSpPr>
          <p:nvPr/>
        </p:nvSpPr>
        <p:spPr bwMode="auto">
          <a:xfrm>
            <a:off x="611188" y="2133600"/>
            <a:ext cx="8208962" cy="2584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endParaRPr lang="pl-PL"/>
          </a:p>
          <a:p>
            <a:endParaRPr lang="pl-PL"/>
          </a:p>
          <a:p>
            <a:endParaRPr lang="pl-PL"/>
          </a:p>
          <a:p>
            <a:endParaRPr lang="pl-PL"/>
          </a:p>
          <a:p>
            <a:endParaRPr lang="pl-PL"/>
          </a:p>
          <a:p>
            <a:endParaRPr lang="pl-PL"/>
          </a:p>
          <a:p>
            <a:endParaRPr lang="pl-PL"/>
          </a:p>
          <a:p>
            <a:endParaRPr lang="pl-PL"/>
          </a:p>
          <a:p>
            <a:endParaRPr lang="pl-PL"/>
          </a:p>
        </p:txBody>
      </p:sp>
      <p:sp>
        <p:nvSpPr>
          <p:cNvPr id="4" name="Symbol zastępczy numeru slajdu 3"/>
          <p:cNvSpPr>
            <a:spLocks noGrp="1"/>
          </p:cNvSpPr>
          <p:nvPr>
            <p:ph type="sldNum" sz="quarter" idx="12"/>
          </p:nvPr>
        </p:nvSpPr>
        <p:spPr/>
        <p:txBody>
          <a:bodyPr/>
          <a:lstStyle/>
          <a:p>
            <a:pPr>
              <a:defRPr/>
            </a:pPr>
            <a:fld id="{827DB400-EF1B-408F-897A-A3FA3A1DB194}" type="slidenum">
              <a:rPr lang="pl-PL" smtClean="0"/>
              <a:pPr>
                <a:defRPr/>
              </a:pPr>
              <a:t>92</a:t>
            </a:fld>
            <a:endParaRPr lang="pl-PL" dirty="0"/>
          </a:p>
        </p:txBody>
      </p:sp>
    </p:spTree>
    <p:extLst>
      <p:ext uri="{BB962C8B-B14F-4D97-AF65-F5344CB8AC3E}">
        <p14:creationId xmlns:p14="http://schemas.microsoft.com/office/powerpoint/2010/main" xmlns="" val="3166498297"/>
      </p:ext>
    </p:extLst>
  </p:cSld>
  <p:clrMapOvr>
    <a:masterClrMapping/>
  </p:clrMapOvr>
  <p:transition>
    <p:fade thruBlk="1"/>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5"/>
          <p:cNvSpPr txBox="1">
            <a:spLocks noChangeArrowheads="1"/>
          </p:cNvSpPr>
          <p:nvPr/>
        </p:nvSpPr>
        <p:spPr bwMode="auto">
          <a:xfrm>
            <a:off x="900113" y="5805488"/>
            <a:ext cx="7580312"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endParaRPr lang="pl-PL">
              <a:latin typeface="Calibri" pitchFamily="34" charset="0"/>
            </a:endParaRPr>
          </a:p>
        </p:txBody>
      </p:sp>
      <p:sp>
        <p:nvSpPr>
          <p:cNvPr id="7172" name="Text Box 7"/>
          <p:cNvSpPr txBox="1">
            <a:spLocks noChangeArrowheads="1"/>
          </p:cNvSpPr>
          <p:nvPr/>
        </p:nvSpPr>
        <p:spPr bwMode="auto">
          <a:xfrm>
            <a:off x="519113" y="6040438"/>
            <a:ext cx="1841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endParaRPr lang="pl-PL">
              <a:latin typeface="Calibri" pitchFamily="34" charset="0"/>
            </a:endParaRPr>
          </a:p>
        </p:txBody>
      </p:sp>
      <p:sp>
        <p:nvSpPr>
          <p:cNvPr id="7173" name="Text Box 9"/>
          <p:cNvSpPr txBox="1">
            <a:spLocks noChangeArrowheads="1"/>
          </p:cNvSpPr>
          <p:nvPr/>
        </p:nvSpPr>
        <p:spPr bwMode="auto">
          <a:xfrm>
            <a:off x="7793038" y="6040438"/>
            <a:ext cx="1841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endParaRPr lang="pl-PL">
              <a:latin typeface="Calibri" pitchFamily="34" charset="0"/>
            </a:endParaRPr>
          </a:p>
        </p:txBody>
      </p:sp>
      <p:sp>
        <p:nvSpPr>
          <p:cNvPr id="7174" name="Rectangle 2"/>
          <p:cNvSpPr>
            <a:spLocks noChangeArrowheads="1"/>
          </p:cNvSpPr>
          <p:nvPr/>
        </p:nvSpPr>
        <p:spPr bwMode="auto">
          <a:xfrm>
            <a:off x="457200" y="188913"/>
            <a:ext cx="8229600" cy="503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endParaRPr lang="en-GB" sz="2400" b="1">
              <a:solidFill>
                <a:srgbClr val="009999"/>
              </a:solidFill>
              <a:latin typeface="Calibri" pitchFamily="34" charset="0"/>
            </a:endParaRPr>
          </a:p>
        </p:txBody>
      </p:sp>
      <p:sp>
        <p:nvSpPr>
          <p:cNvPr id="7175" name="Rectangle 3"/>
          <p:cNvSpPr txBox="1">
            <a:spLocks noChangeArrowheads="1"/>
          </p:cNvSpPr>
          <p:nvPr/>
        </p:nvSpPr>
        <p:spPr bwMode="auto">
          <a:xfrm>
            <a:off x="468313" y="1052513"/>
            <a:ext cx="8229600" cy="5040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endParaRPr lang="pl-PL" sz="2800" b="1">
              <a:latin typeface="Calibri" pitchFamily="34" charset="0"/>
            </a:endParaRPr>
          </a:p>
          <a:p>
            <a:pPr eaLnBrk="1" hangingPunct="1"/>
            <a:endParaRPr lang="pl-PL" sz="2800" b="1">
              <a:latin typeface="Calibri" pitchFamily="34" charset="0"/>
            </a:endParaRPr>
          </a:p>
        </p:txBody>
      </p:sp>
      <p:sp>
        <p:nvSpPr>
          <p:cNvPr id="7176" name="Rectangle 2"/>
          <p:cNvSpPr>
            <a:spLocks noChangeArrowheads="1"/>
          </p:cNvSpPr>
          <p:nvPr/>
        </p:nvSpPr>
        <p:spPr bwMode="auto">
          <a:xfrm>
            <a:off x="468313" y="260350"/>
            <a:ext cx="8229600" cy="503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endParaRPr lang="en-GB" sz="2400" b="1">
              <a:solidFill>
                <a:srgbClr val="009999"/>
              </a:solidFill>
              <a:latin typeface="Calibri" pitchFamily="34" charset="0"/>
            </a:endParaRPr>
          </a:p>
        </p:txBody>
      </p:sp>
      <p:sp>
        <p:nvSpPr>
          <p:cNvPr id="13" name="Rectangle 2"/>
          <p:cNvSpPr>
            <a:spLocks noChangeArrowheads="1"/>
          </p:cNvSpPr>
          <p:nvPr/>
        </p:nvSpPr>
        <p:spPr bwMode="auto">
          <a:xfrm>
            <a:off x="539750" y="188913"/>
            <a:ext cx="8229600" cy="503237"/>
          </a:xfrm>
          <a:prstGeom prst="rect">
            <a:avLst/>
          </a:prstGeom>
          <a:noFill/>
          <a:ln w="9525">
            <a:noFill/>
            <a:miter lim="800000"/>
            <a:headEnd/>
            <a:tailEnd/>
          </a:ln>
        </p:spPr>
        <p:txBody>
          <a:bodyPr anchor="ctr"/>
          <a:lstStyle/>
          <a:p>
            <a:pPr lvl="0" algn="ctr">
              <a:defRPr/>
            </a:pPr>
            <a:r>
              <a:rPr lang="pl-PL" sz="2800" b="1" dirty="0">
                <a:solidFill>
                  <a:srgbClr val="008000"/>
                </a:solidFill>
                <a:effectLst>
                  <a:outerShdw blurRad="38100" dist="38100" dir="2700000" algn="tl">
                    <a:srgbClr val="C0C0C0"/>
                  </a:outerShdw>
                </a:effectLst>
                <a:cs typeface="Times New Roman" pitchFamily="18" charset="0"/>
              </a:rPr>
              <a:t>Przetwórstwo i marketing produktów rolnych</a:t>
            </a:r>
            <a:endParaRPr lang="en-GB" sz="2800" b="1" dirty="0">
              <a:solidFill>
                <a:srgbClr val="008000"/>
              </a:solidFill>
              <a:effectLst>
                <a:outerShdw blurRad="38100" dist="38100" dir="2700000" algn="tl">
                  <a:srgbClr val="C0C0C0"/>
                </a:outerShdw>
              </a:effectLst>
              <a:cs typeface="Times New Roman" pitchFamily="18" charset="0"/>
            </a:endParaRPr>
          </a:p>
        </p:txBody>
      </p:sp>
      <p:sp>
        <p:nvSpPr>
          <p:cNvPr id="32778" name="Rectangle 3"/>
          <p:cNvSpPr>
            <a:spLocks/>
          </p:cNvSpPr>
          <p:nvPr/>
        </p:nvSpPr>
        <p:spPr bwMode="auto">
          <a:xfrm>
            <a:off x="457200" y="908050"/>
            <a:ext cx="8229600" cy="5218113"/>
          </a:xfrm>
          <a:prstGeom prst="rect">
            <a:avLst/>
          </a:prstGeom>
          <a:noFill/>
          <a:ln w="9525">
            <a:noFill/>
            <a:miter lim="800000"/>
            <a:headEnd/>
            <a:tailEnd/>
          </a:ln>
        </p:spPr>
        <p:txBody>
          <a:bodyPr/>
          <a:lstStyle/>
          <a:p>
            <a:pPr>
              <a:defRPr/>
            </a:pPr>
            <a:endParaRPr lang="pl-PL" u="sng" dirty="0">
              <a:latin typeface="Calibri" pitchFamily="34" charset="0"/>
            </a:endParaRPr>
          </a:p>
          <a:p>
            <a:pPr algn="ctr">
              <a:defRPr/>
            </a:pPr>
            <a:r>
              <a:rPr lang="pl-PL" sz="2800" b="1" dirty="0">
                <a:cs typeface="Times New Roman" pitchFamily="18" charset="0"/>
              </a:rPr>
              <a:t>Koszty kwalifikowalne</a:t>
            </a:r>
          </a:p>
          <a:p>
            <a:pPr>
              <a:defRPr/>
            </a:pPr>
            <a:endParaRPr lang="pl-PL" u="sng" dirty="0">
              <a:cs typeface="Times New Roman" pitchFamily="18" charset="0"/>
            </a:endParaRPr>
          </a:p>
          <a:p>
            <a:pPr marL="180975" indent="-180975" algn="just">
              <a:spcBef>
                <a:spcPts val="600"/>
              </a:spcBef>
              <a:buFontTx/>
              <a:buChar char="-"/>
              <a:defRPr/>
            </a:pPr>
            <a:r>
              <a:rPr lang="pl-PL" sz="2000" dirty="0">
                <a:cs typeface="Times New Roman" pitchFamily="18" charset="0"/>
              </a:rPr>
              <a:t>zakup maszyn lub urządzeń do przetwarzania, magazynowania lub przygotowania produktów do sprzedaży;</a:t>
            </a:r>
          </a:p>
          <a:p>
            <a:pPr marL="180975" indent="-180975" algn="just">
              <a:spcBef>
                <a:spcPts val="600"/>
              </a:spcBef>
              <a:buFontTx/>
              <a:buChar char="-"/>
              <a:defRPr/>
            </a:pPr>
            <a:r>
              <a:rPr lang="pl-PL" sz="2000" dirty="0">
                <a:cs typeface="Times New Roman" pitchFamily="18" charset="0"/>
              </a:rPr>
              <a:t>koszty budowy, modernizacji budynków produkcyjnych lub magazynowych </a:t>
            </a:r>
            <a:r>
              <a:rPr lang="pl-PL" sz="2000" u="sng" dirty="0">
                <a:cs typeface="Times New Roman" pitchFamily="18" charset="0"/>
              </a:rPr>
              <a:t>wyłącznie w zakresie niezbędnym</a:t>
            </a:r>
            <a:r>
              <a:rPr lang="pl-PL" sz="2000" dirty="0">
                <a:cs typeface="Times New Roman" pitchFamily="18" charset="0"/>
              </a:rPr>
              <a:t> do wdrożenia inwestycji związanej </a:t>
            </a:r>
            <a:r>
              <a:rPr lang="pl-PL" sz="2000" dirty="0" smtClean="0">
                <a:cs typeface="Times New Roman" pitchFamily="18" charset="0"/>
              </a:rPr>
              <a:t/>
            </a:r>
            <a:br>
              <a:rPr lang="pl-PL" sz="2000" dirty="0" smtClean="0">
                <a:cs typeface="Times New Roman" pitchFamily="18" charset="0"/>
              </a:rPr>
            </a:br>
            <a:r>
              <a:rPr lang="pl-PL" sz="2000" dirty="0" smtClean="0">
                <a:cs typeface="Times New Roman" pitchFamily="18" charset="0"/>
              </a:rPr>
              <a:t>z </a:t>
            </a:r>
            <a:r>
              <a:rPr lang="pl-PL" sz="2000" dirty="0">
                <a:cs typeface="Times New Roman" pitchFamily="18" charset="0"/>
              </a:rPr>
              <a:t>zakupem maszyn i urządzeń ;</a:t>
            </a:r>
          </a:p>
          <a:p>
            <a:pPr marL="180975" indent="-180975" algn="just">
              <a:spcBef>
                <a:spcPts val="600"/>
              </a:spcBef>
              <a:buFontTx/>
              <a:buChar char="-"/>
              <a:defRPr/>
            </a:pPr>
            <a:r>
              <a:rPr lang="pl-PL" sz="2000" dirty="0">
                <a:cs typeface="Times New Roman" pitchFamily="18" charset="0"/>
              </a:rPr>
              <a:t>koszty ogólne;</a:t>
            </a:r>
          </a:p>
          <a:p>
            <a:pPr marL="180975" indent="-180975" algn="just">
              <a:spcBef>
                <a:spcPts val="600"/>
              </a:spcBef>
              <a:buFontTx/>
              <a:buChar char="-"/>
              <a:defRPr/>
            </a:pPr>
            <a:r>
              <a:rPr lang="pl-PL" sz="2000" dirty="0">
                <a:cs typeface="Times New Roman" pitchFamily="18" charset="0"/>
              </a:rPr>
              <a:t>inne.</a:t>
            </a:r>
          </a:p>
          <a:p>
            <a:pPr>
              <a:defRPr/>
            </a:pPr>
            <a:r>
              <a:rPr lang="pl-PL" b="1" u="sng" dirty="0"/>
              <a:t> </a:t>
            </a:r>
          </a:p>
          <a:p>
            <a:pPr>
              <a:defRPr/>
            </a:pPr>
            <a:endParaRPr lang="pl-PL" b="1" u="sng" dirty="0"/>
          </a:p>
          <a:p>
            <a:pPr>
              <a:defRPr/>
            </a:pPr>
            <a:endParaRPr lang="pl-PL" sz="2000" dirty="0"/>
          </a:p>
          <a:p>
            <a:pPr algn="just">
              <a:defRPr/>
            </a:pPr>
            <a:endParaRPr lang="pl-PL" sz="2400" dirty="0"/>
          </a:p>
          <a:p>
            <a:pPr algn="just">
              <a:defRPr/>
            </a:pPr>
            <a:endParaRPr lang="pl-PL" sz="2400" dirty="0"/>
          </a:p>
        </p:txBody>
      </p:sp>
      <p:sp>
        <p:nvSpPr>
          <p:cNvPr id="4" name="Symbol zastępczy numeru slajdu 3"/>
          <p:cNvSpPr>
            <a:spLocks noGrp="1"/>
          </p:cNvSpPr>
          <p:nvPr>
            <p:ph type="sldNum" sz="quarter" idx="12"/>
          </p:nvPr>
        </p:nvSpPr>
        <p:spPr/>
        <p:txBody>
          <a:bodyPr/>
          <a:lstStyle/>
          <a:p>
            <a:pPr>
              <a:defRPr/>
            </a:pPr>
            <a:fld id="{827DB400-EF1B-408F-897A-A3FA3A1DB194}" type="slidenum">
              <a:rPr lang="pl-PL" smtClean="0"/>
              <a:pPr>
                <a:defRPr/>
              </a:pPr>
              <a:t>93</a:t>
            </a:fld>
            <a:endParaRPr lang="pl-PL" dirty="0"/>
          </a:p>
        </p:txBody>
      </p:sp>
    </p:spTree>
    <p:extLst>
      <p:ext uri="{BB962C8B-B14F-4D97-AF65-F5344CB8AC3E}">
        <p14:creationId xmlns:p14="http://schemas.microsoft.com/office/powerpoint/2010/main" xmlns="" val="1283696925"/>
      </p:ext>
    </p:extLst>
  </p:cSld>
  <p:clrMapOvr>
    <a:masterClrMapping/>
  </p:clrMapOvr>
  <p:transition>
    <p:fade thruBlk="1"/>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5"/>
          <p:cNvSpPr txBox="1">
            <a:spLocks noChangeArrowheads="1"/>
          </p:cNvSpPr>
          <p:nvPr/>
        </p:nvSpPr>
        <p:spPr bwMode="auto">
          <a:xfrm>
            <a:off x="900113" y="5805488"/>
            <a:ext cx="7580312"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endParaRPr lang="pl-PL">
              <a:latin typeface="Calibri" pitchFamily="34" charset="0"/>
            </a:endParaRPr>
          </a:p>
        </p:txBody>
      </p:sp>
      <p:sp>
        <p:nvSpPr>
          <p:cNvPr id="8196" name="Text Box 7"/>
          <p:cNvSpPr txBox="1">
            <a:spLocks noChangeArrowheads="1"/>
          </p:cNvSpPr>
          <p:nvPr/>
        </p:nvSpPr>
        <p:spPr bwMode="auto">
          <a:xfrm>
            <a:off x="519113" y="6040438"/>
            <a:ext cx="1841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endParaRPr lang="pl-PL">
              <a:latin typeface="Calibri" pitchFamily="34" charset="0"/>
            </a:endParaRPr>
          </a:p>
        </p:txBody>
      </p:sp>
      <p:sp>
        <p:nvSpPr>
          <p:cNvPr id="8197" name="Text Box 9"/>
          <p:cNvSpPr txBox="1">
            <a:spLocks noChangeArrowheads="1"/>
          </p:cNvSpPr>
          <p:nvPr/>
        </p:nvSpPr>
        <p:spPr bwMode="auto">
          <a:xfrm>
            <a:off x="7793038" y="6040438"/>
            <a:ext cx="1841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endParaRPr lang="pl-PL">
              <a:latin typeface="Calibri" pitchFamily="34" charset="0"/>
            </a:endParaRPr>
          </a:p>
        </p:txBody>
      </p:sp>
      <p:sp>
        <p:nvSpPr>
          <p:cNvPr id="8198" name="Rectangle 2"/>
          <p:cNvSpPr>
            <a:spLocks noChangeArrowheads="1"/>
          </p:cNvSpPr>
          <p:nvPr/>
        </p:nvSpPr>
        <p:spPr bwMode="auto">
          <a:xfrm>
            <a:off x="457200" y="188913"/>
            <a:ext cx="8229600" cy="503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endParaRPr lang="en-GB" sz="2400" b="1">
              <a:solidFill>
                <a:srgbClr val="009999"/>
              </a:solidFill>
              <a:latin typeface="Calibri" pitchFamily="34" charset="0"/>
            </a:endParaRPr>
          </a:p>
        </p:txBody>
      </p:sp>
      <p:sp>
        <p:nvSpPr>
          <p:cNvPr id="8199" name="Rectangle 3"/>
          <p:cNvSpPr txBox="1">
            <a:spLocks noChangeArrowheads="1"/>
          </p:cNvSpPr>
          <p:nvPr/>
        </p:nvSpPr>
        <p:spPr bwMode="auto">
          <a:xfrm>
            <a:off x="468313" y="1052513"/>
            <a:ext cx="8229600" cy="5040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endParaRPr lang="pl-PL" sz="2800" b="1">
              <a:latin typeface="Calibri" pitchFamily="34" charset="0"/>
            </a:endParaRPr>
          </a:p>
          <a:p>
            <a:pPr eaLnBrk="1" hangingPunct="1"/>
            <a:endParaRPr lang="pl-PL" sz="2800" b="1">
              <a:latin typeface="Calibri" pitchFamily="34" charset="0"/>
            </a:endParaRPr>
          </a:p>
        </p:txBody>
      </p:sp>
      <p:sp>
        <p:nvSpPr>
          <p:cNvPr id="8200" name="Rectangle 2"/>
          <p:cNvSpPr>
            <a:spLocks noChangeArrowheads="1"/>
          </p:cNvSpPr>
          <p:nvPr/>
        </p:nvSpPr>
        <p:spPr bwMode="auto">
          <a:xfrm>
            <a:off x="468313" y="260350"/>
            <a:ext cx="8229600" cy="503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endParaRPr lang="en-GB" sz="2400" b="1">
              <a:solidFill>
                <a:srgbClr val="009999"/>
              </a:solidFill>
              <a:latin typeface="Calibri" pitchFamily="34" charset="0"/>
            </a:endParaRPr>
          </a:p>
        </p:txBody>
      </p:sp>
      <p:sp>
        <p:nvSpPr>
          <p:cNvPr id="13" name="Rectangle 2"/>
          <p:cNvSpPr>
            <a:spLocks noChangeArrowheads="1"/>
          </p:cNvSpPr>
          <p:nvPr/>
        </p:nvSpPr>
        <p:spPr bwMode="auto">
          <a:xfrm>
            <a:off x="243681" y="48789"/>
            <a:ext cx="8893175" cy="503237"/>
          </a:xfrm>
          <a:prstGeom prst="rect">
            <a:avLst/>
          </a:prstGeom>
          <a:noFill/>
          <a:ln w="9525">
            <a:noFill/>
            <a:miter lim="800000"/>
            <a:headEnd/>
            <a:tailEnd/>
          </a:ln>
        </p:spPr>
        <p:txBody>
          <a:bodyPr anchor="ctr"/>
          <a:lstStyle/>
          <a:p>
            <a:pPr algn="ctr">
              <a:defRPr/>
            </a:pPr>
            <a:endParaRPr lang="pl-PL" sz="3200" b="1" dirty="0">
              <a:solidFill>
                <a:srgbClr val="008000"/>
              </a:solidFill>
              <a:effectLst>
                <a:outerShdw blurRad="38100" dist="38100" dir="2700000" algn="tl">
                  <a:srgbClr val="C0C0C0"/>
                </a:outerShdw>
              </a:effectLst>
              <a:latin typeface="+mn-lt"/>
            </a:endParaRPr>
          </a:p>
          <a:p>
            <a:pPr lvl="0" algn="ctr">
              <a:defRPr/>
            </a:pPr>
            <a:r>
              <a:rPr lang="pl-PL" sz="2800" b="1" dirty="0" smtClean="0">
                <a:solidFill>
                  <a:srgbClr val="008000"/>
                </a:solidFill>
                <a:effectLst>
                  <a:outerShdw blurRad="38100" dist="38100" dir="2700000" algn="tl">
                    <a:srgbClr val="C0C0C0"/>
                  </a:outerShdw>
                </a:effectLst>
                <a:cs typeface="Times New Roman" pitchFamily="18" charset="0"/>
              </a:rPr>
              <a:t>          Przetwórstwo </a:t>
            </a:r>
            <a:r>
              <a:rPr lang="pl-PL" sz="2800" b="1" dirty="0">
                <a:solidFill>
                  <a:srgbClr val="008000"/>
                </a:solidFill>
                <a:effectLst>
                  <a:outerShdw blurRad="38100" dist="38100" dir="2700000" algn="tl">
                    <a:srgbClr val="C0C0C0"/>
                  </a:outerShdw>
                </a:effectLst>
                <a:cs typeface="Times New Roman" pitchFamily="18" charset="0"/>
              </a:rPr>
              <a:t>i marketing produktów rolnych</a:t>
            </a:r>
            <a:endParaRPr lang="en-GB" sz="2800" b="1" dirty="0">
              <a:solidFill>
                <a:srgbClr val="008000"/>
              </a:solidFill>
              <a:effectLst>
                <a:outerShdw blurRad="38100" dist="38100" dir="2700000" algn="tl">
                  <a:srgbClr val="C0C0C0"/>
                </a:outerShdw>
              </a:effectLst>
              <a:cs typeface="Times New Roman" pitchFamily="18" charset="0"/>
            </a:endParaRPr>
          </a:p>
          <a:p>
            <a:pPr algn="ctr">
              <a:defRPr/>
            </a:pPr>
            <a:endParaRPr lang="en-GB" sz="3200" b="1" dirty="0">
              <a:solidFill>
                <a:srgbClr val="008000"/>
              </a:solidFill>
              <a:effectLst>
                <a:outerShdw blurRad="38100" dist="38100" dir="2700000" algn="tl">
                  <a:srgbClr val="C0C0C0"/>
                </a:outerShdw>
              </a:effectLst>
              <a:latin typeface="+mj-lt"/>
            </a:endParaRPr>
          </a:p>
        </p:txBody>
      </p:sp>
      <p:sp>
        <p:nvSpPr>
          <p:cNvPr id="29706" name="Rectangle 3"/>
          <p:cNvSpPr>
            <a:spLocks/>
          </p:cNvSpPr>
          <p:nvPr/>
        </p:nvSpPr>
        <p:spPr bwMode="auto">
          <a:xfrm>
            <a:off x="457200" y="1125538"/>
            <a:ext cx="8229600" cy="5000625"/>
          </a:xfrm>
          <a:prstGeom prst="rect">
            <a:avLst/>
          </a:prstGeom>
          <a:noFill/>
          <a:ln w="9525">
            <a:noFill/>
            <a:miter lim="800000"/>
            <a:headEnd/>
            <a:tailEnd/>
          </a:ln>
        </p:spPr>
        <p:txBody>
          <a:bodyPr/>
          <a:lstStyle/>
          <a:p>
            <a:pPr algn="ctr">
              <a:defRPr/>
            </a:pPr>
            <a:r>
              <a:rPr lang="pl-PL" sz="2800" b="1" dirty="0">
                <a:cs typeface="Times New Roman" pitchFamily="18" charset="0"/>
              </a:rPr>
              <a:t>Kryteria dostępu</a:t>
            </a:r>
          </a:p>
          <a:p>
            <a:pPr algn="ctr">
              <a:defRPr/>
            </a:pPr>
            <a:endParaRPr lang="pl-PL" sz="2800" b="1" dirty="0">
              <a:cs typeface="Times New Roman" pitchFamily="18" charset="0"/>
            </a:endParaRPr>
          </a:p>
          <a:p>
            <a:pPr marL="271463" indent="-271463" algn="just">
              <a:spcBef>
                <a:spcPts val="600"/>
              </a:spcBef>
              <a:buFont typeface="Arial" charset="0"/>
              <a:buChar char="•"/>
              <a:defRPr/>
            </a:pPr>
            <a:r>
              <a:rPr lang="pl-PL" sz="2000" dirty="0">
                <a:cs typeface="Times New Roman" pitchFamily="18" charset="0"/>
              </a:rPr>
              <a:t>pomoc może być przyznana podmiotom zdolnym do realizacji przedsięwzięcia i to jedynie w przypadku, gdy jego realizacja nie jest możliwa bez udziału środków publicznych (tzw. </a:t>
            </a:r>
            <a:r>
              <a:rPr lang="pl-PL" sz="2000" i="1" dirty="0">
                <a:cs typeface="Times New Roman" pitchFamily="18" charset="0"/>
              </a:rPr>
              <a:t>efekt </a:t>
            </a:r>
            <a:r>
              <a:rPr lang="pl-PL" sz="2000" i="1" dirty="0" err="1">
                <a:cs typeface="Times New Roman" pitchFamily="18" charset="0"/>
              </a:rPr>
              <a:t>deadweight</a:t>
            </a:r>
            <a:r>
              <a:rPr lang="pl-PL" sz="2000" dirty="0">
                <a:cs typeface="Times New Roman" pitchFamily="18" charset="0"/>
              </a:rPr>
              <a:t>);</a:t>
            </a:r>
          </a:p>
          <a:p>
            <a:pPr marL="271463" indent="-271463" algn="just">
              <a:spcBef>
                <a:spcPts val="600"/>
              </a:spcBef>
              <a:buFont typeface="Arial" charset="0"/>
              <a:buChar char="•"/>
              <a:defRPr/>
            </a:pPr>
            <a:r>
              <a:rPr lang="pl-PL" sz="2000" dirty="0">
                <a:cs typeface="Times New Roman" pitchFamily="18" charset="0"/>
              </a:rPr>
              <a:t>pomoc może być udzielona na realizację projektów w zakładach spełniających obowiązujące standardy higieniczno – sanitarne, ochrony środowiska i dobrostanu zwierząt;</a:t>
            </a:r>
          </a:p>
          <a:p>
            <a:pPr marL="271463" indent="-271463" algn="just">
              <a:spcBef>
                <a:spcPts val="600"/>
              </a:spcBef>
              <a:buFont typeface="Arial" charset="0"/>
              <a:buChar char="•"/>
              <a:defRPr/>
            </a:pPr>
            <a:r>
              <a:rPr lang="pl-PL" sz="2000" dirty="0">
                <a:cs typeface="Times New Roman" pitchFamily="18" charset="0"/>
              </a:rPr>
              <a:t>projekt powinien nieść korzyści dla producentów rolnych (umowy długoterminowe zawierające mechanizm ustalania cen nabycia produktów rolnych); </a:t>
            </a:r>
          </a:p>
          <a:p>
            <a:pPr marL="271463" indent="-271463" algn="just">
              <a:spcBef>
                <a:spcPts val="600"/>
              </a:spcBef>
              <a:buFont typeface="Arial" charset="0"/>
              <a:buChar char="•"/>
              <a:defRPr/>
            </a:pPr>
            <a:r>
              <a:rPr lang="pl-PL" sz="2000" dirty="0">
                <a:cs typeface="Times New Roman" pitchFamily="18" charset="0"/>
              </a:rPr>
              <a:t>operacje nie mogą dotyczyć sprzedaży detalicznej – warunek ten nie dotyczy podmiotów składających wnioski w naborze tematycznym.</a:t>
            </a:r>
          </a:p>
          <a:p>
            <a:pPr marL="342900" indent="-342900">
              <a:defRPr/>
            </a:pPr>
            <a:endParaRPr lang="pl-PL" sz="2000" dirty="0">
              <a:cs typeface="Times New Roman" pitchFamily="18" charset="0"/>
            </a:endParaRPr>
          </a:p>
          <a:p>
            <a:pPr marL="271463" indent="-271463" algn="just">
              <a:buFont typeface="Arial" charset="0"/>
              <a:buChar char="•"/>
              <a:defRPr/>
            </a:pPr>
            <a:endParaRPr lang="pl-PL" sz="2000" dirty="0"/>
          </a:p>
          <a:p>
            <a:pPr algn="just">
              <a:defRPr/>
            </a:pPr>
            <a:endParaRPr lang="pl-PL" sz="2400" dirty="0"/>
          </a:p>
          <a:p>
            <a:pPr algn="just">
              <a:defRPr/>
            </a:pPr>
            <a:endParaRPr lang="pl-PL" sz="2400" dirty="0"/>
          </a:p>
        </p:txBody>
      </p:sp>
      <p:sp>
        <p:nvSpPr>
          <p:cNvPr id="4" name="Symbol zastępczy numeru slajdu 3"/>
          <p:cNvSpPr>
            <a:spLocks noGrp="1"/>
          </p:cNvSpPr>
          <p:nvPr>
            <p:ph type="sldNum" sz="quarter" idx="12"/>
          </p:nvPr>
        </p:nvSpPr>
        <p:spPr/>
        <p:txBody>
          <a:bodyPr/>
          <a:lstStyle/>
          <a:p>
            <a:pPr>
              <a:defRPr/>
            </a:pPr>
            <a:fld id="{827DB400-EF1B-408F-897A-A3FA3A1DB194}" type="slidenum">
              <a:rPr lang="pl-PL" smtClean="0"/>
              <a:pPr>
                <a:defRPr/>
              </a:pPr>
              <a:t>94</a:t>
            </a:fld>
            <a:endParaRPr lang="pl-PL" dirty="0"/>
          </a:p>
        </p:txBody>
      </p:sp>
    </p:spTree>
    <p:extLst>
      <p:ext uri="{BB962C8B-B14F-4D97-AF65-F5344CB8AC3E}">
        <p14:creationId xmlns:p14="http://schemas.microsoft.com/office/powerpoint/2010/main" xmlns="" val="633820842"/>
      </p:ext>
    </p:extLst>
  </p:cSld>
  <p:clrMapOvr>
    <a:masterClrMapping/>
  </p:clrMapOvr>
  <p:transition>
    <p:fade thruBlk="1"/>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5"/>
          <p:cNvSpPr txBox="1">
            <a:spLocks noChangeArrowheads="1"/>
          </p:cNvSpPr>
          <p:nvPr/>
        </p:nvSpPr>
        <p:spPr bwMode="auto">
          <a:xfrm>
            <a:off x="900113" y="5805488"/>
            <a:ext cx="7580312"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endParaRPr lang="pl-PL">
              <a:latin typeface="Calibri" pitchFamily="34" charset="0"/>
            </a:endParaRPr>
          </a:p>
        </p:txBody>
      </p:sp>
      <p:sp>
        <p:nvSpPr>
          <p:cNvPr id="9220" name="Text Box 7"/>
          <p:cNvSpPr txBox="1">
            <a:spLocks noChangeArrowheads="1"/>
          </p:cNvSpPr>
          <p:nvPr/>
        </p:nvSpPr>
        <p:spPr bwMode="auto">
          <a:xfrm>
            <a:off x="519113" y="6040438"/>
            <a:ext cx="1841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endParaRPr lang="pl-PL">
              <a:latin typeface="Calibri" pitchFamily="34" charset="0"/>
            </a:endParaRPr>
          </a:p>
        </p:txBody>
      </p:sp>
      <p:sp>
        <p:nvSpPr>
          <p:cNvPr id="9221" name="Text Box 9"/>
          <p:cNvSpPr txBox="1">
            <a:spLocks noChangeArrowheads="1"/>
          </p:cNvSpPr>
          <p:nvPr/>
        </p:nvSpPr>
        <p:spPr bwMode="auto">
          <a:xfrm>
            <a:off x="7793038" y="6040438"/>
            <a:ext cx="1841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endParaRPr lang="pl-PL">
              <a:latin typeface="Calibri" pitchFamily="34" charset="0"/>
            </a:endParaRPr>
          </a:p>
        </p:txBody>
      </p:sp>
      <p:sp>
        <p:nvSpPr>
          <p:cNvPr id="9222" name="Rectangle 2"/>
          <p:cNvSpPr>
            <a:spLocks noChangeArrowheads="1"/>
          </p:cNvSpPr>
          <p:nvPr/>
        </p:nvSpPr>
        <p:spPr bwMode="auto">
          <a:xfrm>
            <a:off x="457200" y="188913"/>
            <a:ext cx="8229600" cy="503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endParaRPr lang="en-GB" sz="2400" b="1">
              <a:solidFill>
                <a:srgbClr val="009999"/>
              </a:solidFill>
              <a:latin typeface="Calibri" pitchFamily="34" charset="0"/>
            </a:endParaRPr>
          </a:p>
        </p:txBody>
      </p:sp>
      <p:sp>
        <p:nvSpPr>
          <p:cNvPr id="9223" name="Rectangle 3"/>
          <p:cNvSpPr txBox="1">
            <a:spLocks noChangeArrowheads="1"/>
          </p:cNvSpPr>
          <p:nvPr/>
        </p:nvSpPr>
        <p:spPr bwMode="auto">
          <a:xfrm>
            <a:off x="468313" y="1052513"/>
            <a:ext cx="8229600" cy="5040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endParaRPr lang="pl-PL" sz="2800" b="1">
              <a:latin typeface="Calibri" pitchFamily="34" charset="0"/>
            </a:endParaRPr>
          </a:p>
          <a:p>
            <a:pPr eaLnBrk="1" hangingPunct="1"/>
            <a:endParaRPr lang="pl-PL" sz="2800" b="1">
              <a:latin typeface="Calibri" pitchFamily="34" charset="0"/>
            </a:endParaRPr>
          </a:p>
        </p:txBody>
      </p:sp>
      <p:sp>
        <p:nvSpPr>
          <p:cNvPr id="9224" name="Rectangle 2"/>
          <p:cNvSpPr>
            <a:spLocks noChangeArrowheads="1"/>
          </p:cNvSpPr>
          <p:nvPr/>
        </p:nvSpPr>
        <p:spPr bwMode="auto">
          <a:xfrm>
            <a:off x="468313" y="260350"/>
            <a:ext cx="8229600" cy="503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endParaRPr lang="en-GB" sz="2400" b="1">
              <a:solidFill>
                <a:srgbClr val="009999"/>
              </a:solidFill>
              <a:latin typeface="Calibri" pitchFamily="34" charset="0"/>
            </a:endParaRPr>
          </a:p>
        </p:txBody>
      </p:sp>
      <p:sp>
        <p:nvSpPr>
          <p:cNvPr id="13" name="Rectangle 2"/>
          <p:cNvSpPr>
            <a:spLocks noChangeArrowheads="1"/>
          </p:cNvSpPr>
          <p:nvPr/>
        </p:nvSpPr>
        <p:spPr bwMode="auto">
          <a:xfrm>
            <a:off x="0" y="188913"/>
            <a:ext cx="8964613" cy="503237"/>
          </a:xfrm>
          <a:prstGeom prst="rect">
            <a:avLst/>
          </a:prstGeom>
          <a:noFill/>
          <a:ln w="9525">
            <a:noFill/>
            <a:miter lim="800000"/>
            <a:headEnd/>
            <a:tailEnd/>
          </a:ln>
        </p:spPr>
        <p:txBody>
          <a:bodyPr anchor="ctr"/>
          <a:lstStyle/>
          <a:p>
            <a:pPr lvl="0" algn="ctr">
              <a:defRPr/>
            </a:pPr>
            <a:r>
              <a:rPr lang="pl-PL" sz="2800" b="1" dirty="0" smtClean="0">
                <a:solidFill>
                  <a:srgbClr val="008000"/>
                </a:solidFill>
                <a:effectLst>
                  <a:outerShdw blurRad="38100" dist="38100" dir="2700000" algn="tl">
                    <a:srgbClr val="C0C0C0"/>
                  </a:outerShdw>
                </a:effectLst>
                <a:cs typeface="Times New Roman" pitchFamily="18" charset="0"/>
              </a:rPr>
              <a:t>        Przetwórstwo </a:t>
            </a:r>
            <a:r>
              <a:rPr lang="pl-PL" sz="2800" b="1" dirty="0">
                <a:solidFill>
                  <a:srgbClr val="008000"/>
                </a:solidFill>
                <a:effectLst>
                  <a:outerShdw blurRad="38100" dist="38100" dir="2700000" algn="tl">
                    <a:srgbClr val="C0C0C0"/>
                  </a:outerShdw>
                </a:effectLst>
                <a:cs typeface="Times New Roman" pitchFamily="18" charset="0"/>
              </a:rPr>
              <a:t>i marketing produktów rolnych</a:t>
            </a:r>
            <a:endParaRPr lang="en-GB" sz="2800" b="1" dirty="0">
              <a:solidFill>
                <a:srgbClr val="008000"/>
              </a:solidFill>
              <a:effectLst>
                <a:outerShdw blurRad="38100" dist="38100" dir="2700000" algn="tl">
                  <a:srgbClr val="C0C0C0"/>
                </a:outerShdw>
              </a:effectLst>
              <a:cs typeface="Times New Roman" pitchFamily="18" charset="0"/>
            </a:endParaRPr>
          </a:p>
        </p:txBody>
      </p:sp>
      <p:sp>
        <p:nvSpPr>
          <p:cNvPr id="3082" name="Rectangle 3"/>
          <p:cNvSpPr>
            <a:spLocks/>
          </p:cNvSpPr>
          <p:nvPr/>
        </p:nvSpPr>
        <p:spPr bwMode="auto">
          <a:xfrm>
            <a:off x="457200" y="836613"/>
            <a:ext cx="8229600" cy="5289550"/>
          </a:xfrm>
          <a:prstGeom prst="rect">
            <a:avLst/>
          </a:prstGeom>
          <a:noFill/>
          <a:ln w="9525">
            <a:noFill/>
            <a:miter lim="800000"/>
            <a:headEnd/>
            <a:tailEnd/>
          </a:ln>
        </p:spPr>
        <p:txBody>
          <a:bodyPr/>
          <a:lstStyle/>
          <a:p>
            <a:pPr algn="ctr">
              <a:defRPr/>
            </a:pPr>
            <a:r>
              <a:rPr lang="pl-PL" sz="2800" b="1" dirty="0">
                <a:cs typeface="Times New Roman" pitchFamily="18" charset="0"/>
              </a:rPr>
              <a:t>Kryteria wyboru </a:t>
            </a:r>
          </a:p>
          <a:p>
            <a:pPr marL="342900" indent="-342900">
              <a:buFont typeface="Arial" pitchFamily="34" charset="0"/>
              <a:buChar char="•"/>
              <a:defRPr/>
            </a:pPr>
            <a:endParaRPr lang="pl-PL" sz="2000" dirty="0">
              <a:cs typeface="Times New Roman" pitchFamily="18" charset="0"/>
            </a:endParaRPr>
          </a:p>
          <a:p>
            <a:pPr>
              <a:spcAft>
                <a:spcPts val="600"/>
              </a:spcAft>
              <a:buFont typeface="Arial" charset="0"/>
              <a:buNone/>
              <a:defRPr/>
            </a:pPr>
            <a:r>
              <a:rPr lang="pl-PL" sz="2000" dirty="0">
                <a:cs typeface="Times New Roman" pitchFamily="18" charset="0"/>
              </a:rPr>
              <a:t>Kryteria wyboru powinny preferować operacje dotyczące m.in.:</a:t>
            </a:r>
          </a:p>
          <a:p>
            <a:pPr marL="271463" indent="-271463" algn="just">
              <a:spcAft>
                <a:spcPts val="600"/>
              </a:spcAft>
              <a:buFont typeface="Arial" pitchFamily="34" charset="0"/>
              <a:buChar char="•"/>
              <a:defRPr/>
            </a:pPr>
            <a:r>
              <a:rPr lang="pl-PL" sz="2000" dirty="0">
                <a:cs typeface="Times New Roman" pitchFamily="18" charset="0"/>
              </a:rPr>
              <a:t>innowacyjności, ochrony środowiska, przeciwdziałania zmianom klimatu;</a:t>
            </a:r>
          </a:p>
          <a:p>
            <a:pPr marL="271463" indent="-271463" algn="just">
              <a:spcAft>
                <a:spcPts val="600"/>
              </a:spcAft>
              <a:buFont typeface="Arial" pitchFamily="34" charset="0"/>
              <a:buChar char="•"/>
              <a:defRPr/>
            </a:pPr>
            <a:r>
              <a:rPr lang="pl-PL" sz="2000" dirty="0">
                <a:cs typeface="Times New Roman" pitchFamily="18" charset="0"/>
              </a:rPr>
              <a:t>grup oraz organizacji producentów rolnych lub spółdzielni;</a:t>
            </a:r>
          </a:p>
          <a:p>
            <a:pPr marL="271463" indent="-271463" algn="just">
              <a:spcAft>
                <a:spcPts val="600"/>
              </a:spcAft>
              <a:buFont typeface="Arial" pitchFamily="34" charset="0"/>
              <a:buChar char="•"/>
              <a:defRPr/>
            </a:pPr>
            <a:r>
              <a:rPr lang="pl-PL" sz="2000" dirty="0">
                <a:cs typeface="Times New Roman" pitchFamily="18" charset="0"/>
              </a:rPr>
              <a:t>młodych rolników, tj. rolników poniżej 40 roku życia, podlegających ubezpieczeniu społecznemu rolników z mocy ustawy w pełnym zakresie (nabór tematyczny); </a:t>
            </a:r>
          </a:p>
          <a:p>
            <a:pPr marL="271463" indent="-271463" algn="just">
              <a:spcAft>
                <a:spcPts val="600"/>
              </a:spcAft>
              <a:buFont typeface="Arial" pitchFamily="34" charset="0"/>
              <a:buChar char="•"/>
              <a:defRPr/>
            </a:pPr>
            <a:r>
              <a:rPr lang="pl-PL" sz="2000" dirty="0">
                <a:cs typeface="Times New Roman" pitchFamily="18" charset="0"/>
              </a:rPr>
              <a:t>wnioskodawców posiadających określony poziom umów zawartych bezpośrednio z producentami rolnymi w roku poprzedzającym złożenie wniosku o przyznanie pomocy;</a:t>
            </a:r>
          </a:p>
          <a:p>
            <a:pPr marL="271463" indent="-271463" algn="just">
              <a:spcAft>
                <a:spcPts val="600"/>
              </a:spcAft>
              <a:buFont typeface="Arial" pitchFamily="34" charset="0"/>
              <a:buChar char="•"/>
              <a:defRPr/>
            </a:pPr>
            <a:r>
              <a:rPr lang="pl-PL" sz="2000" dirty="0">
                <a:cs typeface="Times New Roman" pitchFamily="18" charset="0"/>
              </a:rPr>
              <a:t>realizacji inwestycji w gminach należących do powiatów o najwyższym poziomie bezrobocia w kraju;</a:t>
            </a:r>
          </a:p>
          <a:p>
            <a:pPr marL="271463" indent="-271463" algn="just">
              <a:spcAft>
                <a:spcPts val="600"/>
              </a:spcAft>
              <a:buFont typeface="Arial" pitchFamily="34" charset="0"/>
              <a:buChar char="•"/>
              <a:defRPr/>
            </a:pPr>
            <a:r>
              <a:rPr lang="pl-PL" sz="2000" dirty="0">
                <a:cs typeface="Times New Roman" pitchFamily="18" charset="0"/>
              </a:rPr>
              <a:t>wybranych sektorów przetwarzania i wprowadzania do obrotu produktów rolnych</a:t>
            </a:r>
            <a:r>
              <a:rPr lang="pl-PL" sz="2400" dirty="0">
                <a:cs typeface="Times New Roman" pitchFamily="18" charset="0"/>
              </a:rPr>
              <a:t>.</a:t>
            </a:r>
          </a:p>
          <a:p>
            <a:pPr algn="just">
              <a:defRPr/>
            </a:pPr>
            <a:endParaRPr lang="pl-PL" sz="2400" dirty="0"/>
          </a:p>
          <a:p>
            <a:pPr algn="just">
              <a:defRPr/>
            </a:pPr>
            <a:endParaRPr lang="pl-PL" sz="2400" dirty="0"/>
          </a:p>
        </p:txBody>
      </p:sp>
      <p:sp>
        <p:nvSpPr>
          <p:cNvPr id="4" name="Symbol zastępczy numeru slajdu 3"/>
          <p:cNvSpPr>
            <a:spLocks noGrp="1"/>
          </p:cNvSpPr>
          <p:nvPr>
            <p:ph type="sldNum" sz="quarter" idx="12"/>
          </p:nvPr>
        </p:nvSpPr>
        <p:spPr/>
        <p:txBody>
          <a:bodyPr/>
          <a:lstStyle/>
          <a:p>
            <a:pPr>
              <a:defRPr/>
            </a:pPr>
            <a:fld id="{827DB400-EF1B-408F-897A-A3FA3A1DB194}" type="slidenum">
              <a:rPr lang="pl-PL" smtClean="0"/>
              <a:pPr>
                <a:defRPr/>
              </a:pPr>
              <a:t>95</a:t>
            </a:fld>
            <a:endParaRPr lang="pl-PL" dirty="0"/>
          </a:p>
        </p:txBody>
      </p:sp>
    </p:spTree>
    <p:extLst>
      <p:ext uri="{BB962C8B-B14F-4D97-AF65-F5344CB8AC3E}">
        <p14:creationId xmlns:p14="http://schemas.microsoft.com/office/powerpoint/2010/main" xmlns="" val="178565624"/>
      </p:ext>
    </p:extLst>
  </p:cSld>
  <p:clrMapOvr>
    <a:masterClrMapping/>
  </p:clrMapOvr>
  <p:transition>
    <p:fade thruBlk="1"/>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5"/>
          <p:cNvSpPr txBox="1">
            <a:spLocks noChangeArrowheads="1"/>
          </p:cNvSpPr>
          <p:nvPr/>
        </p:nvSpPr>
        <p:spPr bwMode="auto">
          <a:xfrm>
            <a:off x="900113" y="5805488"/>
            <a:ext cx="7580312"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endParaRPr lang="pl-PL">
              <a:latin typeface="Calibri" pitchFamily="34" charset="0"/>
            </a:endParaRPr>
          </a:p>
        </p:txBody>
      </p:sp>
      <p:sp>
        <p:nvSpPr>
          <p:cNvPr id="10244" name="Text Box 7"/>
          <p:cNvSpPr txBox="1">
            <a:spLocks noChangeArrowheads="1"/>
          </p:cNvSpPr>
          <p:nvPr/>
        </p:nvSpPr>
        <p:spPr bwMode="auto">
          <a:xfrm>
            <a:off x="519113" y="6040438"/>
            <a:ext cx="1841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endParaRPr lang="pl-PL">
              <a:latin typeface="Calibri" pitchFamily="34" charset="0"/>
            </a:endParaRPr>
          </a:p>
        </p:txBody>
      </p:sp>
      <p:sp>
        <p:nvSpPr>
          <p:cNvPr id="10245" name="Text Box 9"/>
          <p:cNvSpPr txBox="1">
            <a:spLocks noChangeArrowheads="1"/>
          </p:cNvSpPr>
          <p:nvPr/>
        </p:nvSpPr>
        <p:spPr bwMode="auto">
          <a:xfrm>
            <a:off x="7793038" y="6040438"/>
            <a:ext cx="1841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endParaRPr lang="pl-PL">
              <a:latin typeface="Calibri" pitchFamily="34" charset="0"/>
            </a:endParaRPr>
          </a:p>
        </p:txBody>
      </p:sp>
      <p:sp>
        <p:nvSpPr>
          <p:cNvPr id="10246" name="Rectangle 2"/>
          <p:cNvSpPr>
            <a:spLocks noChangeArrowheads="1"/>
          </p:cNvSpPr>
          <p:nvPr/>
        </p:nvSpPr>
        <p:spPr bwMode="auto">
          <a:xfrm>
            <a:off x="457200" y="188913"/>
            <a:ext cx="8229600" cy="503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endParaRPr lang="en-GB" sz="2400" b="1">
              <a:solidFill>
                <a:srgbClr val="009999"/>
              </a:solidFill>
              <a:latin typeface="Calibri" pitchFamily="34" charset="0"/>
            </a:endParaRPr>
          </a:p>
        </p:txBody>
      </p:sp>
      <p:sp>
        <p:nvSpPr>
          <p:cNvPr id="10247" name="Rectangle 3"/>
          <p:cNvSpPr txBox="1">
            <a:spLocks noChangeArrowheads="1"/>
          </p:cNvSpPr>
          <p:nvPr/>
        </p:nvSpPr>
        <p:spPr bwMode="auto">
          <a:xfrm>
            <a:off x="468313" y="1052513"/>
            <a:ext cx="8229600" cy="5040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endParaRPr lang="pl-PL" sz="2800" b="1">
              <a:latin typeface="Calibri" pitchFamily="34" charset="0"/>
            </a:endParaRPr>
          </a:p>
          <a:p>
            <a:pPr eaLnBrk="1" hangingPunct="1"/>
            <a:endParaRPr lang="pl-PL" sz="2800" b="1">
              <a:latin typeface="Calibri" pitchFamily="34" charset="0"/>
            </a:endParaRPr>
          </a:p>
        </p:txBody>
      </p:sp>
      <p:sp>
        <p:nvSpPr>
          <p:cNvPr id="10248" name="Rectangle 2"/>
          <p:cNvSpPr>
            <a:spLocks noChangeArrowheads="1"/>
          </p:cNvSpPr>
          <p:nvPr/>
        </p:nvSpPr>
        <p:spPr bwMode="auto">
          <a:xfrm>
            <a:off x="468313" y="260350"/>
            <a:ext cx="8229600" cy="503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endParaRPr lang="en-GB" sz="2400" b="1">
              <a:solidFill>
                <a:srgbClr val="009999"/>
              </a:solidFill>
              <a:latin typeface="Calibri" pitchFamily="34" charset="0"/>
            </a:endParaRPr>
          </a:p>
        </p:txBody>
      </p:sp>
      <p:sp>
        <p:nvSpPr>
          <p:cNvPr id="13" name="Rectangle 2"/>
          <p:cNvSpPr>
            <a:spLocks noChangeArrowheads="1"/>
          </p:cNvSpPr>
          <p:nvPr/>
        </p:nvSpPr>
        <p:spPr bwMode="auto">
          <a:xfrm>
            <a:off x="0" y="188913"/>
            <a:ext cx="9144000" cy="503237"/>
          </a:xfrm>
          <a:prstGeom prst="rect">
            <a:avLst/>
          </a:prstGeom>
          <a:noFill/>
          <a:ln w="9525">
            <a:noFill/>
            <a:miter lim="800000"/>
            <a:headEnd/>
            <a:tailEnd/>
          </a:ln>
        </p:spPr>
        <p:txBody>
          <a:bodyPr anchor="ctr"/>
          <a:lstStyle/>
          <a:p>
            <a:pPr lvl="0" algn="ctr">
              <a:defRPr/>
            </a:pPr>
            <a:r>
              <a:rPr lang="pl-PL" sz="2800" b="1" dirty="0" smtClean="0">
                <a:solidFill>
                  <a:srgbClr val="008000"/>
                </a:solidFill>
                <a:effectLst>
                  <a:outerShdw blurRad="38100" dist="38100" dir="2700000" algn="tl">
                    <a:srgbClr val="C0C0C0"/>
                  </a:outerShdw>
                </a:effectLst>
                <a:cs typeface="Times New Roman" pitchFamily="18" charset="0"/>
              </a:rPr>
              <a:t>           Przetwórstwo </a:t>
            </a:r>
            <a:r>
              <a:rPr lang="pl-PL" sz="2800" b="1" dirty="0">
                <a:solidFill>
                  <a:srgbClr val="008000"/>
                </a:solidFill>
                <a:effectLst>
                  <a:outerShdw blurRad="38100" dist="38100" dir="2700000" algn="tl">
                    <a:srgbClr val="C0C0C0"/>
                  </a:outerShdw>
                </a:effectLst>
                <a:cs typeface="Times New Roman" pitchFamily="18" charset="0"/>
              </a:rPr>
              <a:t>i marketing produktów rolnych</a:t>
            </a:r>
            <a:endParaRPr lang="en-GB" sz="2800" b="1" dirty="0">
              <a:solidFill>
                <a:srgbClr val="008000"/>
              </a:solidFill>
              <a:effectLst>
                <a:outerShdw blurRad="38100" dist="38100" dir="2700000" algn="tl">
                  <a:srgbClr val="C0C0C0"/>
                </a:outerShdw>
              </a:effectLst>
              <a:cs typeface="Times New Roman" pitchFamily="18" charset="0"/>
            </a:endParaRPr>
          </a:p>
        </p:txBody>
      </p:sp>
      <p:sp>
        <p:nvSpPr>
          <p:cNvPr id="10250" name="Rectangle 3"/>
          <p:cNvSpPr>
            <a:spLocks/>
          </p:cNvSpPr>
          <p:nvPr/>
        </p:nvSpPr>
        <p:spPr bwMode="auto">
          <a:xfrm>
            <a:off x="457200" y="908050"/>
            <a:ext cx="8229600" cy="5218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just"/>
            <a:endParaRPr lang="pl-PL" sz="2000" b="1"/>
          </a:p>
        </p:txBody>
      </p:sp>
      <p:sp>
        <p:nvSpPr>
          <p:cNvPr id="10251" name="Prostokąt 14"/>
          <p:cNvSpPr>
            <a:spLocks noChangeArrowheads="1"/>
          </p:cNvSpPr>
          <p:nvPr/>
        </p:nvSpPr>
        <p:spPr bwMode="auto">
          <a:xfrm>
            <a:off x="611188" y="2133600"/>
            <a:ext cx="8208962" cy="2584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endParaRPr lang="pl-PL"/>
          </a:p>
          <a:p>
            <a:endParaRPr lang="pl-PL"/>
          </a:p>
          <a:p>
            <a:endParaRPr lang="pl-PL"/>
          </a:p>
          <a:p>
            <a:endParaRPr lang="pl-PL"/>
          </a:p>
          <a:p>
            <a:endParaRPr lang="pl-PL"/>
          </a:p>
          <a:p>
            <a:endParaRPr lang="pl-PL"/>
          </a:p>
          <a:p>
            <a:endParaRPr lang="pl-PL"/>
          </a:p>
          <a:p>
            <a:endParaRPr lang="pl-PL"/>
          </a:p>
          <a:p>
            <a:endParaRPr lang="pl-PL"/>
          </a:p>
        </p:txBody>
      </p:sp>
      <p:sp>
        <p:nvSpPr>
          <p:cNvPr id="10252" name="Prostokąt 15"/>
          <p:cNvSpPr>
            <a:spLocks noChangeArrowheads="1"/>
          </p:cNvSpPr>
          <p:nvPr/>
        </p:nvSpPr>
        <p:spPr bwMode="auto">
          <a:xfrm>
            <a:off x="395288" y="1268413"/>
            <a:ext cx="7993062" cy="4462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pl-PL" sz="2800" b="1" dirty="0">
                <a:solidFill>
                  <a:srgbClr val="000000"/>
                </a:solidFill>
                <a:cs typeface="Times New Roman" pitchFamily="18" charset="0"/>
              </a:rPr>
              <a:t>Zakres wsparcia</a:t>
            </a:r>
          </a:p>
          <a:p>
            <a:pPr algn="just"/>
            <a:endParaRPr lang="pl-PL" sz="2000" dirty="0">
              <a:solidFill>
                <a:srgbClr val="000000"/>
              </a:solidFill>
              <a:cs typeface="Times New Roman" pitchFamily="18" charset="0"/>
            </a:endParaRPr>
          </a:p>
          <a:p>
            <a:pPr algn="just"/>
            <a:r>
              <a:rPr lang="pl-PL" sz="2000" dirty="0">
                <a:solidFill>
                  <a:srgbClr val="000000"/>
                </a:solidFill>
                <a:cs typeface="Times New Roman" pitchFamily="18" charset="0"/>
              </a:rPr>
              <a:t>W sektorach przetwórstwa i wprowadzania do obrotu: mleka, mięsa</a:t>
            </a:r>
          </a:p>
          <a:p>
            <a:pPr algn="just"/>
            <a:r>
              <a:rPr lang="pl-PL" sz="2000" dirty="0">
                <a:solidFill>
                  <a:srgbClr val="000000"/>
                </a:solidFill>
                <a:cs typeface="Times New Roman" pitchFamily="18" charset="0"/>
              </a:rPr>
              <a:t>(z wyjątkiem uboju o dużej skali), owoców i warzyw, zbóż, ziemniaków,</a:t>
            </a:r>
          </a:p>
          <a:p>
            <a:pPr algn="just"/>
            <a:r>
              <a:rPr lang="pl-PL" sz="2000" dirty="0">
                <a:solidFill>
                  <a:srgbClr val="000000"/>
                </a:solidFill>
                <a:cs typeface="Times New Roman" pitchFamily="18" charset="0"/>
              </a:rPr>
              <a:t>jaj, miodu, lnu i konopi, roślin oleistych, wysokobiałkowych, przetwarzania produktów rolnych na cele energetyczne, a także usługowego zamrażania wraz z przechowywaniem produktów rolnych;</a:t>
            </a:r>
          </a:p>
          <a:p>
            <a:pPr algn="just"/>
            <a:r>
              <a:rPr lang="pl-PL" i="1" dirty="0">
                <a:solidFill>
                  <a:srgbClr val="000000"/>
                </a:solidFill>
                <a:cs typeface="Times New Roman" pitchFamily="18" charset="0"/>
              </a:rPr>
              <a:t>Szczegółowy wykaz rodzajów działalności objętej pomocą zostanie określony w przepisach krajowych. </a:t>
            </a:r>
          </a:p>
          <a:p>
            <a:pPr algn="just"/>
            <a:endParaRPr lang="pl-PL" sz="2000" dirty="0">
              <a:solidFill>
                <a:srgbClr val="000000"/>
              </a:solidFill>
              <a:cs typeface="Times New Roman" pitchFamily="18" charset="0"/>
            </a:endParaRPr>
          </a:p>
          <a:p>
            <a:pPr algn="just"/>
            <a:r>
              <a:rPr lang="pl-PL" sz="2000" dirty="0">
                <a:solidFill>
                  <a:srgbClr val="000000"/>
                </a:solidFill>
                <a:cs typeface="Times New Roman" pitchFamily="18" charset="0"/>
              </a:rPr>
              <a:t>Wsparcie nie może obejmować budowy nowych zakładów – warunek ten nie dotyczy rolników składających wnioski w naborze tematycznym dotyczącym wsparcia rozpoczynania działalności gospodarczej w zakresie przetwórstwa produktów rolnych.</a:t>
            </a:r>
            <a:endParaRPr lang="pl-PL" sz="2000" dirty="0">
              <a:cs typeface="Times New Roman" pitchFamily="18" charset="0"/>
            </a:endParaRPr>
          </a:p>
        </p:txBody>
      </p:sp>
      <p:sp>
        <p:nvSpPr>
          <p:cNvPr id="4" name="Symbol zastępczy numeru slajdu 3"/>
          <p:cNvSpPr>
            <a:spLocks noGrp="1"/>
          </p:cNvSpPr>
          <p:nvPr>
            <p:ph type="sldNum" sz="quarter" idx="12"/>
          </p:nvPr>
        </p:nvSpPr>
        <p:spPr/>
        <p:txBody>
          <a:bodyPr/>
          <a:lstStyle/>
          <a:p>
            <a:pPr>
              <a:defRPr/>
            </a:pPr>
            <a:fld id="{827DB400-EF1B-408F-897A-A3FA3A1DB194}" type="slidenum">
              <a:rPr lang="pl-PL" smtClean="0"/>
              <a:pPr>
                <a:defRPr/>
              </a:pPr>
              <a:t>96</a:t>
            </a:fld>
            <a:endParaRPr lang="pl-PL" dirty="0"/>
          </a:p>
        </p:txBody>
      </p:sp>
    </p:spTree>
    <p:extLst>
      <p:ext uri="{BB962C8B-B14F-4D97-AF65-F5344CB8AC3E}">
        <p14:creationId xmlns:p14="http://schemas.microsoft.com/office/powerpoint/2010/main" xmlns="" val="564171817"/>
      </p:ext>
    </p:extLst>
  </p:cSld>
  <p:clrMapOvr>
    <a:masterClrMapping/>
  </p:clrMapOvr>
  <p:transition>
    <p:fade thruBlk="1"/>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2"/>
          <p:cNvSpPr/>
          <p:nvPr/>
        </p:nvSpPr>
        <p:spPr>
          <a:xfrm>
            <a:off x="1403350" y="2708275"/>
            <a:ext cx="5976938" cy="1323975"/>
          </a:xfrm>
          <a:prstGeom prst="rect">
            <a:avLst/>
          </a:prstGeom>
        </p:spPr>
        <p:txBody>
          <a:bodyPr>
            <a:spAutoFit/>
          </a:bodyPr>
          <a:lstStyle/>
          <a:p>
            <a:pPr algn="ctr">
              <a:spcAft>
                <a:spcPts val="600"/>
              </a:spcAft>
              <a:defRPr/>
            </a:pPr>
            <a:r>
              <a:rPr lang="pl-PL" sz="4000" b="1" dirty="0">
                <a:solidFill>
                  <a:srgbClr val="008000"/>
                </a:solidFill>
                <a:effectLst>
                  <a:outerShdw blurRad="38100" dist="38100" dir="2700000" algn="tl">
                    <a:srgbClr val="C0C0C0"/>
                  </a:outerShdw>
                </a:effectLst>
                <a:cs typeface="Times New Roman" pitchFamily="18" charset="0"/>
              </a:rPr>
              <a:t>Działanie </a:t>
            </a:r>
            <a:br>
              <a:rPr lang="pl-PL" sz="4000" b="1" dirty="0">
                <a:solidFill>
                  <a:srgbClr val="008000"/>
                </a:solidFill>
                <a:effectLst>
                  <a:outerShdw blurRad="38100" dist="38100" dir="2700000" algn="tl">
                    <a:srgbClr val="C0C0C0"/>
                  </a:outerShdw>
                </a:effectLst>
                <a:cs typeface="Times New Roman" pitchFamily="18" charset="0"/>
              </a:rPr>
            </a:br>
            <a:r>
              <a:rPr lang="pl-PL" sz="4000" b="1" dirty="0">
                <a:solidFill>
                  <a:srgbClr val="008000"/>
                </a:solidFill>
                <a:effectLst>
                  <a:outerShdw blurRad="38100" dist="38100" dir="2700000" algn="tl">
                    <a:srgbClr val="C0C0C0"/>
                  </a:outerShdw>
                </a:effectLst>
                <a:cs typeface="Times New Roman" pitchFamily="18" charset="0"/>
              </a:rPr>
              <a:t>„Współpraca” </a:t>
            </a:r>
          </a:p>
        </p:txBody>
      </p:sp>
      <p:sp>
        <p:nvSpPr>
          <p:cNvPr id="5" name="Symbol zastępczy numeru slajdu 4"/>
          <p:cNvSpPr>
            <a:spLocks noGrp="1"/>
          </p:cNvSpPr>
          <p:nvPr>
            <p:ph type="sldNum" sz="quarter" idx="12"/>
          </p:nvPr>
        </p:nvSpPr>
        <p:spPr/>
        <p:txBody>
          <a:bodyPr/>
          <a:lstStyle/>
          <a:p>
            <a:pPr>
              <a:defRPr/>
            </a:pPr>
            <a:fld id="{827DB400-EF1B-408F-897A-A3FA3A1DB194}" type="slidenum">
              <a:rPr lang="pl-PL" smtClean="0"/>
              <a:pPr>
                <a:defRPr/>
              </a:pPr>
              <a:t>97</a:t>
            </a:fld>
            <a:endParaRPr lang="pl-PL" dirty="0"/>
          </a:p>
        </p:txBody>
      </p:sp>
    </p:spTree>
    <p:extLst>
      <p:ext uri="{BB962C8B-B14F-4D97-AF65-F5344CB8AC3E}">
        <p14:creationId xmlns:p14="http://schemas.microsoft.com/office/powerpoint/2010/main" xmlns="" val="2454686287"/>
      </p:ext>
    </p:extLst>
  </p:cSld>
  <p:clrMapOvr>
    <a:masterClrMapping/>
  </p:clrMapOvr>
  <p:transition>
    <p:fade thruBlk="1"/>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ext Box 5"/>
          <p:cNvSpPr txBox="1">
            <a:spLocks noChangeArrowheads="1"/>
          </p:cNvSpPr>
          <p:nvPr/>
        </p:nvSpPr>
        <p:spPr bwMode="auto">
          <a:xfrm>
            <a:off x="900113" y="5805488"/>
            <a:ext cx="7580312"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endParaRPr lang="pl-PL">
              <a:latin typeface="Calibri" pitchFamily="34" charset="0"/>
            </a:endParaRPr>
          </a:p>
        </p:txBody>
      </p:sp>
      <p:sp>
        <p:nvSpPr>
          <p:cNvPr id="12292" name="Text Box 7"/>
          <p:cNvSpPr txBox="1">
            <a:spLocks noChangeArrowheads="1"/>
          </p:cNvSpPr>
          <p:nvPr/>
        </p:nvSpPr>
        <p:spPr bwMode="auto">
          <a:xfrm>
            <a:off x="519113" y="6040438"/>
            <a:ext cx="1841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endParaRPr lang="pl-PL">
              <a:latin typeface="Calibri" pitchFamily="34" charset="0"/>
            </a:endParaRPr>
          </a:p>
        </p:txBody>
      </p:sp>
      <p:sp>
        <p:nvSpPr>
          <p:cNvPr id="12293" name="Text Box 9"/>
          <p:cNvSpPr txBox="1">
            <a:spLocks noChangeArrowheads="1"/>
          </p:cNvSpPr>
          <p:nvPr/>
        </p:nvSpPr>
        <p:spPr bwMode="auto">
          <a:xfrm>
            <a:off x="7793038" y="6040438"/>
            <a:ext cx="1841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endParaRPr lang="pl-PL">
              <a:latin typeface="Calibri" pitchFamily="34" charset="0"/>
            </a:endParaRPr>
          </a:p>
        </p:txBody>
      </p:sp>
      <p:sp>
        <p:nvSpPr>
          <p:cNvPr id="12294" name="Rectangle 2"/>
          <p:cNvSpPr>
            <a:spLocks noChangeArrowheads="1"/>
          </p:cNvSpPr>
          <p:nvPr/>
        </p:nvSpPr>
        <p:spPr bwMode="auto">
          <a:xfrm>
            <a:off x="457200" y="188913"/>
            <a:ext cx="8229600" cy="503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endParaRPr lang="en-GB" sz="2400" b="1">
              <a:solidFill>
                <a:srgbClr val="009999"/>
              </a:solidFill>
              <a:latin typeface="Calibri" pitchFamily="34" charset="0"/>
            </a:endParaRPr>
          </a:p>
        </p:txBody>
      </p:sp>
      <p:sp>
        <p:nvSpPr>
          <p:cNvPr id="12295" name="Rectangle 3"/>
          <p:cNvSpPr txBox="1">
            <a:spLocks noChangeArrowheads="1"/>
          </p:cNvSpPr>
          <p:nvPr/>
        </p:nvSpPr>
        <p:spPr bwMode="auto">
          <a:xfrm>
            <a:off x="468313" y="1052513"/>
            <a:ext cx="8229600" cy="5040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endParaRPr lang="pl-PL" sz="2800" b="1">
              <a:latin typeface="Calibri" pitchFamily="34" charset="0"/>
            </a:endParaRPr>
          </a:p>
          <a:p>
            <a:pPr eaLnBrk="1" hangingPunct="1"/>
            <a:endParaRPr lang="pl-PL" sz="2800" b="1">
              <a:latin typeface="Calibri" pitchFamily="34" charset="0"/>
            </a:endParaRPr>
          </a:p>
        </p:txBody>
      </p:sp>
      <p:sp>
        <p:nvSpPr>
          <p:cNvPr id="12296" name="Rectangle 2"/>
          <p:cNvSpPr>
            <a:spLocks noChangeArrowheads="1"/>
          </p:cNvSpPr>
          <p:nvPr/>
        </p:nvSpPr>
        <p:spPr bwMode="auto">
          <a:xfrm>
            <a:off x="468313" y="260350"/>
            <a:ext cx="8229600" cy="503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endParaRPr lang="en-GB" sz="2400" b="1">
              <a:solidFill>
                <a:srgbClr val="009999"/>
              </a:solidFill>
              <a:latin typeface="Calibri" pitchFamily="34" charset="0"/>
            </a:endParaRPr>
          </a:p>
        </p:txBody>
      </p:sp>
      <p:sp>
        <p:nvSpPr>
          <p:cNvPr id="13" name="Rectangle 2"/>
          <p:cNvSpPr>
            <a:spLocks noChangeArrowheads="1"/>
          </p:cNvSpPr>
          <p:nvPr/>
        </p:nvSpPr>
        <p:spPr bwMode="auto">
          <a:xfrm>
            <a:off x="539750" y="188913"/>
            <a:ext cx="8229600" cy="503237"/>
          </a:xfrm>
          <a:prstGeom prst="rect">
            <a:avLst/>
          </a:prstGeom>
          <a:noFill/>
          <a:ln w="9525">
            <a:noFill/>
            <a:miter lim="800000"/>
            <a:headEnd/>
            <a:tailEnd/>
          </a:ln>
        </p:spPr>
        <p:txBody>
          <a:bodyPr anchor="ctr"/>
          <a:lstStyle/>
          <a:p>
            <a:pPr algn="ctr">
              <a:defRPr/>
            </a:pPr>
            <a:r>
              <a:rPr lang="pl-PL" sz="3200" b="1" dirty="0">
                <a:solidFill>
                  <a:srgbClr val="008000"/>
                </a:solidFill>
                <a:effectLst>
                  <a:outerShdw blurRad="38100" dist="38100" dir="2700000" algn="tl">
                    <a:srgbClr val="C0C0C0"/>
                  </a:outerShdw>
                </a:effectLst>
                <a:cs typeface="Times New Roman" pitchFamily="18" charset="0"/>
              </a:rPr>
              <a:t>Współpraca</a:t>
            </a:r>
            <a:endParaRPr lang="en-GB" sz="3200" b="1" dirty="0">
              <a:solidFill>
                <a:srgbClr val="008000"/>
              </a:solidFill>
              <a:effectLst>
                <a:outerShdw blurRad="38100" dist="38100" dir="2700000" algn="tl">
                  <a:srgbClr val="C0C0C0"/>
                </a:outerShdw>
              </a:effectLst>
              <a:cs typeface="Times New Roman" pitchFamily="18" charset="0"/>
            </a:endParaRPr>
          </a:p>
        </p:txBody>
      </p:sp>
      <p:sp>
        <p:nvSpPr>
          <p:cNvPr id="12298" name="Rectangle 3"/>
          <p:cNvSpPr>
            <a:spLocks/>
          </p:cNvSpPr>
          <p:nvPr/>
        </p:nvSpPr>
        <p:spPr bwMode="auto">
          <a:xfrm>
            <a:off x="446088" y="908050"/>
            <a:ext cx="8229600" cy="5218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just"/>
            <a:endParaRPr lang="pl-PL" sz="2000" b="1"/>
          </a:p>
        </p:txBody>
      </p:sp>
      <p:sp>
        <p:nvSpPr>
          <p:cNvPr id="28684" name="Prostokąt 13"/>
          <p:cNvSpPr>
            <a:spLocks noChangeArrowheads="1"/>
          </p:cNvSpPr>
          <p:nvPr/>
        </p:nvSpPr>
        <p:spPr bwMode="auto">
          <a:xfrm>
            <a:off x="468313" y="981075"/>
            <a:ext cx="8280400" cy="4570413"/>
          </a:xfrm>
          <a:prstGeom prst="rect">
            <a:avLst/>
          </a:prstGeom>
          <a:noFill/>
          <a:ln w="9525">
            <a:noFill/>
            <a:miter lim="800000"/>
            <a:headEnd/>
            <a:tailEnd/>
          </a:ln>
        </p:spPr>
        <p:txBody>
          <a:bodyPr>
            <a:spAutoFit/>
          </a:bodyPr>
          <a:lstStyle/>
          <a:p>
            <a:pPr algn="ctr">
              <a:defRPr/>
            </a:pPr>
            <a:endParaRPr lang="pl-PL" sz="2000" b="1" dirty="0"/>
          </a:p>
          <a:p>
            <a:pPr algn="ctr">
              <a:defRPr/>
            </a:pPr>
            <a:endParaRPr lang="pl-PL" sz="2000" b="1" dirty="0"/>
          </a:p>
          <a:p>
            <a:pPr algn="ctr">
              <a:defRPr/>
            </a:pPr>
            <a:r>
              <a:rPr lang="pl-PL" sz="2800" b="1" dirty="0">
                <a:cs typeface="Times New Roman" pitchFamily="18" charset="0"/>
              </a:rPr>
              <a:t>Zakres działania</a:t>
            </a:r>
          </a:p>
          <a:p>
            <a:pPr algn="ctr">
              <a:defRPr/>
            </a:pPr>
            <a:endParaRPr lang="pl-PL" sz="2400" b="1" dirty="0">
              <a:cs typeface="Times New Roman" pitchFamily="18" charset="0"/>
            </a:endParaRPr>
          </a:p>
          <a:p>
            <a:pPr marL="180975" indent="-180975">
              <a:spcBef>
                <a:spcPts val="600"/>
              </a:spcBef>
              <a:tabLst>
                <a:tab pos="180975" algn="l"/>
              </a:tabLst>
              <a:defRPr/>
            </a:pPr>
            <a:r>
              <a:rPr lang="pl-PL" sz="2400" dirty="0">
                <a:cs typeface="Times New Roman" pitchFamily="18" charset="0"/>
              </a:rPr>
              <a:t>- tworzenie i funkcjonowanie grup operacyjnych na rzecz innowacji (EPI);</a:t>
            </a:r>
          </a:p>
          <a:p>
            <a:pPr marL="180975" indent="-180975">
              <a:spcBef>
                <a:spcPts val="600"/>
              </a:spcBef>
              <a:tabLst>
                <a:tab pos="180975" algn="l"/>
              </a:tabLst>
              <a:defRPr/>
            </a:pPr>
            <a:r>
              <a:rPr lang="pl-PL" sz="2400" dirty="0">
                <a:cs typeface="Times New Roman" pitchFamily="18" charset="0"/>
              </a:rPr>
              <a:t>- rozwój nowych produktów, praktyk, procesów i technologii </a:t>
            </a:r>
            <a:r>
              <a:rPr lang="pl-PL" sz="2400" dirty="0" smtClean="0">
                <a:cs typeface="Times New Roman" pitchFamily="18" charset="0"/>
              </a:rPr>
              <a:t/>
            </a:r>
            <a:br>
              <a:rPr lang="pl-PL" sz="2400" dirty="0" smtClean="0">
                <a:cs typeface="Times New Roman" pitchFamily="18" charset="0"/>
              </a:rPr>
            </a:br>
            <a:r>
              <a:rPr lang="pl-PL" sz="2400" dirty="0" smtClean="0">
                <a:cs typeface="Times New Roman" pitchFamily="18" charset="0"/>
              </a:rPr>
              <a:t>w </a:t>
            </a:r>
            <a:r>
              <a:rPr lang="pl-PL" sz="2400" dirty="0">
                <a:cs typeface="Times New Roman" pitchFamily="18" charset="0"/>
              </a:rPr>
              <a:t>sektorach rolnym, spożywczym i leśnym;</a:t>
            </a:r>
          </a:p>
          <a:p>
            <a:pPr marL="180975" indent="-180975">
              <a:spcBef>
                <a:spcPts val="600"/>
              </a:spcBef>
              <a:tabLst>
                <a:tab pos="180975" algn="l"/>
              </a:tabLst>
              <a:defRPr/>
            </a:pPr>
            <a:r>
              <a:rPr lang="pl-PL" sz="2400" dirty="0">
                <a:cs typeface="Times New Roman" pitchFamily="18" charset="0"/>
              </a:rPr>
              <a:t>- projekty pilotażowe.</a:t>
            </a:r>
            <a:endParaRPr lang="pl-PL" sz="2000" b="1" u="sng" dirty="0">
              <a:cs typeface="Times New Roman" pitchFamily="18" charset="0"/>
            </a:endParaRPr>
          </a:p>
          <a:p>
            <a:pPr algn="just">
              <a:defRPr/>
            </a:pPr>
            <a:endParaRPr lang="pl-PL" sz="2000" b="1" dirty="0"/>
          </a:p>
          <a:p>
            <a:pPr algn="just">
              <a:defRPr/>
            </a:pPr>
            <a:endParaRPr lang="pl-PL" sz="800" b="1" dirty="0"/>
          </a:p>
          <a:p>
            <a:pPr algn="just">
              <a:buFont typeface="Arial" charset="0"/>
              <a:buChar char="•"/>
              <a:defRPr/>
            </a:pPr>
            <a:endParaRPr lang="pl-PL" dirty="0"/>
          </a:p>
          <a:p>
            <a:pPr>
              <a:defRPr/>
            </a:pPr>
            <a:endParaRPr lang="pl-PL" dirty="0"/>
          </a:p>
        </p:txBody>
      </p:sp>
      <p:sp>
        <p:nvSpPr>
          <p:cNvPr id="12300" name="Prostokąt 14"/>
          <p:cNvSpPr>
            <a:spLocks noChangeArrowheads="1"/>
          </p:cNvSpPr>
          <p:nvPr/>
        </p:nvSpPr>
        <p:spPr bwMode="auto">
          <a:xfrm>
            <a:off x="611188" y="2133600"/>
            <a:ext cx="8208962" cy="2584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endParaRPr lang="pl-PL"/>
          </a:p>
          <a:p>
            <a:endParaRPr lang="pl-PL"/>
          </a:p>
          <a:p>
            <a:endParaRPr lang="pl-PL"/>
          </a:p>
          <a:p>
            <a:endParaRPr lang="pl-PL"/>
          </a:p>
          <a:p>
            <a:endParaRPr lang="pl-PL"/>
          </a:p>
          <a:p>
            <a:endParaRPr lang="pl-PL"/>
          </a:p>
          <a:p>
            <a:endParaRPr lang="pl-PL"/>
          </a:p>
          <a:p>
            <a:endParaRPr lang="pl-PL"/>
          </a:p>
          <a:p>
            <a:endParaRPr lang="pl-PL"/>
          </a:p>
        </p:txBody>
      </p:sp>
      <p:sp>
        <p:nvSpPr>
          <p:cNvPr id="4" name="Symbol zastępczy numeru slajdu 3"/>
          <p:cNvSpPr>
            <a:spLocks noGrp="1"/>
          </p:cNvSpPr>
          <p:nvPr>
            <p:ph type="sldNum" sz="quarter" idx="12"/>
          </p:nvPr>
        </p:nvSpPr>
        <p:spPr/>
        <p:txBody>
          <a:bodyPr/>
          <a:lstStyle/>
          <a:p>
            <a:pPr>
              <a:defRPr/>
            </a:pPr>
            <a:fld id="{827DB400-EF1B-408F-897A-A3FA3A1DB194}" type="slidenum">
              <a:rPr lang="pl-PL" smtClean="0"/>
              <a:pPr>
                <a:defRPr/>
              </a:pPr>
              <a:t>98</a:t>
            </a:fld>
            <a:endParaRPr lang="pl-PL" dirty="0"/>
          </a:p>
        </p:txBody>
      </p:sp>
    </p:spTree>
    <p:extLst>
      <p:ext uri="{BB962C8B-B14F-4D97-AF65-F5344CB8AC3E}">
        <p14:creationId xmlns:p14="http://schemas.microsoft.com/office/powerpoint/2010/main" xmlns="" val="18985480"/>
      </p:ext>
    </p:extLst>
  </p:cSld>
  <p:clrMapOvr>
    <a:masterClrMapping/>
  </p:clrMapOvr>
  <p:transition>
    <p:fade thruBlk="1"/>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Box 5"/>
          <p:cNvSpPr txBox="1">
            <a:spLocks noChangeArrowheads="1"/>
          </p:cNvSpPr>
          <p:nvPr/>
        </p:nvSpPr>
        <p:spPr bwMode="auto">
          <a:xfrm>
            <a:off x="900113" y="5805488"/>
            <a:ext cx="7580312"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endParaRPr lang="pl-PL">
              <a:latin typeface="Calibri" pitchFamily="34" charset="0"/>
            </a:endParaRPr>
          </a:p>
        </p:txBody>
      </p:sp>
      <p:sp>
        <p:nvSpPr>
          <p:cNvPr id="13316" name="Text Box 7"/>
          <p:cNvSpPr txBox="1">
            <a:spLocks noChangeArrowheads="1"/>
          </p:cNvSpPr>
          <p:nvPr/>
        </p:nvSpPr>
        <p:spPr bwMode="auto">
          <a:xfrm>
            <a:off x="519113" y="6040438"/>
            <a:ext cx="1841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endParaRPr lang="pl-PL">
              <a:latin typeface="Calibri" pitchFamily="34" charset="0"/>
            </a:endParaRPr>
          </a:p>
        </p:txBody>
      </p:sp>
      <p:sp>
        <p:nvSpPr>
          <p:cNvPr id="13317" name="Text Box 9"/>
          <p:cNvSpPr txBox="1">
            <a:spLocks noChangeArrowheads="1"/>
          </p:cNvSpPr>
          <p:nvPr/>
        </p:nvSpPr>
        <p:spPr bwMode="auto">
          <a:xfrm>
            <a:off x="7793038" y="6040438"/>
            <a:ext cx="1841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endParaRPr lang="pl-PL">
              <a:latin typeface="Calibri" pitchFamily="34" charset="0"/>
            </a:endParaRPr>
          </a:p>
        </p:txBody>
      </p:sp>
      <p:sp>
        <p:nvSpPr>
          <p:cNvPr id="13318" name="Rectangle 2"/>
          <p:cNvSpPr>
            <a:spLocks noChangeArrowheads="1"/>
          </p:cNvSpPr>
          <p:nvPr/>
        </p:nvSpPr>
        <p:spPr bwMode="auto">
          <a:xfrm>
            <a:off x="457200" y="188913"/>
            <a:ext cx="8229600" cy="503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endParaRPr lang="en-GB" sz="2400" b="1">
              <a:solidFill>
                <a:srgbClr val="009999"/>
              </a:solidFill>
              <a:latin typeface="Calibri" pitchFamily="34" charset="0"/>
            </a:endParaRPr>
          </a:p>
        </p:txBody>
      </p:sp>
      <p:sp>
        <p:nvSpPr>
          <p:cNvPr id="13319" name="Rectangle 3"/>
          <p:cNvSpPr txBox="1">
            <a:spLocks noChangeArrowheads="1"/>
          </p:cNvSpPr>
          <p:nvPr/>
        </p:nvSpPr>
        <p:spPr bwMode="auto">
          <a:xfrm>
            <a:off x="468313" y="1052513"/>
            <a:ext cx="8229600" cy="5040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endParaRPr lang="pl-PL" sz="2800" b="1">
              <a:latin typeface="Calibri" pitchFamily="34" charset="0"/>
            </a:endParaRPr>
          </a:p>
          <a:p>
            <a:pPr eaLnBrk="1" hangingPunct="1"/>
            <a:endParaRPr lang="pl-PL" sz="2800" b="1">
              <a:latin typeface="Calibri" pitchFamily="34" charset="0"/>
            </a:endParaRPr>
          </a:p>
        </p:txBody>
      </p:sp>
      <p:sp>
        <p:nvSpPr>
          <p:cNvPr id="13320" name="Rectangle 2"/>
          <p:cNvSpPr>
            <a:spLocks noChangeArrowheads="1"/>
          </p:cNvSpPr>
          <p:nvPr/>
        </p:nvSpPr>
        <p:spPr bwMode="auto">
          <a:xfrm>
            <a:off x="468313" y="260350"/>
            <a:ext cx="8229600" cy="503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endParaRPr lang="en-GB" sz="2400" b="1">
              <a:solidFill>
                <a:srgbClr val="009999"/>
              </a:solidFill>
              <a:latin typeface="Calibri" pitchFamily="34" charset="0"/>
            </a:endParaRPr>
          </a:p>
        </p:txBody>
      </p:sp>
      <p:sp>
        <p:nvSpPr>
          <p:cNvPr id="13" name="Rectangle 2"/>
          <p:cNvSpPr>
            <a:spLocks noChangeArrowheads="1"/>
          </p:cNvSpPr>
          <p:nvPr/>
        </p:nvSpPr>
        <p:spPr bwMode="auto">
          <a:xfrm>
            <a:off x="539750" y="188913"/>
            <a:ext cx="8229600" cy="503237"/>
          </a:xfrm>
          <a:prstGeom prst="rect">
            <a:avLst/>
          </a:prstGeom>
          <a:noFill/>
          <a:ln w="9525">
            <a:noFill/>
            <a:miter lim="800000"/>
            <a:headEnd/>
            <a:tailEnd/>
          </a:ln>
        </p:spPr>
        <p:txBody>
          <a:bodyPr anchor="ctr"/>
          <a:lstStyle/>
          <a:p>
            <a:pPr algn="ctr">
              <a:defRPr/>
            </a:pPr>
            <a:r>
              <a:rPr lang="pl-PL" sz="3200" b="1" dirty="0">
                <a:solidFill>
                  <a:srgbClr val="008000"/>
                </a:solidFill>
                <a:effectLst>
                  <a:outerShdw blurRad="38100" dist="38100" dir="2700000" algn="tl">
                    <a:srgbClr val="C0C0C0"/>
                  </a:outerShdw>
                </a:effectLst>
              </a:rPr>
              <a:t>Współpraca</a:t>
            </a:r>
            <a:endParaRPr lang="en-GB" sz="3200" b="1" dirty="0">
              <a:solidFill>
                <a:srgbClr val="008000"/>
              </a:solidFill>
              <a:effectLst>
                <a:outerShdw blurRad="38100" dist="38100" dir="2700000" algn="tl">
                  <a:srgbClr val="C0C0C0"/>
                </a:outerShdw>
              </a:effectLst>
              <a:latin typeface="+mj-lt"/>
            </a:endParaRPr>
          </a:p>
        </p:txBody>
      </p:sp>
      <p:sp>
        <p:nvSpPr>
          <p:cNvPr id="13322" name="Rectangle 3"/>
          <p:cNvSpPr>
            <a:spLocks/>
          </p:cNvSpPr>
          <p:nvPr/>
        </p:nvSpPr>
        <p:spPr bwMode="auto">
          <a:xfrm>
            <a:off x="457200" y="908050"/>
            <a:ext cx="8229600" cy="5218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just"/>
            <a:endParaRPr lang="pl-PL" sz="2000" b="1"/>
          </a:p>
        </p:txBody>
      </p:sp>
      <p:sp>
        <p:nvSpPr>
          <p:cNvPr id="13323" name="Prostokąt 13"/>
          <p:cNvSpPr>
            <a:spLocks noChangeArrowheads="1"/>
          </p:cNvSpPr>
          <p:nvPr/>
        </p:nvSpPr>
        <p:spPr bwMode="auto">
          <a:xfrm>
            <a:off x="468313" y="981075"/>
            <a:ext cx="8280400" cy="3940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endParaRPr lang="pl-PL" sz="2800" b="1" dirty="0">
              <a:latin typeface="Calibri" pitchFamily="34" charset="0"/>
            </a:endParaRPr>
          </a:p>
          <a:p>
            <a:pPr algn="ctr"/>
            <a:r>
              <a:rPr lang="pl-PL" sz="2800" b="1" dirty="0">
                <a:cs typeface="Times New Roman" pitchFamily="18" charset="0"/>
              </a:rPr>
              <a:t>Beneficjent</a:t>
            </a:r>
          </a:p>
          <a:p>
            <a:pPr algn="ctr"/>
            <a:endParaRPr lang="pl-PL" sz="2000" b="1" dirty="0">
              <a:cs typeface="Times New Roman" pitchFamily="18" charset="0"/>
            </a:endParaRPr>
          </a:p>
          <a:p>
            <a:pPr algn="ctr"/>
            <a:endParaRPr lang="pl-PL" sz="2000" b="1" dirty="0">
              <a:cs typeface="Times New Roman" pitchFamily="18" charset="0"/>
            </a:endParaRPr>
          </a:p>
          <a:p>
            <a:pPr algn="just">
              <a:spcAft>
                <a:spcPts val="600"/>
              </a:spcAft>
            </a:pPr>
            <a:r>
              <a:rPr lang="pl-PL" sz="2000" u="sng" dirty="0">
                <a:cs typeface="Times New Roman" pitchFamily="18" charset="0"/>
              </a:rPr>
              <a:t>Grupy operacyjne na rzecz innowacji</a:t>
            </a:r>
            <a:r>
              <a:rPr lang="pl-PL" sz="2000" dirty="0">
                <a:cs typeface="Times New Roman" pitchFamily="18" charset="0"/>
              </a:rPr>
              <a:t> zrzeszające podmioty współpracujące </a:t>
            </a:r>
            <a:r>
              <a:rPr lang="pl-PL" sz="2000" dirty="0" smtClean="0">
                <a:cs typeface="Times New Roman" pitchFamily="18" charset="0"/>
              </a:rPr>
              <a:t/>
            </a:r>
            <a:br>
              <a:rPr lang="pl-PL" sz="2000" dirty="0" smtClean="0">
                <a:cs typeface="Times New Roman" pitchFamily="18" charset="0"/>
              </a:rPr>
            </a:br>
            <a:r>
              <a:rPr lang="pl-PL" sz="2000" dirty="0" smtClean="0">
                <a:cs typeface="Times New Roman" pitchFamily="18" charset="0"/>
              </a:rPr>
              <a:t>w </a:t>
            </a:r>
            <a:r>
              <a:rPr lang="pl-PL" sz="2000" dirty="0">
                <a:cs typeface="Times New Roman" pitchFamily="18" charset="0"/>
              </a:rPr>
              <a:t>rolnictwie i łańcuchu żywnościowym lub leśnictwie, w tym organizacje międzybranżowe, przyczyniające się do osiągnięcia celów i priorytetów polityki rozwoju obszarów wiejskich poprzez opracowywanie i wdrażanie praktycznych rozwiązań zidentyfikowanych problemów.</a:t>
            </a:r>
          </a:p>
          <a:p>
            <a:pPr algn="just">
              <a:spcAft>
                <a:spcPts val="600"/>
              </a:spcAft>
            </a:pPr>
            <a:endParaRPr lang="pl-PL" sz="800" b="1" dirty="0"/>
          </a:p>
          <a:p>
            <a:pPr algn="just">
              <a:buFont typeface="Arial" charset="0"/>
              <a:buChar char="•"/>
            </a:pPr>
            <a:endParaRPr lang="pl-PL" dirty="0"/>
          </a:p>
          <a:p>
            <a:endParaRPr lang="pl-PL" dirty="0"/>
          </a:p>
        </p:txBody>
      </p:sp>
      <p:sp>
        <p:nvSpPr>
          <p:cNvPr id="13324" name="Prostokąt 14"/>
          <p:cNvSpPr>
            <a:spLocks noChangeArrowheads="1"/>
          </p:cNvSpPr>
          <p:nvPr/>
        </p:nvSpPr>
        <p:spPr bwMode="auto">
          <a:xfrm>
            <a:off x="611188" y="2133600"/>
            <a:ext cx="8208962" cy="2584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endParaRPr lang="pl-PL"/>
          </a:p>
          <a:p>
            <a:endParaRPr lang="pl-PL"/>
          </a:p>
          <a:p>
            <a:endParaRPr lang="pl-PL"/>
          </a:p>
          <a:p>
            <a:endParaRPr lang="pl-PL"/>
          </a:p>
          <a:p>
            <a:endParaRPr lang="pl-PL"/>
          </a:p>
          <a:p>
            <a:endParaRPr lang="pl-PL"/>
          </a:p>
          <a:p>
            <a:endParaRPr lang="pl-PL"/>
          </a:p>
          <a:p>
            <a:endParaRPr lang="pl-PL"/>
          </a:p>
          <a:p>
            <a:endParaRPr lang="pl-PL"/>
          </a:p>
        </p:txBody>
      </p:sp>
      <p:sp>
        <p:nvSpPr>
          <p:cNvPr id="4" name="Symbol zastępczy numeru slajdu 3"/>
          <p:cNvSpPr>
            <a:spLocks noGrp="1"/>
          </p:cNvSpPr>
          <p:nvPr>
            <p:ph type="sldNum" sz="quarter" idx="12"/>
          </p:nvPr>
        </p:nvSpPr>
        <p:spPr/>
        <p:txBody>
          <a:bodyPr/>
          <a:lstStyle/>
          <a:p>
            <a:pPr>
              <a:defRPr/>
            </a:pPr>
            <a:fld id="{827DB400-EF1B-408F-897A-A3FA3A1DB194}" type="slidenum">
              <a:rPr lang="pl-PL" smtClean="0"/>
              <a:pPr>
                <a:defRPr/>
              </a:pPr>
              <a:t>99</a:t>
            </a:fld>
            <a:endParaRPr lang="pl-PL" dirty="0"/>
          </a:p>
        </p:txBody>
      </p:sp>
    </p:spTree>
    <p:extLst>
      <p:ext uri="{BB962C8B-B14F-4D97-AF65-F5344CB8AC3E}">
        <p14:creationId xmlns:p14="http://schemas.microsoft.com/office/powerpoint/2010/main" xmlns="" val="2200306706"/>
      </p:ext>
    </p:extLst>
  </p:cSld>
  <p:clrMapOvr>
    <a:masterClrMapping/>
  </p:clrMapOvr>
  <p:transition>
    <p:fade thruBlk="1"/>
  </p:transition>
  <p:timing>
    <p:tnLst>
      <p:par>
        <p:cTn id="1" dur="indefinite" restart="never" nodeType="tmRoot"/>
      </p:par>
    </p:tnLst>
  </p:timing>
</p:sld>
</file>

<file path=ppt/theme/theme1.xml><?xml version="1.0" encoding="utf-8"?>
<a:theme xmlns:a="http://schemas.openxmlformats.org/drawingml/2006/main" name="szablon arimr w.notes v3d">
  <a:themeElements>
    <a:clrScheme name="szablon arimr w.notes v3d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zablon arimr w.notes v3d">
      <a:majorFont>
        <a:latin typeface="Tahoma"/>
        <a:ea typeface=""/>
        <a:cs typeface=""/>
      </a:majorFont>
      <a:minorFont>
        <a:latin typeface="Tahoma"/>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pl-PL" sz="30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pl-PL" sz="30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zablon arimr w.notes v3d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zablon arimr w.notes v3d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zablon arimr w.notes v3d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zablon arimr w.notes v3d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zablon arimr w.notes v3d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zablon arimr w.notes v3d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zablon arimr w.notes v3d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1802346</TotalTime>
  <Words>10347</Words>
  <Application>Microsoft Office PowerPoint</Application>
  <PresentationFormat>Pokaz na ekranie (4:3)</PresentationFormat>
  <Paragraphs>2329</Paragraphs>
  <Slides>182</Slides>
  <Notes>77</Notes>
  <HiddenSlides>0</HiddenSlides>
  <MMClips>0</MMClips>
  <ScaleCrop>false</ScaleCrop>
  <HeadingPairs>
    <vt:vector size="4" baseType="variant">
      <vt:variant>
        <vt:lpstr>Motyw</vt:lpstr>
      </vt:variant>
      <vt:variant>
        <vt:i4>1</vt:i4>
      </vt:variant>
      <vt:variant>
        <vt:lpstr>Tytuły slajdów</vt:lpstr>
      </vt:variant>
      <vt:variant>
        <vt:i4>182</vt:i4>
      </vt:variant>
    </vt:vector>
  </HeadingPairs>
  <TitlesOfParts>
    <vt:vector size="183" baseType="lpstr">
      <vt:lpstr>szablon arimr w.notes v3d</vt:lpstr>
      <vt:lpstr> Program Rozwoju Obszarów Wiejskich 2014 – 2020  </vt:lpstr>
      <vt:lpstr>Program stanowić będzie podstawę realizacji II filara Wspólnej Polityki Rolnej w Polsce w latach 2014-2020 i jest jednym  z elementów Umowy Partnerstwa, która została przyjęta przez Radę Ministrów i przesłana Komisji Europejskiej w dniu 10 stycznia 2014 r.   </vt:lpstr>
      <vt:lpstr>Na realizację Programu w latach 2014-2020 przeznaczono, łącznie ze środków Europejskiego Funduszu Rolnego na rzecz Rozwoju Obszarów Wiejskich oraz krajowych środków publicznych, kwotę ponad 13,5 mld euro.  </vt:lpstr>
      <vt:lpstr>Głównym celem PROW 2014-2020 będzie wzrost konkurencyjności rolnictwa z uwzględnieniem celów środowiskowych. Będzie on realizowany poprzez:  </vt:lpstr>
      <vt:lpstr>będzie realizował sześć priorytetów wyznaczonych dla unijnej polityki rozwoju obszarów wiejskich na lata 2014 – 2020. </vt:lpstr>
      <vt:lpstr>Slajd 6</vt:lpstr>
      <vt:lpstr>      działania c.d.</vt:lpstr>
      <vt:lpstr> Planowane działania inwestycyjne</vt:lpstr>
      <vt:lpstr>DZIAŁANIE 7.5  Inwestycje w środki trwałe   Poddziałanie 7.5.1 Pomoc na inwestycje w gospodarstwach rolnych (Modernizacja gospodarstw rolnych)      </vt:lpstr>
      <vt:lpstr>MODERNIZACJA GOSPODARSTW ROLNYCH </vt:lpstr>
      <vt:lpstr>MODERNIZACJA GOSPODARSTW ROLNYCH</vt:lpstr>
      <vt:lpstr>MODERNIZACJA GOSPODARSTW ROLNYCH  </vt:lpstr>
      <vt:lpstr>  MODERNIZACJA GOSPODARSTW ROLNYCH  </vt:lpstr>
      <vt:lpstr>MODERNIZACJA GOSPODARSTW ROLNYCH </vt:lpstr>
      <vt:lpstr>MODERNIZACJA GOSPODARSTW ROLNYCH </vt:lpstr>
      <vt:lpstr>DZIAŁANIE 7.6  Przywracanie potencjału produkcji rolnej zniszczonego w wyniku klęsk żywiołowych i katastrof oraz wprowadzenie odpowiednich środków zapobiegawczych  Poddziałanie 7.6.1  Wsparcie inwestycji w środki zapobiegawcze, których celem jest ograniczanie skutków prawdopodobnych klęsk żywiołowych, niekorzystnych zjawisk klimatycznych i katastrof (Inwestycje zapobiegawcze) </vt:lpstr>
      <vt:lpstr>         INWESTYCJE ZAPOBIEGAWCZE </vt:lpstr>
      <vt:lpstr>Poddziałanie 7.6.2 Wsparcie inwestycji w odtwarzanie gruntów rolnych i przywracanie potencjału produkcji rolnej zniszczonego w wyniku klęsk żywiołowych niekorzystnych zjawisk klimatycznych i katastrof  (inwestycje odtworzeniowe)  </vt:lpstr>
      <vt:lpstr>   Inwestycje odtworzeniowe  </vt:lpstr>
      <vt:lpstr>  Inwestycje odtworzeniowe</vt:lpstr>
      <vt:lpstr>  Poddziałanie 7.7.2 Pomoc na rozpoczęcie  działalności gospodarczej na rzecz działalności pozarolniczej na obszarach wiejskich (Premie na rozpoczęcie działalności pozarolniczej) </vt:lpstr>
      <vt:lpstr>Slajd 22</vt:lpstr>
      <vt:lpstr>Premie na rozpoczęcie działalności pozarolniczej</vt:lpstr>
      <vt:lpstr> Premie na rozpoczęcie działalności pozarolniczej </vt:lpstr>
      <vt:lpstr>Poddziałanie 7.7.3 Pomoc na rozpoczęcie działalności gospodarczej na rzecz rozwoju małych gospodarstw (Restrukturyzacja małych gospodarstw) </vt:lpstr>
      <vt:lpstr> Restrukturyzacja małych gospodarstw </vt:lpstr>
      <vt:lpstr> </vt:lpstr>
      <vt:lpstr>Slajd 28</vt:lpstr>
      <vt:lpstr>Slajd 29</vt:lpstr>
      <vt:lpstr>Slajd 30</vt:lpstr>
      <vt:lpstr>Slajd 31</vt:lpstr>
      <vt:lpstr>Slajd 32</vt:lpstr>
      <vt:lpstr>Slajd 33</vt:lpstr>
      <vt:lpstr>Slajd 34</vt:lpstr>
      <vt:lpstr>Slajd 35</vt:lpstr>
      <vt:lpstr>Slajd 36</vt:lpstr>
      <vt:lpstr>Slajd 37</vt:lpstr>
      <vt:lpstr>Slajd 38</vt:lpstr>
      <vt:lpstr>Slajd 39</vt:lpstr>
      <vt:lpstr>Slajd 40</vt:lpstr>
      <vt:lpstr>Slajd 41</vt:lpstr>
      <vt:lpstr>Slajd 42</vt:lpstr>
      <vt:lpstr>Slajd 43</vt:lpstr>
      <vt:lpstr>Slajd 44</vt:lpstr>
      <vt:lpstr>Slajd 45</vt:lpstr>
      <vt:lpstr>Slajd 46</vt:lpstr>
      <vt:lpstr>Slajd 47</vt:lpstr>
      <vt:lpstr>Slajd 48</vt:lpstr>
      <vt:lpstr>Slajd 49</vt:lpstr>
      <vt:lpstr>Slajd 50</vt:lpstr>
      <vt:lpstr>    Tworzenie grup i organizacji producentów</vt:lpstr>
      <vt:lpstr>   Tworzenie grup i organizacji producentów</vt:lpstr>
      <vt:lpstr>    Tworzenie grup i organizacji producentów</vt:lpstr>
      <vt:lpstr>Tworzenie grup i organizacji producentów</vt:lpstr>
      <vt:lpstr>Tworzenie grup i organizacji producentów</vt:lpstr>
      <vt:lpstr>Tworzenie grup i organizacji producentów</vt:lpstr>
      <vt:lpstr>Tworzenie grup i organizacji producentów</vt:lpstr>
      <vt:lpstr>Tworzenie grup i organizacji producentów</vt:lpstr>
      <vt:lpstr>Tworzenie grup i organizacji producentów</vt:lpstr>
      <vt:lpstr>Tworzenie grup i organizacji producentów</vt:lpstr>
      <vt:lpstr>Slajd 61</vt:lpstr>
      <vt:lpstr>Slajd 62</vt:lpstr>
      <vt:lpstr>Slajd 63</vt:lpstr>
      <vt:lpstr>Slajd 64</vt:lpstr>
      <vt:lpstr>Slajd 65</vt:lpstr>
      <vt:lpstr>Slajd 66</vt:lpstr>
      <vt:lpstr>Slajd 67</vt:lpstr>
      <vt:lpstr>Slajd 68</vt:lpstr>
      <vt:lpstr>Slajd 69</vt:lpstr>
      <vt:lpstr>Slajd 70</vt:lpstr>
      <vt:lpstr>Slajd 71</vt:lpstr>
      <vt:lpstr>Slajd 72</vt:lpstr>
      <vt:lpstr>Slajd 73</vt:lpstr>
      <vt:lpstr>Slajd 74</vt:lpstr>
      <vt:lpstr>Slajd 75</vt:lpstr>
      <vt:lpstr>Slajd 76</vt:lpstr>
      <vt:lpstr>Slajd 77</vt:lpstr>
      <vt:lpstr>Slajd 78</vt:lpstr>
      <vt:lpstr>Slajd 79</vt:lpstr>
      <vt:lpstr>Slajd 80</vt:lpstr>
      <vt:lpstr>Slajd 81</vt:lpstr>
      <vt:lpstr>Slajd 82</vt:lpstr>
      <vt:lpstr>Slajd 83</vt:lpstr>
      <vt:lpstr>Slajd 84</vt:lpstr>
      <vt:lpstr>Slajd 85</vt:lpstr>
      <vt:lpstr>Slajd 86</vt:lpstr>
      <vt:lpstr>Slajd 87</vt:lpstr>
      <vt:lpstr>Slajd 88</vt:lpstr>
      <vt:lpstr> </vt:lpstr>
      <vt:lpstr>Slajd 90</vt:lpstr>
      <vt:lpstr>Slajd 91</vt:lpstr>
      <vt:lpstr>Slajd 92</vt:lpstr>
      <vt:lpstr>Slajd 93</vt:lpstr>
      <vt:lpstr>Slajd 94</vt:lpstr>
      <vt:lpstr>Slajd 95</vt:lpstr>
      <vt:lpstr>Slajd 96</vt:lpstr>
      <vt:lpstr>Slajd 97</vt:lpstr>
      <vt:lpstr>Slajd 98</vt:lpstr>
      <vt:lpstr>Slajd 99</vt:lpstr>
      <vt:lpstr>Slajd 100</vt:lpstr>
      <vt:lpstr>Slajd 101</vt:lpstr>
      <vt:lpstr>Slajd 102</vt:lpstr>
      <vt:lpstr>Slajd 103</vt:lpstr>
      <vt:lpstr>Slajd 104</vt:lpstr>
      <vt:lpstr>Slajd 105</vt:lpstr>
      <vt:lpstr> </vt:lpstr>
      <vt:lpstr>Slajd 107</vt:lpstr>
      <vt:lpstr>Slajd 108</vt:lpstr>
      <vt:lpstr>Slajd 109</vt:lpstr>
      <vt:lpstr>Slajd 110</vt:lpstr>
      <vt:lpstr>Slajd 111</vt:lpstr>
      <vt:lpstr>Slajd 112</vt:lpstr>
      <vt:lpstr>Slajd 113</vt:lpstr>
      <vt:lpstr>Slajd 114</vt:lpstr>
      <vt:lpstr>Slajd 115</vt:lpstr>
      <vt:lpstr>Slajd 116</vt:lpstr>
      <vt:lpstr>Slajd 117</vt:lpstr>
      <vt:lpstr>Slajd 118</vt:lpstr>
      <vt:lpstr>Slajd 119</vt:lpstr>
      <vt:lpstr>Slajd 120</vt:lpstr>
      <vt:lpstr>Slajd 121</vt:lpstr>
      <vt:lpstr>Slajd 122</vt:lpstr>
      <vt:lpstr>Slajd 123</vt:lpstr>
      <vt:lpstr>Slajd 124</vt:lpstr>
      <vt:lpstr>Slajd 125</vt:lpstr>
      <vt:lpstr>Slajd 126</vt:lpstr>
      <vt:lpstr>Slajd 127</vt:lpstr>
      <vt:lpstr>Slajd 128</vt:lpstr>
      <vt:lpstr>Slajd 129</vt:lpstr>
      <vt:lpstr>Slajd 130</vt:lpstr>
      <vt:lpstr>Slajd 131</vt:lpstr>
      <vt:lpstr>Slajd 132</vt:lpstr>
      <vt:lpstr>Slajd 133</vt:lpstr>
      <vt:lpstr>Slajd 134</vt:lpstr>
      <vt:lpstr>Slajd 135</vt:lpstr>
      <vt:lpstr>Slajd 136</vt:lpstr>
      <vt:lpstr> PODDZIAŁANIE: Wsparcie dla nowych uczestników systemów jakości żywności. </vt:lpstr>
      <vt:lpstr>PODDZIAŁANIE: Wsparcie dla nowych uczestników systemów jakości żywności cd. </vt:lpstr>
      <vt:lpstr> PODDZIAŁANIE: Wsparcie dla nowych uczestników systemów jakości żywności cd. </vt:lpstr>
      <vt:lpstr>Slajd 140</vt:lpstr>
      <vt:lpstr>PODDZIAŁANIE: Wsparcie na przeprowadzenie działań informacyjnych  i promocyjnych cd. </vt:lpstr>
      <vt:lpstr>PODDZIAŁANIE: Wsparcie na przeprowadzenie działań informacyjnych  i promocyjnych cd. </vt:lpstr>
      <vt:lpstr>Slajd 143</vt:lpstr>
      <vt:lpstr>Slajd 144</vt:lpstr>
      <vt:lpstr>Slajd 145</vt:lpstr>
      <vt:lpstr>Slajd 146</vt:lpstr>
      <vt:lpstr>Slajd 147</vt:lpstr>
      <vt:lpstr> </vt:lpstr>
      <vt:lpstr>Slajd 149</vt:lpstr>
      <vt:lpstr>Slajd 150</vt:lpstr>
      <vt:lpstr> </vt:lpstr>
      <vt:lpstr>Slajd 152</vt:lpstr>
      <vt:lpstr>Slajd 153</vt:lpstr>
      <vt:lpstr>Slajd 154</vt:lpstr>
      <vt:lpstr>Slajd 155</vt:lpstr>
      <vt:lpstr>Slajd 156</vt:lpstr>
      <vt:lpstr>Slajd 157</vt:lpstr>
      <vt:lpstr>Slajd 158</vt:lpstr>
      <vt:lpstr>Slajd 159</vt:lpstr>
      <vt:lpstr>Slajd 160</vt:lpstr>
      <vt:lpstr>Slajd 161</vt:lpstr>
      <vt:lpstr>Slajd 162</vt:lpstr>
      <vt:lpstr>Slajd 163</vt:lpstr>
      <vt:lpstr>Slajd 164</vt:lpstr>
      <vt:lpstr>Slajd 165</vt:lpstr>
      <vt:lpstr>Slajd 166</vt:lpstr>
      <vt:lpstr>Slajd 167</vt:lpstr>
      <vt:lpstr>Slajd 168</vt:lpstr>
      <vt:lpstr>Slajd 169</vt:lpstr>
      <vt:lpstr>Slajd 170</vt:lpstr>
      <vt:lpstr>Działanie Leader</vt:lpstr>
      <vt:lpstr>Działanie Leader – operacje wspierane</vt:lpstr>
      <vt:lpstr>PODDZIAŁANIE 1 - Wsparcie przygotowawcze</vt:lpstr>
      <vt:lpstr> PODDZIAŁANIE 2 - Realizacja operacji w ramach lokalnych strategii rozwoju (LSR)</vt:lpstr>
      <vt:lpstr>PODDZIAŁANIE 2 – Realizacja operacji w ramach  LSR c.d.</vt:lpstr>
      <vt:lpstr>PODDZIAŁANIE 2  Realizacja operacji w ramach LSR c.d.</vt:lpstr>
      <vt:lpstr>PODDZIAŁANIE 2  Realizacja operacji w ramach LSR c.d.</vt:lpstr>
      <vt:lpstr>PODDZIAŁANIE 2  Realizacja operacji w ramach LSR c.d.</vt:lpstr>
      <vt:lpstr>PODDZIAŁANIE 3  Wdrażanie  projektów współpracy </vt:lpstr>
      <vt:lpstr>PODDZIAŁANIE 4  - Koszty bieżące i aktywizacja</vt:lpstr>
      <vt:lpstr>PODDZIAŁANIE 4  - Koszty bieżące i aktywizacja</vt:lpstr>
      <vt:lpstr>Slajd 182</vt:lpstr>
    </vt:vector>
  </TitlesOfParts>
  <Company>ARMR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korycki.patryk</dc:creator>
  <cp:lastModifiedBy>ARiMR</cp:lastModifiedBy>
  <cp:revision>322</cp:revision>
  <dcterms:created xsi:type="dcterms:W3CDTF">2009-07-27T11:38:17Z</dcterms:created>
  <dcterms:modified xsi:type="dcterms:W3CDTF">2014-05-15T09:38:09Z</dcterms:modified>
</cp:coreProperties>
</file>